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8" r:id="rId1"/>
    <p:sldMasterId id="2147483683" r:id="rId2"/>
    <p:sldMasterId id="2147483690" r:id="rId3"/>
  </p:sldMasterIdLst>
  <p:notesMasterIdLst>
    <p:notesMasterId r:id="rId40"/>
  </p:notesMasterIdLst>
  <p:sldIdLst>
    <p:sldId id="605" r:id="rId4"/>
    <p:sldId id="569" r:id="rId5"/>
    <p:sldId id="444" r:id="rId6"/>
    <p:sldId id="606" r:id="rId7"/>
    <p:sldId id="571" r:id="rId8"/>
    <p:sldId id="572" r:id="rId9"/>
    <p:sldId id="607" r:id="rId10"/>
    <p:sldId id="574" r:id="rId11"/>
    <p:sldId id="575" r:id="rId12"/>
    <p:sldId id="576" r:id="rId13"/>
    <p:sldId id="577" r:id="rId14"/>
    <p:sldId id="578" r:id="rId15"/>
    <p:sldId id="579" r:id="rId16"/>
    <p:sldId id="570" r:id="rId17"/>
    <p:sldId id="580" r:id="rId18"/>
    <p:sldId id="581" r:id="rId19"/>
    <p:sldId id="582" r:id="rId20"/>
    <p:sldId id="583" r:id="rId21"/>
    <p:sldId id="584" r:id="rId22"/>
    <p:sldId id="585" r:id="rId23"/>
    <p:sldId id="586" r:id="rId24"/>
    <p:sldId id="587" r:id="rId25"/>
    <p:sldId id="588" r:id="rId26"/>
    <p:sldId id="589" r:id="rId27"/>
    <p:sldId id="590" r:id="rId28"/>
    <p:sldId id="591" r:id="rId29"/>
    <p:sldId id="592" r:id="rId30"/>
    <p:sldId id="593" r:id="rId31"/>
    <p:sldId id="594" r:id="rId32"/>
    <p:sldId id="595" r:id="rId33"/>
    <p:sldId id="596" r:id="rId34"/>
    <p:sldId id="597" r:id="rId35"/>
    <p:sldId id="598" r:id="rId36"/>
    <p:sldId id="599" r:id="rId37"/>
    <p:sldId id="602" r:id="rId38"/>
    <p:sldId id="448" r:id="rId3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48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6BA622-4801-47CB-84DE-9DA96F2EFB13}" v="3" dt="2025-12-26T04:12:01.3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6054"/>
  </p:normalViewPr>
  <p:slideViewPr>
    <p:cSldViewPr snapToGrid="0">
      <p:cViewPr varScale="1">
        <p:scale>
          <a:sx n="71" d="100"/>
          <a:sy n="71" d="100"/>
        </p:scale>
        <p:origin x="1104" y="2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microsoft.com/office/2015/10/relationships/revisionInfo" Target="revisionInfo.xml"/><Relationship Id="rId20" Type="http://schemas.openxmlformats.org/officeDocument/2006/relationships/slide" Target="slides/slide17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sumoto Megumi (松本 恵実)" userId="YQm2krEEfVvpx1Y4ZMwjoFv781hPg5KYFGyemOhvTrM=" providerId="None" clId="Web-{6C6BA622-4801-47CB-84DE-9DA96F2EFB13}"/>
    <pc:docChg chg="modSld">
      <pc:chgData name="Matsumoto Megumi (松本 恵実)" userId="YQm2krEEfVvpx1Y4ZMwjoFv781hPg5KYFGyemOhvTrM=" providerId="None" clId="Web-{6C6BA622-4801-47CB-84DE-9DA96F2EFB13}" dt="2025-12-26T04:12:01.374" v="2" actId="20577"/>
      <pc:docMkLst>
        <pc:docMk/>
      </pc:docMkLst>
      <pc:sldChg chg="modSp">
        <pc:chgData name="Matsumoto Megumi (松本 恵実)" userId="YQm2krEEfVvpx1Y4ZMwjoFv781hPg5KYFGyemOhvTrM=" providerId="None" clId="Web-{6C6BA622-4801-47CB-84DE-9DA96F2EFB13}" dt="2025-12-26T04:12:01.374" v="2" actId="20577"/>
        <pc:sldMkLst>
          <pc:docMk/>
          <pc:sldMk cId="2704379629" sldId="605"/>
        </pc:sldMkLst>
        <pc:spChg chg="mod">
          <ac:chgData name="Matsumoto Megumi (松本 恵実)" userId="YQm2krEEfVvpx1Y4ZMwjoFv781hPg5KYFGyemOhvTrM=" providerId="None" clId="Web-{6C6BA622-4801-47CB-84DE-9DA96F2EFB13}" dt="2025-12-26T04:12:01.374" v="2" actId="20577"/>
          <ac:spMkLst>
            <pc:docMk/>
            <pc:sldMk cId="2704379629" sldId="605"/>
            <ac:spMk id="10243" creationId="{3D85EFA8-7C57-5851-ACF9-310414B31A82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../embeddings/oleObject14.bin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2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3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4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5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49284823976971"/>
          <c:y val="0.12635698934087228"/>
          <c:w val="0.70307933723909166"/>
          <c:h val="0.8383073484265766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Sheet4!$B$18</c:f>
              <c:strCache>
                <c:ptCount val="1"/>
                <c:pt idx="0">
                  <c:v>SNS媒体B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Sheet4!$B$19:$B$22</c:f>
              <c:numCache>
                <c:formatCode>0.0%</c:formatCode>
                <c:ptCount val="4"/>
                <c:pt idx="0">
                  <c:v>3.800000000000002E-2</c:v>
                </c:pt>
                <c:pt idx="1">
                  <c:v>9.799999999999999E-2</c:v>
                </c:pt>
                <c:pt idx="2">
                  <c:v>0.14900000000000002</c:v>
                </c:pt>
                <c:pt idx="3">
                  <c:v>0.215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B0-4FCE-8816-5F246FD6CC9B}"/>
            </c:ext>
          </c:extLst>
        </c:ser>
        <c:ser>
          <c:idx val="1"/>
          <c:order val="1"/>
          <c:tx>
            <c:strRef>
              <c:f>Sheet4!$C$18</c:f>
              <c:strCache>
                <c:ptCount val="1"/>
                <c:pt idx="0">
                  <c:v>デジタルニュース媒体A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Sheet4!$C$19:$C$22</c:f>
              <c:numCache>
                <c:formatCode>0.0%</c:formatCode>
                <c:ptCount val="4"/>
                <c:pt idx="0">
                  <c:v>0.12300000000000001</c:v>
                </c:pt>
                <c:pt idx="1">
                  <c:v>0.10399999999999998</c:v>
                </c:pt>
                <c:pt idx="2">
                  <c:v>0.15000000000000002</c:v>
                </c:pt>
                <c:pt idx="3">
                  <c:v>0.16400000000000001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B0-4FCE-8816-5F246FD6CC9B}"/>
            </c:ext>
          </c:extLst>
        </c:ser>
        <c:ser>
          <c:idx val="2"/>
          <c:order val="2"/>
          <c:tx>
            <c:strRef>
              <c:f>Sheet4!$D$18</c:f>
              <c:strCache>
                <c:ptCount val="1"/>
                <c:pt idx="0">
                  <c:v>Yahoo! JAPAN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Sheet4!$D$19:$D$22</c:f>
              <c:numCache>
                <c:formatCode>0.0%</c:formatCode>
                <c:ptCount val="4"/>
                <c:pt idx="0">
                  <c:v>0.13500000000000001</c:v>
                </c:pt>
                <c:pt idx="1">
                  <c:v>0.17399999999999999</c:v>
                </c:pt>
                <c:pt idx="2">
                  <c:v>0.19800000000000001</c:v>
                </c:pt>
                <c:pt idx="3">
                  <c:v>0.251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2B0-4FCE-8816-5F246FD6CC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0"/>
        <c:axId val="1389659488"/>
        <c:axId val="1389634112"/>
      </c:barChart>
      <c:catAx>
        <c:axId val="1389659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389634112"/>
        <c:crosses val="autoZero"/>
        <c:auto val="1"/>
        <c:lblAlgn val="ctr"/>
        <c:lblOffset val="100"/>
        <c:tickLblSkip val="1"/>
        <c:noMultiLvlLbl val="0"/>
      </c:catAx>
      <c:valAx>
        <c:axId val="1389634112"/>
        <c:scaling>
          <c:orientation val="minMax"/>
        </c:scaling>
        <c:delete val="1"/>
        <c:axPos val="b"/>
        <c:numFmt formatCode="0.0%" sourceLinked="1"/>
        <c:majorTickMark val="none"/>
        <c:minorTickMark val="none"/>
        <c:tickLblPos val="nextTo"/>
        <c:crossAx val="1389659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0200948556600165"/>
          <c:y val="4.6129985411903031E-2"/>
          <c:w val="0.79029757287981683"/>
          <c:h val="7.17473295269295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783626600508933"/>
          <c:y val="0.10595147046311255"/>
          <c:w val="0.50133748377982412"/>
          <c:h val="0.69667229659059771"/>
        </c:manualLayout>
      </c:layout>
      <c:barChart>
        <c:barDir val="col"/>
        <c:grouping val="percentStacked"/>
        <c:varyColors val="0"/>
        <c:ser>
          <c:idx val="2"/>
          <c:order val="0"/>
          <c:tx>
            <c:strRef>
              <c:f>反応ユーザー!$G$6</c:f>
              <c:strCache>
                <c:ptCount val="1"/>
                <c:pt idx="0">
                  <c:v>SP広告のみ高反応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反応ユーザー!$H$6:$I$6</c:f>
              <c:numCache>
                <c:formatCode>0%</c:formatCode>
                <c:ptCount val="2"/>
                <c:pt idx="0">
                  <c:v>0.24</c:v>
                </c:pt>
                <c:pt idx="1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8F-47C0-8ABF-6D30C4FF49A5}"/>
            </c:ext>
          </c:extLst>
        </c:ser>
        <c:ser>
          <c:idx val="3"/>
          <c:order val="1"/>
          <c:tx>
            <c:strRef>
              <c:f>反応ユーザー!$G$7</c:f>
              <c:strCache>
                <c:ptCount val="1"/>
                <c:pt idx="0">
                  <c:v>PC広告のみ高反応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反応ユーザー!$H$7:$I$7</c:f>
              <c:numCache>
                <c:formatCode>0%</c:formatCode>
                <c:ptCount val="2"/>
                <c:pt idx="0">
                  <c:v>0.1</c:v>
                </c:pt>
                <c:pt idx="1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78F-47C0-8ABF-6D30C4FF49A5}"/>
            </c:ext>
          </c:extLst>
        </c:ser>
        <c:ser>
          <c:idx val="1"/>
          <c:order val="2"/>
          <c:tx>
            <c:strRef>
              <c:f>反応ユーザー!$G$5</c:f>
              <c:strCache>
                <c:ptCount val="1"/>
                <c:pt idx="0">
                  <c:v>広告全体 高反応</c:v>
                </c:pt>
              </c:strCache>
            </c:strRef>
          </c:tx>
          <c:spPr>
            <a:solidFill>
              <a:srgbClr val="DDDDDD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反応ユーザー!$H$5:$I$5</c:f>
              <c:numCache>
                <c:formatCode>0%</c:formatCode>
                <c:ptCount val="2"/>
                <c:pt idx="0">
                  <c:v>0.59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78F-47C0-8ABF-6D30C4FF49A5}"/>
            </c:ext>
          </c:extLst>
        </c:ser>
        <c:ser>
          <c:idx val="0"/>
          <c:order val="3"/>
          <c:tx>
            <c:strRef>
              <c:f>反応ユーザー!$G$4</c:f>
              <c:strCache>
                <c:ptCount val="1"/>
                <c:pt idx="0">
                  <c:v>広告全体 低反応</c:v>
                </c:pt>
              </c:strCache>
            </c:strRef>
          </c:tx>
          <c:spPr>
            <a:solidFill>
              <a:srgbClr val="545454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反応ユーザー!$H$4:$I$4</c:f>
              <c:numCache>
                <c:formatCode>0%</c:formatCode>
                <c:ptCount val="2"/>
                <c:pt idx="0">
                  <c:v>0.06</c:v>
                </c:pt>
                <c:pt idx="1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78F-47C0-8ABF-6D30C4FF49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52573999"/>
        <c:axId val="252574479"/>
      </c:barChart>
      <c:catAx>
        <c:axId val="2525739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2574479"/>
        <c:crosses val="autoZero"/>
        <c:auto val="1"/>
        <c:lblAlgn val="ctr"/>
        <c:lblOffset val="100"/>
        <c:noMultiLvlLbl val="0"/>
      </c:catAx>
      <c:valAx>
        <c:axId val="252574479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2573999"/>
        <c:crosses val="autoZero"/>
        <c:crossBetween val="between"/>
        <c:majorUnit val="0.2"/>
      </c:valAx>
      <c:spPr>
        <a:noFill/>
        <a:ln w="25400">
          <a:noFill/>
        </a:ln>
        <a:effectLst/>
      </c:spPr>
    </c:plotArea>
    <c:legend>
      <c:legendPos val="tr"/>
      <c:layout>
        <c:manualLayout>
          <c:xMode val="edge"/>
          <c:yMode val="edge"/>
          <c:x val="0.64724482338319345"/>
          <c:y val="6.5669388240525775E-2"/>
          <c:w val="0.27153688627380917"/>
          <c:h val="0.372225562361710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BLSリフト率!$C$24</c:f>
              <c:strCache>
                <c:ptCount val="1"/>
                <c:pt idx="0">
                  <c:v>広告想起上昇率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1EF-4C99-8C4A-63DD6AA0B81A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1EF-4C99-8C4A-63DD6AA0B81A}"/>
              </c:ext>
            </c:extLst>
          </c:dPt>
          <c:cat>
            <c:strRef>
              <c:f>BLSリフト率!$B$25:$B$26</c:f>
              <c:strCache>
                <c:ptCount val="2"/>
                <c:pt idx="0">
                  <c:v>スマートフォン</c:v>
                </c:pt>
                <c:pt idx="1">
                  <c:v>リッチフォーマット　MD</c:v>
                </c:pt>
              </c:strCache>
            </c:strRef>
          </c:cat>
          <c:val>
            <c:numRef>
              <c:f>BLSリフト率!$C$25:$C$26</c:f>
              <c:numCache>
                <c:formatCode>0.0%</c:formatCode>
                <c:ptCount val="2"/>
                <c:pt idx="0">
                  <c:v>0.08</c:v>
                </c:pt>
                <c:pt idx="1">
                  <c:v>0.26100000000000001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1EF-4C99-8C4A-63DD6AA0B8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-27"/>
        <c:axId val="1578312256"/>
        <c:axId val="1578298816"/>
      </c:barChart>
      <c:catAx>
        <c:axId val="1578312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578298816"/>
        <c:crosses val="autoZero"/>
        <c:auto val="1"/>
        <c:lblAlgn val="ctr"/>
        <c:lblOffset val="0"/>
        <c:noMultiLvlLbl val="0"/>
      </c:catAx>
      <c:valAx>
        <c:axId val="1578298816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578312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潜在顕在のリフト値の違い!$C$36</c:f>
              <c:strCache>
                <c:ptCount val="1"/>
                <c:pt idx="0">
                  <c:v>潜在層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D1B-421C-8D5D-85E20C702A4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D1B-421C-8D5D-85E20C702A49}"/>
              </c:ext>
            </c:extLst>
          </c:dPt>
          <c:cat>
            <c:strRef>
              <c:f>潜在顕在のリフト値の違い!$B$37:$B$38</c:f>
              <c:strCache>
                <c:ptCount val="2"/>
                <c:pt idx="0">
                  <c:v>スマートフォン</c:v>
                </c:pt>
                <c:pt idx="1">
                  <c:v>リッチフォーマット　MD</c:v>
                </c:pt>
              </c:strCache>
            </c:strRef>
          </c:cat>
          <c:val>
            <c:numRef>
              <c:f>潜在顕在のリフト値の違い!$C$37:$C$38</c:f>
              <c:numCache>
                <c:formatCode>0.0%</c:formatCode>
                <c:ptCount val="2"/>
                <c:pt idx="0">
                  <c:v>2.1249647743520561E-2</c:v>
                </c:pt>
                <c:pt idx="1">
                  <c:v>3.8133473501063164E-2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1B-421C-8D5D-85E20C702A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-27"/>
        <c:axId val="2110967680"/>
        <c:axId val="2110980640"/>
      </c:barChart>
      <c:catAx>
        <c:axId val="2110967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110980640"/>
        <c:crosses val="autoZero"/>
        <c:auto val="1"/>
        <c:lblAlgn val="ctr"/>
        <c:lblOffset val="0"/>
        <c:noMultiLvlLbl val="0"/>
      </c:catAx>
      <c:valAx>
        <c:axId val="2110980640"/>
        <c:scaling>
          <c:orientation val="minMax"/>
          <c:max val="0.04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110967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7187500000000001E-2"/>
          <c:y val="0.38743366219035053"/>
          <c:w val="0.96562499999999996"/>
          <c:h val="0.2622602569967853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とても役に立つ・やや役に立つ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カテゴリ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4D-4B45-930C-DF517279CE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あまり役に立たない・全く役に立たない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カテゴリ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4D-4B45-930C-DF517279CE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13961536"/>
        <c:axId val="1513963264"/>
      </c:barChart>
      <c:catAx>
        <c:axId val="15139615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13963264"/>
        <c:crosses val="autoZero"/>
        <c:auto val="1"/>
        <c:lblAlgn val="ctr"/>
        <c:lblOffset val="100"/>
        <c:noMultiLvlLbl val="0"/>
      </c:catAx>
      <c:valAx>
        <c:axId val="1513963264"/>
        <c:scaling>
          <c:orientation val="minMax"/>
          <c:max val="1"/>
          <c:min val="0"/>
        </c:scaling>
        <c:delete val="1"/>
        <c:axPos val="b"/>
        <c:numFmt formatCode="0%" sourceLinked="1"/>
        <c:majorTickMark val="none"/>
        <c:minorTickMark val="none"/>
        <c:tickLblPos val="nextTo"/>
        <c:crossAx val="1513961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261250673765269E-2"/>
          <c:y val="0.69253295488799904"/>
          <c:w val="0.97003019709098826"/>
          <c:h val="0.133007908558982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5017882246680312E-2"/>
          <c:y val="0.13583371836489508"/>
          <c:w val="0.82507302220894918"/>
          <c:h val="0.68668763603717653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グラフデータ!$C$2</c:f>
              <c:strCache>
                <c:ptCount val="1"/>
                <c:pt idx="0">
                  <c:v>全体_新規来訪者数</c:v>
                </c:pt>
              </c:strCache>
            </c:strRef>
          </c:tx>
          <c:spPr>
            <a:solidFill>
              <a:srgbClr val="B2C5D5"/>
            </a:solidFill>
            <a:ln>
              <a:noFill/>
            </a:ln>
            <a:effectLst/>
          </c:spPr>
          <c:invertIfNegative val="0"/>
          <c:dPt>
            <c:idx val="17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142-4863-91CA-962431681B46}"/>
              </c:ext>
            </c:extLst>
          </c:dPt>
          <c:cat>
            <c:strRef>
              <c:f>グラフデータ!$A$3:$A$22</c:f>
              <c:strCache>
                <c:ptCount val="20"/>
                <c:pt idx="0">
                  <c:v>2023年6月1日</c:v>
                </c:pt>
                <c:pt idx="1">
                  <c:v>2023年6月2日</c:v>
                </c:pt>
                <c:pt idx="2">
                  <c:v>2023年6月3日</c:v>
                </c:pt>
                <c:pt idx="3">
                  <c:v>2023年6月4日</c:v>
                </c:pt>
                <c:pt idx="4">
                  <c:v>2023年6月5日</c:v>
                </c:pt>
                <c:pt idx="5">
                  <c:v>2023年6月6日</c:v>
                </c:pt>
                <c:pt idx="6">
                  <c:v>2023年6月7日</c:v>
                </c:pt>
                <c:pt idx="7">
                  <c:v>2023年6月8日</c:v>
                </c:pt>
                <c:pt idx="8">
                  <c:v>2023年6月9日</c:v>
                </c:pt>
                <c:pt idx="9">
                  <c:v>2023年6月10日</c:v>
                </c:pt>
                <c:pt idx="10">
                  <c:v>2023年6月11日</c:v>
                </c:pt>
                <c:pt idx="11">
                  <c:v>2023年6月12日</c:v>
                </c:pt>
                <c:pt idx="12">
                  <c:v>2023年6月13日</c:v>
                </c:pt>
                <c:pt idx="13">
                  <c:v>2023年6月14日</c:v>
                </c:pt>
                <c:pt idx="14">
                  <c:v>2023年6月15日</c:v>
                </c:pt>
                <c:pt idx="15">
                  <c:v>2023年6月16日</c:v>
                </c:pt>
                <c:pt idx="16">
                  <c:v>2023年6月17日</c:v>
                </c:pt>
                <c:pt idx="17">
                  <c:v>2023年6月18日</c:v>
                </c:pt>
                <c:pt idx="18">
                  <c:v>2023年6月19日</c:v>
                </c:pt>
                <c:pt idx="19">
                  <c:v>2023年6月20日</c:v>
                </c:pt>
              </c:strCache>
            </c:strRef>
          </c:cat>
          <c:val>
            <c:numRef>
              <c:f>グラフデータ!$C$3:$C$22</c:f>
              <c:numCache>
                <c:formatCode>#,##0</c:formatCode>
                <c:ptCount val="20"/>
                <c:pt idx="0">
                  <c:v>2811</c:v>
                </c:pt>
                <c:pt idx="1">
                  <c:v>3373</c:v>
                </c:pt>
                <c:pt idx="2">
                  <c:v>3865</c:v>
                </c:pt>
                <c:pt idx="3">
                  <c:v>4131</c:v>
                </c:pt>
                <c:pt idx="4">
                  <c:v>2655</c:v>
                </c:pt>
                <c:pt idx="5">
                  <c:v>2267</c:v>
                </c:pt>
                <c:pt idx="6">
                  <c:v>2092</c:v>
                </c:pt>
                <c:pt idx="7">
                  <c:v>2523</c:v>
                </c:pt>
                <c:pt idx="8">
                  <c:v>2757</c:v>
                </c:pt>
                <c:pt idx="9">
                  <c:v>3520</c:v>
                </c:pt>
                <c:pt idx="10">
                  <c:v>3966</c:v>
                </c:pt>
                <c:pt idx="11">
                  <c:v>2951</c:v>
                </c:pt>
                <c:pt idx="12">
                  <c:v>2661</c:v>
                </c:pt>
                <c:pt idx="13">
                  <c:v>2698</c:v>
                </c:pt>
                <c:pt idx="14">
                  <c:v>2192</c:v>
                </c:pt>
                <c:pt idx="15">
                  <c:v>2057</c:v>
                </c:pt>
                <c:pt idx="16">
                  <c:v>3116</c:v>
                </c:pt>
                <c:pt idx="17">
                  <c:v>39838</c:v>
                </c:pt>
                <c:pt idx="18">
                  <c:v>3401</c:v>
                </c:pt>
                <c:pt idx="19">
                  <c:v>3034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142-4863-91CA-962431681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2"/>
        <c:axId val="950416527"/>
        <c:axId val="950416943"/>
      </c:barChart>
      <c:lineChart>
        <c:grouping val="standard"/>
        <c:varyColors val="0"/>
        <c:ser>
          <c:idx val="0"/>
          <c:order val="0"/>
          <c:tx>
            <c:strRef>
              <c:f>グラフデータ!$B$2</c:f>
              <c:strCache>
                <c:ptCount val="1"/>
                <c:pt idx="0">
                  <c:v>全体_新規来訪率</c:v>
                </c:pt>
              </c:strCache>
            </c:strRef>
          </c:tx>
          <c:spPr>
            <a:ln w="28575" cap="rnd">
              <a:solidFill>
                <a:srgbClr val="545454"/>
              </a:solidFill>
              <a:round/>
            </a:ln>
            <a:effectLst/>
          </c:spPr>
          <c:marker>
            <c:symbol val="none"/>
          </c:marker>
          <c:trendline>
            <c:spPr>
              <a:ln w="25400" cap="rnd">
                <a:solidFill>
                  <a:srgbClr val="545454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グラフデータ!$A$3:$A$22</c:f>
              <c:strCache>
                <c:ptCount val="20"/>
                <c:pt idx="0">
                  <c:v>2023年6月1日</c:v>
                </c:pt>
                <c:pt idx="1">
                  <c:v>2023年6月2日</c:v>
                </c:pt>
                <c:pt idx="2">
                  <c:v>2023年6月3日</c:v>
                </c:pt>
                <c:pt idx="3">
                  <c:v>2023年6月4日</c:v>
                </c:pt>
                <c:pt idx="4">
                  <c:v>2023年6月5日</c:v>
                </c:pt>
                <c:pt idx="5">
                  <c:v>2023年6月6日</c:v>
                </c:pt>
                <c:pt idx="6">
                  <c:v>2023年6月7日</c:v>
                </c:pt>
                <c:pt idx="7">
                  <c:v>2023年6月8日</c:v>
                </c:pt>
                <c:pt idx="8">
                  <c:v>2023年6月9日</c:v>
                </c:pt>
                <c:pt idx="9">
                  <c:v>2023年6月10日</c:v>
                </c:pt>
                <c:pt idx="10">
                  <c:v>2023年6月11日</c:v>
                </c:pt>
                <c:pt idx="11">
                  <c:v>2023年6月12日</c:v>
                </c:pt>
                <c:pt idx="12">
                  <c:v>2023年6月13日</c:v>
                </c:pt>
                <c:pt idx="13">
                  <c:v>2023年6月14日</c:v>
                </c:pt>
                <c:pt idx="14">
                  <c:v>2023年6月15日</c:v>
                </c:pt>
                <c:pt idx="15">
                  <c:v>2023年6月16日</c:v>
                </c:pt>
                <c:pt idx="16">
                  <c:v>2023年6月17日</c:v>
                </c:pt>
                <c:pt idx="17">
                  <c:v>2023年6月18日</c:v>
                </c:pt>
                <c:pt idx="18">
                  <c:v>2023年6月19日</c:v>
                </c:pt>
                <c:pt idx="19">
                  <c:v>2023年6月20日</c:v>
                </c:pt>
              </c:strCache>
            </c:strRef>
          </c:cat>
          <c:val>
            <c:numRef>
              <c:f>グラフデータ!$B$3:$B$22</c:f>
              <c:numCache>
                <c:formatCode>0.0%</c:formatCode>
                <c:ptCount val="20"/>
                <c:pt idx="0">
                  <c:v>0.60568842921784005</c:v>
                </c:pt>
                <c:pt idx="1">
                  <c:v>0.63617502829120998</c:v>
                </c:pt>
                <c:pt idx="2">
                  <c:v>0.65243079000675197</c:v>
                </c:pt>
                <c:pt idx="3">
                  <c:v>0.65864158163265296</c:v>
                </c:pt>
                <c:pt idx="4">
                  <c:v>0.622946973251994</c:v>
                </c:pt>
                <c:pt idx="5">
                  <c:v>0.60340697364918805</c:v>
                </c:pt>
                <c:pt idx="6">
                  <c:v>0.59516358463726804</c:v>
                </c:pt>
                <c:pt idx="7">
                  <c:v>0.62035898696828096</c:v>
                </c:pt>
                <c:pt idx="8">
                  <c:v>0.63878591288229802</c:v>
                </c:pt>
                <c:pt idx="9">
                  <c:v>0.66128123238775105</c:v>
                </c:pt>
                <c:pt idx="10">
                  <c:v>0.66077974008663698</c:v>
                </c:pt>
                <c:pt idx="11">
                  <c:v>0.63503335485259305</c:v>
                </c:pt>
                <c:pt idx="12">
                  <c:v>0.62700282752120595</c:v>
                </c:pt>
                <c:pt idx="13">
                  <c:v>0.62381502890173401</c:v>
                </c:pt>
                <c:pt idx="14">
                  <c:v>0.59565217391304304</c:v>
                </c:pt>
                <c:pt idx="15">
                  <c:v>0.60058394160583894</c:v>
                </c:pt>
                <c:pt idx="16">
                  <c:v>0.64633893383115504</c:v>
                </c:pt>
                <c:pt idx="17">
                  <c:v>0.92640048368718397</c:v>
                </c:pt>
                <c:pt idx="18">
                  <c:v>0.66077326598018205</c:v>
                </c:pt>
                <c:pt idx="19">
                  <c:v>0.64621938232161802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142-4863-91CA-962431681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45570639"/>
        <c:axId val="1145585615"/>
      </c:lineChart>
      <c:catAx>
        <c:axId val="9504165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50416943"/>
        <c:crossesAt val="0"/>
        <c:auto val="1"/>
        <c:lblAlgn val="ctr"/>
        <c:lblOffset val="100"/>
        <c:noMultiLvlLbl val="1"/>
      </c:catAx>
      <c:valAx>
        <c:axId val="950416943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pPr>
            <a:endParaRPr lang="ja-JP"/>
          </a:p>
        </c:txPr>
        <c:crossAx val="950416527"/>
        <c:crosses val="autoZero"/>
        <c:crossBetween val="between"/>
      </c:valAx>
      <c:valAx>
        <c:axId val="1145585615"/>
        <c:scaling>
          <c:orientation val="minMax"/>
          <c:max val="1"/>
        </c:scaling>
        <c:delete val="0"/>
        <c:axPos val="r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pPr>
            <a:endParaRPr lang="ja-JP"/>
          </a:p>
        </c:txPr>
        <c:crossAx val="1145570639"/>
        <c:crosses val="max"/>
        <c:crossBetween val="between"/>
      </c:valAx>
      <c:catAx>
        <c:axId val="114557063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45585615"/>
        <c:crosses val="autoZero"/>
        <c:auto val="1"/>
        <c:lblAlgn val="ctr"/>
        <c:lblOffset val="100"/>
        <c:noMultiLvlLbl val="1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447252835301229"/>
          <c:y val="0.88748294441083131"/>
          <c:w val="0.549821517453704"/>
          <c:h val="8.49253237379676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accent3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メイリオ" panose="020B0604030504040204" pitchFamily="50" charset="-128"/>
          <a:ea typeface="メイリオ" panose="020B0604030504040204" pitchFamily="50" charset="-128"/>
        </a:defRPr>
      </a:pPr>
      <a:endParaRPr lang="ja-JP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956079978430232E-2"/>
          <c:y val="4.0592823758279467E-2"/>
          <c:w val="0.90087840043139533"/>
          <c:h val="0.90036306895695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Sheet7!$B$17</c:f>
              <c:strCache>
                <c:ptCount val="1"/>
                <c:pt idx="0">
                  <c:v>SPBP</c:v>
                </c:pt>
              </c:strCache>
            </c:strRef>
          </c:tx>
          <c:spPr>
            <a:solidFill>
              <a:sysClr val="window" lastClr="FFFFFF">
                <a:lumMod val="75000"/>
              </a:sys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Sheet7!$B$18:$B$21</c:f>
              <c:numCache>
                <c:formatCode>0.00%</c:formatCode>
                <c:ptCount val="4"/>
                <c:pt idx="0">
                  <c:v>5.8900523560209425E-3</c:v>
                </c:pt>
                <c:pt idx="1">
                  <c:v>5.0427872860635695E-3</c:v>
                </c:pt>
                <c:pt idx="2">
                  <c:v>4.2725924661553066E-3</c:v>
                </c:pt>
                <c:pt idx="3">
                  <c:v>4.5855022479465331E-3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74-4F01-86F4-418EF7187631}"/>
            </c:ext>
          </c:extLst>
        </c:ser>
        <c:ser>
          <c:idx val="1"/>
          <c:order val="1"/>
          <c:tx>
            <c:strRef>
              <c:f>Sheet7!$C$17</c:f>
              <c:strCache>
                <c:ptCount val="1"/>
                <c:pt idx="0">
                  <c:v>トピPR</c:v>
                </c:pt>
              </c:strCache>
            </c:strRef>
          </c:tx>
          <c:spPr>
            <a:solidFill>
              <a:srgbClr val="00569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074-4F01-86F4-418EF7187631}"/>
              </c:ext>
            </c:extLst>
          </c:dPt>
          <c:dPt>
            <c:idx val="1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A074-4F01-86F4-418EF7187631}"/>
              </c:ext>
            </c:extLst>
          </c:dPt>
          <c:dPt>
            <c:idx val="2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A074-4F01-86F4-418EF7187631}"/>
              </c:ext>
            </c:extLst>
          </c:dPt>
          <c:dPt>
            <c:idx val="3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A074-4F01-86F4-418EF7187631}"/>
              </c:ext>
            </c:extLst>
          </c:dPt>
          <c:dLbls>
            <c:delete val="1"/>
          </c:dLbls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Sheet7!$C$18:$C$21</c:f>
              <c:numCache>
                <c:formatCode>0.00%</c:formatCode>
                <c:ptCount val="4"/>
                <c:pt idx="0">
                  <c:v>5.3518305793643778E-2</c:v>
                </c:pt>
                <c:pt idx="1">
                  <c:v>4.5367311624980339E-2</c:v>
                </c:pt>
                <c:pt idx="2">
                  <c:v>3.8393958742396823E-2</c:v>
                </c:pt>
                <c:pt idx="3">
                  <c:v>2.0390576314253873E-2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A074-4F01-86F4-418EF718763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20"/>
        <c:axId val="1028670256"/>
        <c:axId val="1197107888"/>
      </c:barChart>
      <c:catAx>
        <c:axId val="1028670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7107888"/>
        <c:crosses val="autoZero"/>
        <c:auto val="1"/>
        <c:lblAlgn val="ctr"/>
        <c:lblOffset val="100"/>
        <c:noMultiLvlLbl val="0"/>
      </c:catAx>
      <c:valAx>
        <c:axId val="1197107888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102867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2644753755088829E-3"/>
          <c:y val="2.9264113336119394E-2"/>
          <c:w val="0.90618154173880461"/>
          <c:h val="0.91194960329740415"/>
        </c:manualLayout>
      </c:layout>
      <c:barChart>
        <c:barDir val="bar"/>
        <c:grouping val="clustered"/>
        <c:varyColors val="0"/>
        <c:ser>
          <c:idx val="2"/>
          <c:order val="2"/>
          <c:tx>
            <c:strRef>
              <c:f>Sheet7!$D$17</c:f>
              <c:strCache>
                <c:ptCount val="1"/>
                <c:pt idx="0">
                  <c:v>SPBP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invertIfNegative val="0"/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Sheet7!$D$18:$D$21</c:f>
              <c:numCache>
                <c:formatCode>0.00%</c:formatCode>
                <c:ptCount val="4"/>
                <c:pt idx="0">
                  <c:v>1.0907504363001745E-3</c:v>
                </c:pt>
                <c:pt idx="1">
                  <c:v>4.5843520782396088E-4</c:v>
                </c:pt>
                <c:pt idx="2">
                  <c:v>3.5204881743601779E-4</c:v>
                </c:pt>
                <c:pt idx="3">
                  <c:v>1.7956390044581143E-4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64-4BC7-85C9-9034AF674F81}"/>
            </c:ext>
          </c:extLst>
        </c:ser>
        <c:ser>
          <c:idx val="3"/>
          <c:order val="3"/>
          <c:tx>
            <c:strRef>
              <c:f>Sheet7!$E$17</c:f>
              <c:strCache>
                <c:ptCount val="1"/>
                <c:pt idx="0">
                  <c:v>トピPR</c:v>
                </c:pt>
              </c:strCache>
            </c:strRef>
          </c:tx>
          <c:spPr>
            <a:solidFill>
              <a:srgbClr val="00569B"/>
            </a:solidFill>
            <a:ln>
              <a:noFill/>
            </a:ln>
            <a:effectLst/>
          </c:spPr>
          <c:invertIfNegative val="0"/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Sheet7!$E$18:$E$21</c:f>
              <c:numCache>
                <c:formatCode>0.00%</c:formatCode>
                <c:ptCount val="4"/>
                <c:pt idx="0">
                  <c:v>3.8585019587051928E-3</c:v>
                </c:pt>
                <c:pt idx="1">
                  <c:v>2.9337737926694984E-3</c:v>
                </c:pt>
                <c:pt idx="2">
                  <c:v>2.297156518691701E-3</c:v>
                </c:pt>
                <c:pt idx="3">
                  <c:v>9.4278230244711398E-4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464-4BC7-85C9-9034AF674F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axId val="1028670256"/>
        <c:axId val="119710788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Sheet7!$B$17</c15:sqref>
                        </c15:formulaRef>
                      </c:ext>
                    </c:extLst>
                    <c:strCache>
                      <c:ptCount val="1"/>
                      <c:pt idx="0">
                        <c:v>SPBP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Sheet7!$A$18:$A$21</c15:sqref>
                        </c15:formulaRef>
                      </c:ext>
                    </c:extLst>
                    <c:strCache>
                      <c:ptCount val="4"/>
                      <c:pt idx="0">
                        <c:v>ヘビー（3PV以上）</c:v>
                      </c:pt>
                      <c:pt idx="1">
                        <c:v>ミドル（2PV）</c:v>
                      </c:pt>
                      <c:pt idx="2">
                        <c:v>ロー（1PV）</c:v>
                      </c:pt>
                      <c:pt idx="3">
                        <c:v>閲覧なし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Sheet7!$B$18:$B$21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5.8900523560209425E-3</c:v>
                      </c:pt>
                      <c:pt idx="1">
                        <c:v>5.0427872860635695E-3</c:v>
                      </c:pt>
                      <c:pt idx="2">
                        <c:v>4.2725924661553066E-3</c:v>
                      </c:pt>
                      <c:pt idx="3">
                        <c:v>4.5855022479465331E-3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464-4BC7-85C9-9034AF674F81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Sheet7!$C$17</c15:sqref>
                        </c15:formulaRef>
                      </c:ext>
                    </c:extLst>
                    <c:strCache>
                      <c:ptCount val="1"/>
                      <c:pt idx="0">
                        <c:v>トピPR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Sheet7!$A$18:$A$21</c15:sqref>
                        </c15:formulaRef>
                      </c:ext>
                    </c:extLst>
                    <c:strCache>
                      <c:ptCount val="4"/>
                      <c:pt idx="0">
                        <c:v>ヘビー（3PV以上）</c:v>
                      </c:pt>
                      <c:pt idx="1">
                        <c:v>ミドル（2PV）</c:v>
                      </c:pt>
                      <c:pt idx="2">
                        <c:v>ロー（1PV）</c:v>
                      </c:pt>
                      <c:pt idx="3">
                        <c:v>閲覧なし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Sheet7!$C$18:$C$21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5.3518305793643778E-2</c:v>
                      </c:pt>
                      <c:pt idx="1">
                        <c:v>4.5367311624980339E-2</c:v>
                      </c:pt>
                      <c:pt idx="2">
                        <c:v>3.8393958742396823E-2</c:v>
                      </c:pt>
                      <c:pt idx="3">
                        <c:v>2.0390576314253873E-2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464-4BC7-85C9-9034AF674F81}"/>
                  </c:ext>
                </c:extLst>
              </c15:ser>
            </c15:filteredBarSeries>
          </c:ext>
        </c:extLst>
      </c:barChart>
      <c:catAx>
        <c:axId val="1028670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7107888"/>
        <c:crosses val="autoZero"/>
        <c:auto val="1"/>
        <c:lblAlgn val="ctr"/>
        <c:lblOffset val="100"/>
        <c:noMultiLvlLbl val="0"/>
      </c:catAx>
      <c:valAx>
        <c:axId val="1197107888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102867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6692992434918779E-2"/>
          <c:y val="8.7275599971196965E-2"/>
          <c:w val="0.60848299395474736"/>
          <c:h val="0.9127244000288030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売上高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4F0-4918-940E-78321262DA7B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4F0-4918-940E-78321262DA7B}"/>
              </c:ext>
            </c:extLst>
          </c:dPt>
          <c:dPt>
            <c:idx val="2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4F0-4918-940E-78321262DA7B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4F0-4918-940E-78321262DA7B}"/>
              </c:ext>
            </c:extLst>
          </c:dPt>
          <c:cat>
            <c:strRef>
              <c:f>Sheet1!$A$2:$A$4</c:f>
              <c:strCache>
                <c:ptCount val="3"/>
                <c:pt idx="0">
                  <c:v>視覚情報</c:v>
                </c:pt>
                <c:pt idx="1">
                  <c:v>聴覚情報</c:v>
                </c:pt>
                <c:pt idx="2">
                  <c:v>言語情報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0.55000000000000004</c:v>
                </c:pt>
                <c:pt idx="1">
                  <c:v>0.38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4F0-4918-940E-78321262DA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0526149519734669E-2"/>
          <c:y val="0.15419302207473698"/>
          <c:w val="0.91894770096053069"/>
          <c:h val="0.73271728454954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E12-4F32-B203-2D170826358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E12-4F32-B203-2D170826358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E12-4F32-B203-2D170826358E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E12-4F32-B203-2D170826358E}"/>
              </c:ext>
            </c:extLst>
          </c:dPt>
          <c:cat>
            <c:strRef>
              <c:f>Sheet1!$A$2:$A$4</c:f>
              <c:strCache>
                <c:ptCount val="2"/>
                <c:pt idx="0">
                  <c:v>通常広告枠</c:v>
                </c:pt>
                <c:pt idx="1">
                  <c:v>ブランドパネル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0.01</c:v>
                </c:pt>
                <c:pt idx="1">
                  <c:v>1.2E-2</c:v>
                </c:pt>
                <c:pt idx="2">
                  <c:v>1.4E-2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E12-4F32-B203-2D17082635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9"/>
        <c:overlap val="-38"/>
        <c:axId val="2117347232"/>
        <c:axId val="1242251728"/>
      </c:barChart>
      <c:catAx>
        <c:axId val="211734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defRPr>
            </a:pPr>
            <a:endParaRPr lang="ja-JP"/>
          </a:p>
        </c:txPr>
        <c:crossAx val="1242251728"/>
        <c:crosses val="autoZero"/>
        <c:auto val="1"/>
        <c:lblAlgn val="ctr"/>
        <c:lblOffset val="0"/>
        <c:noMultiLvlLbl val="0"/>
      </c:catAx>
      <c:valAx>
        <c:axId val="1242251728"/>
        <c:scaling>
          <c:orientation val="minMax"/>
          <c:max val="0.02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crossAx val="2117347232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デバイスによる行動特性!$C$9</c:f>
              <c:strCache>
                <c:ptCount val="1"/>
                <c:pt idx="0">
                  <c:v>PC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デバイスによる行動特性!$B$10:$B$21</c:f>
              <c:strCache>
                <c:ptCount val="12"/>
                <c:pt idx="0">
                  <c:v>銀行、金融</c:v>
                </c:pt>
                <c:pt idx="1">
                  <c:v>銀行、金融/投資家</c:v>
                </c:pt>
                <c:pt idx="2">
                  <c:v>求人/新卒採用</c:v>
                </c:pt>
                <c:pt idx="3">
                  <c:v>求人/業種/医薬、食品、化学、素材</c:v>
                </c:pt>
                <c:pt idx="4">
                  <c:v>旅行、交通/レンタカー</c:v>
                </c:pt>
                <c:pt idx="5">
                  <c:v>旅行、交通/航空チケット/海外</c:v>
                </c:pt>
                <c:pt idx="6">
                  <c:v>求人/業種/Web、インターネット、ゲーム</c:v>
                </c:pt>
                <c:pt idx="7">
                  <c:v>求人/業種/ITエンジニア（システム開発、SE、インフラ）</c:v>
                </c:pt>
                <c:pt idx="8">
                  <c:v>コンピューター、周辺機器/プリンター、スキャナー、FAX</c:v>
                </c:pt>
                <c:pt idx="9">
                  <c:v>ビジネスサービス</c:v>
                </c:pt>
                <c:pt idx="10">
                  <c:v>ビジネスサービス/クラウドサービス</c:v>
                </c:pt>
                <c:pt idx="11">
                  <c:v>ソフトウエア/業務管理、会計ソフト</c:v>
                </c:pt>
              </c:strCache>
            </c:strRef>
          </c:cat>
          <c:val>
            <c:numRef>
              <c:f>デバイスによる行動特性!$C$10:$C$21</c:f>
              <c:numCache>
                <c:formatCode>0.0%</c:formatCode>
                <c:ptCount val="12"/>
                <c:pt idx="0">
                  <c:v>0.61526491869602429</c:v>
                </c:pt>
                <c:pt idx="1">
                  <c:v>0.61526491869602429</c:v>
                </c:pt>
                <c:pt idx="2">
                  <c:v>0.61642956535821658</c:v>
                </c:pt>
                <c:pt idx="3">
                  <c:v>0.64198939876346361</c:v>
                </c:pt>
                <c:pt idx="4">
                  <c:v>0.65870344843405804</c:v>
                </c:pt>
                <c:pt idx="5">
                  <c:v>0.67381478081817947</c:v>
                </c:pt>
                <c:pt idx="6">
                  <c:v>0.74299810229572627</c:v>
                </c:pt>
                <c:pt idx="7">
                  <c:v>0.77674846666776043</c:v>
                </c:pt>
                <c:pt idx="8">
                  <c:v>0.89344760140877111</c:v>
                </c:pt>
                <c:pt idx="9">
                  <c:v>0.89759793680500344</c:v>
                </c:pt>
                <c:pt idx="10">
                  <c:v>0.91042740023575219</c:v>
                </c:pt>
                <c:pt idx="11">
                  <c:v>0.93056961356721546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E0-4D74-982C-26550BD8C1B1}"/>
            </c:ext>
          </c:extLst>
        </c:ser>
        <c:ser>
          <c:idx val="1"/>
          <c:order val="1"/>
          <c:tx>
            <c:strRef>
              <c:f>デバイスによる行動特性!$D$9</c:f>
              <c:strCache>
                <c:ptCount val="1"/>
                <c:pt idx="0">
                  <c:v>スマートフォン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デバイスによる行動特性!$B$10:$B$21</c:f>
              <c:strCache>
                <c:ptCount val="12"/>
                <c:pt idx="0">
                  <c:v>銀行、金融</c:v>
                </c:pt>
                <c:pt idx="1">
                  <c:v>銀行、金融/投資家</c:v>
                </c:pt>
                <c:pt idx="2">
                  <c:v>求人/新卒採用</c:v>
                </c:pt>
                <c:pt idx="3">
                  <c:v>求人/業種/医薬、食品、化学、素材</c:v>
                </c:pt>
                <c:pt idx="4">
                  <c:v>旅行、交通/レンタカー</c:v>
                </c:pt>
                <c:pt idx="5">
                  <c:v>旅行、交通/航空チケット/海外</c:v>
                </c:pt>
                <c:pt idx="6">
                  <c:v>求人/業種/Web、インターネット、ゲーム</c:v>
                </c:pt>
                <c:pt idx="7">
                  <c:v>求人/業種/ITエンジニア（システム開発、SE、インフラ）</c:v>
                </c:pt>
                <c:pt idx="8">
                  <c:v>コンピューター、周辺機器/プリンター、スキャナー、FAX</c:v>
                </c:pt>
                <c:pt idx="9">
                  <c:v>ビジネスサービス</c:v>
                </c:pt>
                <c:pt idx="10">
                  <c:v>ビジネスサービス/クラウドサービス</c:v>
                </c:pt>
                <c:pt idx="11">
                  <c:v>ソフトウエア/業務管理、会計ソフト</c:v>
                </c:pt>
              </c:strCache>
            </c:strRef>
          </c:cat>
          <c:val>
            <c:numRef>
              <c:f>デバイスによる行動特性!$D$10:$D$21</c:f>
              <c:numCache>
                <c:formatCode>0.0%</c:formatCode>
                <c:ptCount val="12"/>
                <c:pt idx="0">
                  <c:v>0.38473508130397571</c:v>
                </c:pt>
                <c:pt idx="1">
                  <c:v>0.38473508130397571</c:v>
                </c:pt>
                <c:pt idx="2">
                  <c:v>0.38357043464178348</c:v>
                </c:pt>
                <c:pt idx="3">
                  <c:v>0.35801060123653633</c:v>
                </c:pt>
                <c:pt idx="4">
                  <c:v>0.34129655156594185</c:v>
                </c:pt>
                <c:pt idx="5">
                  <c:v>0.32618521918182042</c:v>
                </c:pt>
                <c:pt idx="6">
                  <c:v>0.25700189770427367</c:v>
                </c:pt>
                <c:pt idx="7">
                  <c:v>0.22325153333223952</c:v>
                </c:pt>
                <c:pt idx="8">
                  <c:v>0.10655239859122893</c:v>
                </c:pt>
                <c:pt idx="9">
                  <c:v>0.10240206319499655</c:v>
                </c:pt>
                <c:pt idx="10">
                  <c:v>8.9572599764247779E-2</c:v>
                </c:pt>
                <c:pt idx="11">
                  <c:v>6.9430386432784638E-2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E0-4D74-982C-26550BD8C1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6705695"/>
        <c:axId val="116700415"/>
      </c:barChart>
      <c:catAx>
        <c:axId val="11670569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16700415"/>
        <c:crosses val="autoZero"/>
        <c:auto val="1"/>
        <c:lblAlgn val="ctr"/>
        <c:lblOffset val="100"/>
        <c:noMultiLvlLbl val="0"/>
      </c:catAx>
      <c:valAx>
        <c:axId val="11670041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67056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766736298091658"/>
          <c:y val="0.89798234054242332"/>
          <c:w val="0.19703339479131793"/>
          <c:h val="7.92162044733941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78362444542148"/>
          <c:y val="0.10170149998578662"/>
          <c:w val="0.5089517966345577"/>
          <c:h val="0.7088395065293579"/>
        </c:manualLayout>
      </c:layout>
      <c:barChart>
        <c:barDir val="col"/>
        <c:grouping val="percentStacked"/>
        <c:varyColors val="0"/>
        <c:ser>
          <c:idx val="3"/>
          <c:order val="0"/>
          <c:tx>
            <c:strRef>
              <c:f>反応ユーザー!$B$7</c:f>
              <c:strCache>
                <c:ptCount val="1"/>
                <c:pt idx="0">
                  <c:v>PC広告のみ高反応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反応ユーザー!$C$7:$D$7</c:f>
              <c:numCache>
                <c:formatCode>0%</c:formatCode>
                <c:ptCount val="2"/>
                <c:pt idx="0">
                  <c:v>0.62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C8-43FB-AF9E-48B70DF7D668}"/>
            </c:ext>
          </c:extLst>
        </c:ser>
        <c:ser>
          <c:idx val="2"/>
          <c:order val="1"/>
          <c:tx>
            <c:strRef>
              <c:f>反応ユーザー!$B$6</c:f>
              <c:strCache>
                <c:ptCount val="1"/>
                <c:pt idx="0">
                  <c:v>SP広告のみ高反応</c:v>
                </c:pt>
              </c:strCache>
            </c:strRef>
          </c:tx>
          <c:spPr>
            <a:solidFill>
              <a:srgbClr val="FCEDED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反応ユーザー!$C$6:$D$6</c:f>
              <c:numCache>
                <c:formatCode>0%</c:formatCode>
                <c:ptCount val="2"/>
                <c:pt idx="0">
                  <c:v>0.01</c:v>
                </c:pt>
                <c:pt idx="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C8-43FB-AF9E-48B70DF7D668}"/>
            </c:ext>
          </c:extLst>
        </c:ser>
        <c:ser>
          <c:idx val="1"/>
          <c:order val="2"/>
          <c:tx>
            <c:strRef>
              <c:f>反応ユーザー!$B$5</c:f>
              <c:strCache>
                <c:ptCount val="1"/>
                <c:pt idx="0">
                  <c:v>広告全体 高反応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反応ユーザー!$C$5:$D$5</c:f>
              <c:numCache>
                <c:formatCode>0%</c:formatCode>
                <c:ptCount val="2"/>
                <c:pt idx="0">
                  <c:v>0.37</c:v>
                </c:pt>
                <c:pt idx="1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8C8-43FB-AF9E-48B70DF7D668}"/>
            </c:ext>
          </c:extLst>
        </c:ser>
        <c:ser>
          <c:idx val="0"/>
          <c:order val="3"/>
          <c:tx>
            <c:strRef>
              <c:f>反応ユーザー!$B$4</c:f>
              <c:strCache>
                <c:ptCount val="1"/>
                <c:pt idx="0">
                  <c:v>広告全体 低反応</c:v>
                </c:pt>
              </c:strCache>
            </c:strRef>
          </c:tx>
          <c:spPr>
            <a:solidFill>
              <a:srgbClr val="545454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反応ユーザー!$C$4:$D$4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8C8-43FB-AF9E-48B70DF7D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56797247"/>
        <c:axId val="256798207"/>
      </c:barChart>
      <c:catAx>
        <c:axId val="2567972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6798207"/>
        <c:crosses val="autoZero"/>
        <c:auto val="1"/>
        <c:lblAlgn val="ctr"/>
        <c:lblOffset val="100"/>
        <c:noMultiLvlLbl val="0"/>
      </c:catAx>
      <c:valAx>
        <c:axId val="256798207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6797247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tr"/>
      <c:layout>
        <c:manualLayout>
          <c:xMode val="edge"/>
          <c:yMode val="edge"/>
          <c:x val="0.64724489388065065"/>
          <c:y val="4.8717614353442192E-2"/>
          <c:w val="0.27153683200767414"/>
          <c:h val="0.363398776566055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F1E607-4355-4432-BDA2-A206345C7031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925FE313-C578-41A2-A4CF-AA6D4A2CEA00}">
      <dgm:prSet phldrT="[テキスト]" custT="1"/>
      <dgm:spPr>
        <a:xfrm>
          <a:off x="988726" y="1113081"/>
          <a:ext cx="777190" cy="777190"/>
        </a:xfrm>
        <a:prstGeom prst="ellipse">
          <a:avLst/>
        </a:prstGeom>
        <a:solidFill>
          <a:srgbClr val="FFFFFF"/>
        </a:solidFill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 tIns="72000"/>
        <a:lstStyle/>
        <a:p>
          <a:pPr>
            <a:buNone/>
          </a:pPr>
          <a:r>
            <a:rPr kumimoji="1" lang="ja-JP" altLang="en-US" sz="1800" b="1" dirty="0">
              <a:solidFill>
                <a:srgbClr val="00569B">
                  <a:lumMod val="75000"/>
                </a:srgbClr>
              </a:solidFill>
              <a:latin typeface="メイリオ"/>
              <a:ea typeface="メイリオ"/>
              <a:cs typeface="+mn-cs"/>
            </a:rPr>
            <a:t>選定</a:t>
          </a:r>
        </a:p>
      </dgm:t>
    </dgm:pt>
    <dgm:pt modelId="{649C77AD-20E9-40F5-A6C5-16E712CBEAA1}" type="parTrans" cxnId="{7FEE6706-FFD6-43F3-9201-F41A66B1BBFA}">
      <dgm:prSet/>
      <dgm:spPr/>
      <dgm:t>
        <a:bodyPr/>
        <a:lstStyle/>
        <a:p>
          <a:endParaRPr kumimoji="1" lang="ja-JP" altLang="en-US" b="1"/>
        </a:p>
      </dgm:t>
    </dgm:pt>
    <dgm:pt modelId="{224CB54E-985F-466E-9638-3022BE0B497B}" type="sibTrans" cxnId="{7FEE6706-FFD6-43F3-9201-F41A66B1BBFA}">
      <dgm:prSet/>
      <dgm:spPr/>
      <dgm:t>
        <a:bodyPr/>
        <a:lstStyle/>
        <a:p>
          <a:endParaRPr kumimoji="1" lang="ja-JP" altLang="en-US" b="1"/>
        </a:p>
      </dgm:t>
    </dgm:pt>
    <dgm:pt modelId="{5FE63412-6B65-4727-B750-7B2CAF872033}">
      <dgm:prSet phldrT="[テキスト]" custT="1"/>
      <dgm:spPr>
        <a:xfrm>
          <a:off x="1029008" y="10818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速報性</a:t>
          </a:r>
        </a:p>
      </dgm:t>
    </dgm:pt>
    <dgm:pt modelId="{49056B96-8744-4B03-9456-4F5FBD010F95}" type="parTrans" cxnId="{10CBF803-A5F7-4CDD-8CF2-536FEDB17284}">
      <dgm:prSet/>
      <dgm:spPr>
        <a:xfrm rot="16200000">
          <a:off x="1223187" y="936187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249217D6-D542-46E2-B1AB-EDB7EF401614}" type="sibTrans" cxnId="{10CBF803-A5F7-4CDD-8CF2-536FEDB17284}">
      <dgm:prSet/>
      <dgm:spPr/>
      <dgm:t>
        <a:bodyPr/>
        <a:lstStyle/>
        <a:p>
          <a:endParaRPr kumimoji="1" lang="ja-JP" altLang="en-US" b="1"/>
        </a:p>
      </dgm:t>
    </dgm:pt>
    <dgm:pt modelId="{E347C5C2-F69D-4412-98AD-E1CF608E4443}">
      <dgm:prSet phldrT="[テキスト]" custT="1"/>
      <dgm:spPr>
        <a:xfrm>
          <a:off x="1846160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真実性</a:t>
          </a:r>
        </a:p>
      </dgm:t>
    </dgm:pt>
    <dgm:pt modelId="{9DF1009D-CC5B-4D34-8845-C5CCBCA400EA}" type="parTrans" cxnId="{1BE3B0BB-0782-4F82-83A3-5D6083634E17}">
      <dgm:prSet/>
      <dgm:spPr>
        <a:xfrm rot="19285714">
          <a:off x="1647510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EC57ECE6-6C9B-48BB-B56F-8AE2A844AAB1}" type="sibTrans" cxnId="{1BE3B0BB-0782-4F82-83A3-5D6083634E17}">
      <dgm:prSet/>
      <dgm:spPr/>
      <dgm:t>
        <a:bodyPr/>
        <a:lstStyle/>
        <a:p>
          <a:endParaRPr kumimoji="1" lang="ja-JP" altLang="en-US" b="1"/>
        </a:p>
      </dgm:t>
    </dgm:pt>
    <dgm:pt modelId="{B43568CE-D32E-4F19-8146-AF4600CC2F2C}">
      <dgm:prSet phldrT="[テキスト]" custT="1"/>
      <dgm:spPr>
        <a:xfrm>
          <a:off x="2047980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新奇性</a:t>
          </a:r>
        </a:p>
      </dgm:t>
    </dgm:pt>
    <dgm:pt modelId="{C2732F9B-A99D-4C92-AF04-56E0FAC7CF83}" type="parTrans" cxnId="{51F76D3B-BB2D-496B-B872-8054EE1F282F}">
      <dgm:prSet/>
      <dgm:spPr>
        <a:xfrm rot="771429">
          <a:off x="1752309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F867FB1A-C0B1-4459-AEC3-C5419AFF94C1}" type="sibTrans" cxnId="{51F76D3B-BB2D-496B-B872-8054EE1F282F}">
      <dgm:prSet/>
      <dgm:spPr/>
      <dgm:t>
        <a:bodyPr/>
        <a:lstStyle/>
        <a:p>
          <a:endParaRPr kumimoji="1" lang="ja-JP" altLang="en-US" b="1"/>
        </a:p>
      </dgm:t>
    </dgm:pt>
    <dgm:pt modelId="{2B3BE723-4424-4E17-9D62-6518E1A1A373}">
      <dgm:prSet phldrT="[テキスト]" custT="1"/>
      <dgm:spPr>
        <a:xfrm>
          <a:off x="1482493" y="2095035"/>
          <a:ext cx="696625" cy="696625"/>
        </a:xfrm>
        <a:prstGeom prst="ellipse">
          <a:avLst/>
        </a:prstGeom>
        <a:gradFill flip="none" rotWithShape="1">
          <a:gsLst>
            <a:gs pos="0">
              <a:srgbClr val="E5EEF5"/>
            </a:gs>
            <a:gs pos="50000">
              <a:srgbClr val="00569B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公益性</a:t>
          </a:r>
        </a:p>
      </dgm:t>
    </dgm:pt>
    <dgm:pt modelId="{0E732D44-3614-4BE5-9DD9-0E0963FDDE63}" type="parTrans" cxnId="{1A8293D1-2FE6-4471-B5D4-4E16601BAFEB}">
      <dgm:prSet/>
      <dgm:spPr>
        <a:xfrm rot="3857143">
          <a:off x="1458668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C01B8FBA-4F76-47B2-8828-37AC3BAC774C}" type="sibTrans" cxnId="{1A8293D1-2FE6-4471-B5D4-4E16601BAFEB}">
      <dgm:prSet/>
      <dgm:spPr/>
      <dgm:t>
        <a:bodyPr/>
        <a:lstStyle/>
        <a:p>
          <a:endParaRPr kumimoji="1" lang="ja-JP" altLang="en-US" b="1"/>
        </a:p>
      </dgm:t>
    </dgm:pt>
    <dgm:pt modelId="{68A168DE-2685-42BB-9590-AD8641DC7B35}">
      <dgm:prSet phldrT="[テキスト]" custT="1"/>
      <dgm:spPr>
        <a:xfrm>
          <a:off x="211856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品位</a:t>
          </a:r>
        </a:p>
      </dgm:t>
    </dgm:pt>
    <dgm:pt modelId="{0D834326-1AB6-482E-AA84-68C123475981}" type="parTrans" cxnId="{FF9F144D-CCB1-4F1B-8BD8-58775200DD99}">
      <dgm:prSet/>
      <dgm:spPr>
        <a:xfrm rot="13114286">
          <a:off x="798864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E9D3D389-A080-4EF9-B125-37B8EB8422E4}" type="sibTrans" cxnId="{FF9F144D-CCB1-4F1B-8BD8-58775200DD99}">
      <dgm:prSet/>
      <dgm:spPr/>
      <dgm:t>
        <a:bodyPr/>
        <a:lstStyle/>
        <a:p>
          <a:endParaRPr kumimoji="1" lang="ja-JP" altLang="en-US" b="1"/>
        </a:p>
      </dgm:t>
    </dgm:pt>
    <dgm:pt modelId="{E255A654-F7CD-47B2-84B9-365F8703F3A0}">
      <dgm:prSet phldrT="[テキスト]" custT="1"/>
      <dgm:spPr>
        <a:xfrm>
          <a:off x="575523" y="2095035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認知度</a:t>
          </a:r>
        </a:p>
      </dgm:t>
    </dgm:pt>
    <dgm:pt modelId="{4907CD92-A41A-4ABA-9B3C-60059612FAFA}" type="parTrans" cxnId="{C945BE39-DF02-4CF5-B7B1-820C899103AF}">
      <dgm:prSet/>
      <dgm:spPr>
        <a:xfrm rot="6942857">
          <a:off x="987705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2DE814C2-6065-4932-ADE4-8D1D02D82BCC}" type="sibTrans" cxnId="{C945BE39-DF02-4CF5-B7B1-820C899103AF}">
      <dgm:prSet/>
      <dgm:spPr/>
      <dgm:t>
        <a:bodyPr/>
        <a:lstStyle/>
        <a:p>
          <a:endParaRPr kumimoji="1" lang="ja-JP" altLang="en-US" b="1"/>
        </a:p>
      </dgm:t>
    </dgm:pt>
    <dgm:pt modelId="{81A75F70-A507-4917-B395-8CC6193A2BCD}">
      <dgm:prSet phldrT="[テキスト]" custT="1"/>
      <dgm:spPr>
        <a:xfrm>
          <a:off x="10036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表現力</a:t>
          </a:r>
        </a:p>
      </dgm:t>
    </dgm:pt>
    <dgm:pt modelId="{60822B89-54B2-4D52-8E55-BFFDB3A1B987}" type="parTrans" cxnId="{C4C64898-51FA-4FBB-87EE-972AAAFE639F}">
      <dgm:prSet/>
      <dgm:spPr>
        <a:xfrm rot="10028571">
          <a:off x="694065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DF42778F-B353-4AD5-B65F-D3C034BD32BA}" type="sibTrans" cxnId="{C4C64898-51FA-4FBB-87EE-972AAAFE639F}">
      <dgm:prSet/>
      <dgm:spPr/>
      <dgm:t>
        <a:bodyPr/>
        <a:lstStyle/>
        <a:p>
          <a:endParaRPr kumimoji="1" lang="ja-JP" altLang="en-US" b="1"/>
        </a:p>
      </dgm:t>
    </dgm:pt>
    <dgm:pt modelId="{1E68D5FF-8C7B-4AE6-AC7D-01A9E160B1EF}" type="pres">
      <dgm:prSet presAssocID="{29F1E607-4355-4432-BDA2-A206345C703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8D78166-EEF9-4268-9BB1-8B17FEF9758A}" type="pres">
      <dgm:prSet presAssocID="{925FE313-C578-41A2-A4CF-AA6D4A2CEA00}" presName="centerShape" presStyleLbl="node0" presStyleIdx="0" presStyleCnt="1" custScaleX="111565" custScaleY="111565"/>
      <dgm:spPr/>
    </dgm:pt>
    <dgm:pt modelId="{3184926B-EA38-45F8-AA5F-B2783861C8E2}" type="pres">
      <dgm:prSet presAssocID="{49056B96-8744-4B03-9456-4F5FBD010F95}" presName="Name9" presStyleLbl="parChTrans1D2" presStyleIdx="0" presStyleCnt="7"/>
      <dgm:spPr/>
    </dgm:pt>
    <dgm:pt modelId="{8B8429DE-5E59-4809-8D79-E212B626D874}" type="pres">
      <dgm:prSet presAssocID="{49056B96-8744-4B03-9456-4F5FBD010F95}" presName="connTx" presStyleLbl="parChTrans1D2" presStyleIdx="0" presStyleCnt="7"/>
      <dgm:spPr/>
    </dgm:pt>
    <dgm:pt modelId="{DC4450A3-AC79-462A-8FF0-3EEBF97C8CFA}" type="pres">
      <dgm:prSet presAssocID="{5FE63412-6B65-4727-B750-7B2CAF872033}" presName="node" presStyleLbl="node1" presStyleIdx="0" presStyleCnt="7">
        <dgm:presLayoutVars>
          <dgm:bulletEnabled val="1"/>
        </dgm:presLayoutVars>
      </dgm:prSet>
      <dgm:spPr/>
    </dgm:pt>
    <dgm:pt modelId="{0F86C500-255D-49E8-A6F3-81D1EF822264}" type="pres">
      <dgm:prSet presAssocID="{9DF1009D-CC5B-4D34-8845-C5CCBCA400EA}" presName="Name9" presStyleLbl="parChTrans1D2" presStyleIdx="1" presStyleCnt="7"/>
      <dgm:spPr/>
    </dgm:pt>
    <dgm:pt modelId="{952D91F1-1F18-4C3F-B3C6-F38F49024F6F}" type="pres">
      <dgm:prSet presAssocID="{9DF1009D-CC5B-4D34-8845-C5CCBCA400EA}" presName="connTx" presStyleLbl="parChTrans1D2" presStyleIdx="1" presStyleCnt="7"/>
      <dgm:spPr/>
    </dgm:pt>
    <dgm:pt modelId="{46266621-DB17-4DED-8ADB-C3AE8A06AC07}" type="pres">
      <dgm:prSet presAssocID="{E347C5C2-F69D-4412-98AD-E1CF608E4443}" presName="node" presStyleLbl="node1" presStyleIdx="1" presStyleCnt="7">
        <dgm:presLayoutVars>
          <dgm:bulletEnabled val="1"/>
        </dgm:presLayoutVars>
      </dgm:prSet>
      <dgm:spPr/>
    </dgm:pt>
    <dgm:pt modelId="{8D62A061-6FB0-4E7C-8794-0D06FBE5DCDD}" type="pres">
      <dgm:prSet presAssocID="{C2732F9B-A99D-4C92-AF04-56E0FAC7CF83}" presName="Name9" presStyleLbl="parChTrans1D2" presStyleIdx="2" presStyleCnt="7"/>
      <dgm:spPr/>
    </dgm:pt>
    <dgm:pt modelId="{6CECB44E-C59D-4720-B34A-107D30B65214}" type="pres">
      <dgm:prSet presAssocID="{C2732F9B-A99D-4C92-AF04-56E0FAC7CF83}" presName="connTx" presStyleLbl="parChTrans1D2" presStyleIdx="2" presStyleCnt="7"/>
      <dgm:spPr/>
    </dgm:pt>
    <dgm:pt modelId="{2FD853C4-3C5D-43F5-9CC8-F3F06659E9FB}" type="pres">
      <dgm:prSet presAssocID="{B43568CE-D32E-4F19-8146-AF4600CC2F2C}" presName="node" presStyleLbl="node1" presStyleIdx="2" presStyleCnt="7">
        <dgm:presLayoutVars>
          <dgm:bulletEnabled val="1"/>
        </dgm:presLayoutVars>
      </dgm:prSet>
      <dgm:spPr/>
    </dgm:pt>
    <dgm:pt modelId="{2420503D-8C15-4DDB-98B0-210175AC5E3E}" type="pres">
      <dgm:prSet presAssocID="{0E732D44-3614-4BE5-9DD9-0E0963FDDE63}" presName="Name9" presStyleLbl="parChTrans1D2" presStyleIdx="3" presStyleCnt="7"/>
      <dgm:spPr/>
    </dgm:pt>
    <dgm:pt modelId="{D1188582-9736-4764-8229-245656CBB126}" type="pres">
      <dgm:prSet presAssocID="{0E732D44-3614-4BE5-9DD9-0E0963FDDE63}" presName="connTx" presStyleLbl="parChTrans1D2" presStyleIdx="3" presStyleCnt="7"/>
      <dgm:spPr/>
    </dgm:pt>
    <dgm:pt modelId="{6D46B0F8-6EDD-4516-8F37-B712E9236D1C}" type="pres">
      <dgm:prSet presAssocID="{2B3BE723-4424-4E17-9D62-6518E1A1A373}" presName="node" presStyleLbl="node1" presStyleIdx="3" presStyleCnt="7">
        <dgm:presLayoutVars>
          <dgm:bulletEnabled val="1"/>
        </dgm:presLayoutVars>
      </dgm:prSet>
      <dgm:spPr/>
    </dgm:pt>
    <dgm:pt modelId="{F123A628-4812-4982-80A9-27F123F9AD42}" type="pres">
      <dgm:prSet presAssocID="{4907CD92-A41A-4ABA-9B3C-60059612FAFA}" presName="Name9" presStyleLbl="parChTrans1D2" presStyleIdx="4" presStyleCnt="7"/>
      <dgm:spPr/>
    </dgm:pt>
    <dgm:pt modelId="{8A13567A-9F70-422E-B3ED-B6869B2F6CDC}" type="pres">
      <dgm:prSet presAssocID="{4907CD92-A41A-4ABA-9B3C-60059612FAFA}" presName="connTx" presStyleLbl="parChTrans1D2" presStyleIdx="4" presStyleCnt="7"/>
      <dgm:spPr/>
    </dgm:pt>
    <dgm:pt modelId="{DBB1F7E4-D625-4CD8-A462-F3FBB14B94D8}" type="pres">
      <dgm:prSet presAssocID="{E255A654-F7CD-47B2-84B9-365F8703F3A0}" presName="node" presStyleLbl="node1" presStyleIdx="4" presStyleCnt="7">
        <dgm:presLayoutVars>
          <dgm:bulletEnabled val="1"/>
        </dgm:presLayoutVars>
      </dgm:prSet>
      <dgm:spPr/>
    </dgm:pt>
    <dgm:pt modelId="{BE58D49E-4400-4846-A493-7F219B2F9D96}" type="pres">
      <dgm:prSet presAssocID="{60822B89-54B2-4D52-8E55-BFFDB3A1B987}" presName="Name9" presStyleLbl="parChTrans1D2" presStyleIdx="5" presStyleCnt="7"/>
      <dgm:spPr/>
    </dgm:pt>
    <dgm:pt modelId="{BA70A60C-298B-4103-B0F5-6FEE79F56AAA}" type="pres">
      <dgm:prSet presAssocID="{60822B89-54B2-4D52-8E55-BFFDB3A1B987}" presName="connTx" presStyleLbl="parChTrans1D2" presStyleIdx="5" presStyleCnt="7"/>
      <dgm:spPr/>
    </dgm:pt>
    <dgm:pt modelId="{28AF0EDD-6354-4FCA-A573-A02078A43A48}" type="pres">
      <dgm:prSet presAssocID="{81A75F70-A507-4917-B395-8CC6193A2BCD}" presName="node" presStyleLbl="node1" presStyleIdx="5" presStyleCnt="7">
        <dgm:presLayoutVars>
          <dgm:bulletEnabled val="1"/>
        </dgm:presLayoutVars>
      </dgm:prSet>
      <dgm:spPr/>
    </dgm:pt>
    <dgm:pt modelId="{8D10555E-BA39-4A1D-BC8A-8C9318C9DBDA}" type="pres">
      <dgm:prSet presAssocID="{0D834326-1AB6-482E-AA84-68C123475981}" presName="Name9" presStyleLbl="parChTrans1D2" presStyleIdx="6" presStyleCnt="7"/>
      <dgm:spPr/>
    </dgm:pt>
    <dgm:pt modelId="{DD2AAD2C-7D93-4E05-8C37-4C23D69897A6}" type="pres">
      <dgm:prSet presAssocID="{0D834326-1AB6-482E-AA84-68C123475981}" presName="connTx" presStyleLbl="parChTrans1D2" presStyleIdx="6" presStyleCnt="7"/>
      <dgm:spPr/>
    </dgm:pt>
    <dgm:pt modelId="{B9BB3D62-B327-4EF0-B029-5F84119F8E85}" type="pres">
      <dgm:prSet presAssocID="{68A168DE-2685-42BB-9590-AD8641DC7B35}" presName="node" presStyleLbl="node1" presStyleIdx="6" presStyleCnt="7">
        <dgm:presLayoutVars>
          <dgm:bulletEnabled val="1"/>
        </dgm:presLayoutVars>
      </dgm:prSet>
      <dgm:spPr/>
    </dgm:pt>
  </dgm:ptLst>
  <dgm:cxnLst>
    <dgm:cxn modelId="{10CBF803-A5F7-4CDD-8CF2-536FEDB17284}" srcId="{925FE313-C578-41A2-A4CF-AA6D4A2CEA00}" destId="{5FE63412-6B65-4727-B750-7B2CAF872033}" srcOrd="0" destOrd="0" parTransId="{49056B96-8744-4B03-9456-4F5FBD010F95}" sibTransId="{249217D6-D542-46E2-B1AB-EDB7EF401614}"/>
    <dgm:cxn modelId="{7FEE6706-FFD6-43F3-9201-F41A66B1BBFA}" srcId="{29F1E607-4355-4432-BDA2-A206345C7031}" destId="{925FE313-C578-41A2-A4CF-AA6D4A2CEA00}" srcOrd="0" destOrd="0" parTransId="{649C77AD-20E9-40F5-A6C5-16E712CBEAA1}" sibTransId="{224CB54E-985F-466E-9638-3022BE0B497B}"/>
    <dgm:cxn modelId="{B9D05210-C9B6-4D77-972D-73E9CB689923}" type="presOf" srcId="{81A75F70-A507-4917-B395-8CC6193A2BCD}" destId="{28AF0EDD-6354-4FCA-A573-A02078A43A48}" srcOrd="0" destOrd="0" presId="urn:microsoft.com/office/officeart/2005/8/layout/radial1"/>
    <dgm:cxn modelId="{3068FF12-36F1-4ED1-8538-1CC57B1C0B5D}" type="presOf" srcId="{9DF1009D-CC5B-4D34-8845-C5CCBCA400EA}" destId="{0F86C500-255D-49E8-A6F3-81D1EF822264}" srcOrd="0" destOrd="0" presId="urn:microsoft.com/office/officeart/2005/8/layout/radial1"/>
    <dgm:cxn modelId="{46F11038-9B08-448B-8A52-9344AB9DCA58}" type="presOf" srcId="{4907CD92-A41A-4ABA-9B3C-60059612FAFA}" destId="{8A13567A-9F70-422E-B3ED-B6869B2F6CDC}" srcOrd="1" destOrd="0" presId="urn:microsoft.com/office/officeart/2005/8/layout/radial1"/>
    <dgm:cxn modelId="{C945BE39-DF02-4CF5-B7B1-820C899103AF}" srcId="{925FE313-C578-41A2-A4CF-AA6D4A2CEA00}" destId="{E255A654-F7CD-47B2-84B9-365F8703F3A0}" srcOrd="4" destOrd="0" parTransId="{4907CD92-A41A-4ABA-9B3C-60059612FAFA}" sibTransId="{2DE814C2-6065-4932-ADE4-8D1D02D82BCC}"/>
    <dgm:cxn modelId="{51F76D3B-BB2D-496B-B872-8054EE1F282F}" srcId="{925FE313-C578-41A2-A4CF-AA6D4A2CEA00}" destId="{B43568CE-D32E-4F19-8146-AF4600CC2F2C}" srcOrd="2" destOrd="0" parTransId="{C2732F9B-A99D-4C92-AF04-56E0FAC7CF83}" sibTransId="{F867FB1A-C0B1-4459-AEC3-C5419AFF94C1}"/>
    <dgm:cxn modelId="{D3C63C3D-1A20-40E7-818F-A27999CE7398}" type="presOf" srcId="{925FE313-C578-41A2-A4CF-AA6D4A2CEA00}" destId="{48D78166-EEF9-4268-9BB1-8B17FEF9758A}" srcOrd="0" destOrd="0" presId="urn:microsoft.com/office/officeart/2005/8/layout/radial1"/>
    <dgm:cxn modelId="{379A8E64-5C90-422E-8DD1-8F1CA3E65D44}" type="presOf" srcId="{0D834326-1AB6-482E-AA84-68C123475981}" destId="{8D10555E-BA39-4A1D-BC8A-8C9318C9DBDA}" srcOrd="0" destOrd="0" presId="urn:microsoft.com/office/officeart/2005/8/layout/radial1"/>
    <dgm:cxn modelId="{801A4966-A01A-40CC-9109-CAC1510390E6}" type="presOf" srcId="{E255A654-F7CD-47B2-84B9-365F8703F3A0}" destId="{DBB1F7E4-D625-4CD8-A462-F3FBB14B94D8}" srcOrd="0" destOrd="0" presId="urn:microsoft.com/office/officeart/2005/8/layout/radial1"/>
    <dgm:cxn modelId="{6F596C67-C84A-4617-A6CE-C9264C93EE10}" type="presOf" srcId="{0E732D44-3614-4BE5-9DD9-0E0963FDDE63}" destId="{D1188582-9736-4764-8229-245656CBB126}" srcOrd="1" destOrd="0" presId="urn:microsoft.com/office/officeart/2005/8/layout/radial1"/>
    <dgm:cxn modelId="{4DEF764A-51CA-49D9-9ADC-3AB10FF0380D}" type="presOf" srcId="{5FE63412-6B65-4727-B750-7B2CAF872033}" destId="{DC4450A3-AC79-462A-8FF0-3EEBF97C8CFA}" srcOrd="0" destOrd="0" presId="urn:microsoft.com/office/officeart/2005/8/layout/radial1"/>
    <dgm:cxn modelId="{D2DA446C-7C36-4D07-82C9-E91E9D5365F4}" type="presOf" srcId="{E347C5C2-F69D-4412-98AD-E1CF608E4443}" destId="{46266621-DB17-4DED-8ADB-C3AE8A06AC07}" srcOrd="0" destOrd="0" presId="urn:microsoft.com/office/officeart/2005/8/layout/radial1"/>
    <dgm:cxn modelId="{FF9F144D-CCB1-4F1B-8BD8-58775200DD99}" srcId="{925FE313-C578-41A2-A4CF-AA6D4A2CEA00}" destId="{68A168DE-2685-42BB-9590-AD8641DC7B35}" srcOrd="6" destOrd="0" parTransId="{0D834326-1AB6-482E-AA84-68C123475981}" sibTransId="{E9D3D389-A080-4EF9-B125-37B8EB8422E4}"/>
    <dgm:cxn modelId="{9023B789-8262-4804-8749-84661E23FB8F}" type="presOf" srcId="{29F1E607-4355-4432-BDA2-A206345C7031}" destId="{1E68D5FF-8C7B-4AE6-AC7D-01A9E160B1EF}" srcOrd="0" destOrd="0" presId="urn:microsoft.com/office/officeart/2005/8/layout/radial1"/>
    <dgm:cxn modelId="{5557878D-7D53-47E9-982F-1A946FD7965F}" type="presOf" srcId="{60822B89-54B2-4D52-8E55-BFFDB3A1B987}" destId="{BA70A60C-298B-4103-B0F5-6FEE79F56AAA}" srcOrd="1" destOrd="0" presId="urn:microsoft.com/office/officeart/2005/8/layout/radial1"/>
    <dgm:cxn modelId="{C4C64898-51FA-4FBB-87EE-972AAAFE639F}" srcId="{925FE313-C578-41A2-A4CF-AA6D4A2CEA00}" destId="{81A75F70-A507-4917-B395-8CC6193A2BCD}" srcOrd="5" destOrd="0" parTransId="{60822B89-54B2-4D52-8E55-BFFDB3A1B987}" sibTransId="{DF42778F-B353-4AD5-B65F-D3C034BD32BA}"/>
    <dgm:cxn modelId="{10AB929E-52ED-451F-86F7-F0E2BDC64641}" type="presOf" srcId="{60822B89-54B2-4D52-8E55-BFFDB3A1B987}" destId="{BE58D49E-4400-4846-A493-7F219B2F9D96}" srcOrd="0" destOrd="0" presId="urn:microsoft.com/office/officeart/2005/8/layout/radial1"/>
    <dgm:cxn modelId="{9A66929F-45E5-4960-AEC0-A75885CBA4B9}" type="presOf" srcId="{C2732F9B-A99D-4C92-AF04-56E0FAC7CF83}" destId="{6CECB44E-C59D-4720-B34A-107D30B65214}" srcOrd="1" destOrd="0" presId="urn:microsoft.com/office/officeart/2005/8/layout/radial1"/>
    <dgm:cxn modelId="{05C8A2A4-1B08-4D8D-94DB-9A0378260B79}" type="presOf" srcId="{4907CD92-A41A-4ABA-9B3C-60059612FAFA}" destId="{F123A628-4812-4982-80A9-27F123F9AD42}" srcOrd="0" destOrd="0" presId="urn:microsoft.com/office/officeart/2005/8/layout/radial1"/>
    <dgm:cxn modelId="{89251DAB-2B35-409C-85D8-37DEDCD80A04}" type="presOf" srcId="{B43568CE-D32E-4F19-8146-AF4600CC2F2C}" destId="{2FD853C4-3C5D-43F5-9CC8-F3F06659E9FB}" srcOrd="0" destOrd="0" presId="urn:microsoft.com/office/officeart/2005/8/layout/radial1"/>
    <dgm:cxn modelId="{E133B1AE-076B-42E5-8EE2-62FD897FCB15}" type="presOf" srcId="{0E732D44-3614-4BE5-9DD9-0E0963FDDE63}" destId="{2420503D-8C15-4DDB-98B0-210175AC5E3E}" srcOrd="0" destOrd="0" presId="urn:microsoft.com/office/officeart/2005/8/layout/radial1"/>
    <dgm:cxn modelId="{53C8C9B5-8406-4810-B78E-2DC2EE5B96CD}" type="presOf" srcId="{9DF1009D-CC5B-4D34-8845-C5CCBCA400EA}" destId="{952D91F1-1F18-4C3F-B3C6-F38F49024F6F}" srcOrd="1" destOrd="0" presId="urn:microsoft.com/office/officeart/2005/8/layout/radial1"/>
    <dgm:cxn modelId="{DA567EBB-3118-435F-8979-AEFF550A2EB7}" type="presOf" srcId="{2B3BE723-4424-4E17-9D62-6518E1A1A373}" destId="{6D46B0F8-6EDD-4516-8F37-B712E9236D1C}" srcOrd="0" destOrd="0" presId="urn:microsoft.com/office/officeart/2005/8/layout/radial1"/>
    <dgm:cxn modelId="{1BE3B0BB-0782-4F82-83A3-5D6083634E17}" srcId="{925FE313-C578-41A2-A4CF-AA6D4A2CEA00}" destId="{E347C5C2-F69D-4412-98AD-E1CF608E4443}" srcOrd="1" destOrd="0" parTransId="{9DF1009D-CC5B-4D34-8845-C5CCBCA400EA}" sibTransId="{EC57ECE6-6C9B-48BB-B56F-8AE2A844AAB1}"/>
    <dgm:cxn modelId="{956673C8-A9BA-48A4-8FAB-A1C771A05ED5}" type="presOf" srcId="{49056B96-8744-4B03-9456-4F5FBD010F95}" destId="{8B8429DE-5E59-4809-8D79-E212B626D874}" srcOrd="1" destOrd="0" presId="urn:microsoft.com/office/officeart/2005/8/layout/radial1"/>
    <dgm:cxn modelId="{1A8293D1-2FE6-4471-B5D4-4E16601BAFEB}" srcId="{925FE313-C578-41A2-A4CF-AA6D4A2CEA00}" destId="{2B3BE723-4424-4E17-9D62-6518E1A1A373}" srcOrd="3" destOrd="0" parTransId="{0E732D44-3614-4BE5-9DD9-0E0963FDDE63}" sibTransId="{C01B8FBA-4F76-47B2-8828-37AC3BAC774C}"/>
    <dgm:cxn modelId="{CAF686D5-41E5-418F-847A-0011A9DF33A8}" type="presOf" srcId="{49056B96-8744-4B03-9456-4F5FBD010F95}" destId="{3184926B-EA38-45F8-AA5F-B2783861C8E2}" srcOrd="0" destOrd="0" presId="urn:microsoft.com/office/officeart/2005/8/layout/radial1"/>
    <dgm:cxn modelId="{8E2149F1-3935-4A5E-83B1-2656A92EA299}" type="presOf" srcId="{0D834326-1AB6-482E-AA84-68C123475981}" destId="{DD2AAD2C-7D93-4E05-8C37-4C23D69897A6}" srcOrd="1" destOrd="0" presId="urn:microsoft.com/office/officeart/2005/8/layout/radial1"/>
    <dgm:cxn modelId="{247F28FB-4A91-45FA-B999-776C90610A06}" type="presOf" srcId="{C2732F9B-A99D-4C92-AF04-56E0FAC7CF83}" destId="{8D62A061-6FB0-4E7C-8794-0D06FBE5DCDD}" srcOrd="0" destOrd="0" presId="urn:microsoft.com/office/officeart/2005/8/layout/radial1"/>
    <dgm:cxn modelId="{C4DFEAFB-F6E6-45A0-8AFF-2992DCC5DED8}" type="presOf" srcId="{68A168DE-2685-42BB-9590-AD8641DC7B35}" destId="{B9BB3D62-B327-4EF0-B029-5F84119F8E85}" srcOrd="0" destOrd="0" presId="urn:microsoft.com/office/officeart/2005/8/layout/radial1"/>
    <dgm:cxn modelId="{D9F79174-EC7B-4898-A64E-46CCE56EF4DA}" type="presParOf" srcId="{1E68D5FF-8C7B-4AE6-AC7D-01A9E160B1EF}" destId="{48D78166-EEF9-4268-9BB1-8B17FEF9758A}" srcOrd="0" destOrd="0" presId="urn:microsoft.com/office/officeart/2005/8/layout/radial1"/>
    <dgm:cxn modelId="{6A347442-204F-4AB9-A272-6E737F07B63C}" type="presParOf" srcId="{1E68D5FF-8C7B-4AE6-AC7D-01A9E160B1EF}" destId="{3184926B-EA38-45F8-AA5F-B2783861C8E2}" srcOrd="1" destOrd="0" presId="urn:microsoft.com/office/officeart/2005/8/layout/radial1"/>
    <dgm:cxn modelId="{96035A64-57A4-4B00-8601-31F4EBB2359F}" type="presParOf" srcId="{3184926B-EA38-45F8-AA5F-B2783861C8E2}" destId="{8B8429DE-5E59-4809-8D79-E212B626D874}" srcOrd="0" destOrd="0" presId="urn:microsoft.com/office/officeart/2005/8/layout/radial1"/>
    <dgm:cxn modelId="{65B2862E-C51D-4E02-865F-07C2784667B2}" type="presParOf" srcId="{1E68D5FF-8C7B-4AE6-AC7D-01A9E160B1EF}" destId="{DC4450A3-AC79-462A-8FF0-3EEBF97C8CFA}" srcOrd="2" destOrd="0" presId="urn:microsoft.com/office/officeart/2005/8/layout/radial1"/>
    <dgm:cxn modelId="{E1D0BD2D-EA2F-4CF6-97FC-88D469E9531B}" type="presParOf" srcId="{1E68D5FF-8C7B-4AE6-AC7D-01A9E160B1EF}" destId="{0F86C500-255D-49E8-A6F3-81D1EF822264}" srcOrd="3" destOrd="0" presId="urn:microsoft.com/office/officeart/2005/8/layout/radial1"/>
    <dgm:cxn modelId="{ACCB7338-373B-48D5-868C-E4A6998AC731}" type="presParOf" srcId="{0F86C500-255D-49E8-A6F3-81D1EF822264}" destId="{952D91F1-1F18-4C3F-B3C6-F38F49024F6F}" srcOrd="0" destOrd="0" presId="urn:microsoft.com/office/officeart/2005/8/layout/radial1"/>
    <dgm:cxn modelId="{558A5AA2-CE68-4ED7-8B97-A0C476EAE799}" type="presParOf" srcId="{1E68D5FF-8C7B-4AE6-AC7D-01A9E160B1EF}" destId="{46266621-DB17-4DED-8ADB-C3AE8A06AC07}" srcOrd="4" destOrd="0" presId="urn:microsoft.com/office/officeart/2005/8/layout/radial1"/>
    <dgm:cxn modelId="{01FE5712-7E87-4961-8781-89C5036C0CC8}" type="presParOf" srcId="{1E68D5FF-8C7B-4AE6-AC7D-01A9E160B1EF}" destId="{8D62A061-6FB0-4E7C-8794-0D06FBE5DCDD}" srcOrd="5" destOrd="0" presId="urn:microsoft.com/office/officeart/2005/8/layout/radial1"/>
    <dgm:cxn modelId="{A3E0FE4C-4C73-40D7-9C15-2CD5867AA594}" type="presParOf" srcId="{8D62A061-6FB0-4E7C-8794-0D06FBE5DCDD}" destId="{6CECB44E-C59D-4720-B34A-107D30B65214}" srcOrd="0" destOrd="0" presId="urn:microsoft.com/office/officeart/2005/8/layout/radial1"/>
    <dgm:cxn modelId="{682A711A-FBA1-4932-9BFB-A013C4765941}" type="presParOf" srcId="{1E68D5FF-8C7B-4AE6-AC7D-01A9E160B1EF}" destId="{2FD853C4-3C5D-43F5-9CC8-F3F06659E9FB}" srcOrd="6" destOrd="0" presId="urn:microsoft.com/office/officeart/2005/8/layout/radial1"/>
    <dgm:cxn modelId="{FE6FE616-B2A8-4D06-8B35-FF404670B182}" type="presParOf" srcId="{1E68D5FF-8C7B-4AE6-AC7D-01A9E160B1EF}" destId="{2420503D-8C15-4DDB-98B0-210175AC5E3E}" srcOrd="7" destOrd="0" presId="urn:microsoft.com/office/officeart/2005/8/layout/radial1"/>
    <dgm:cxn modelId="{027DEB20-E1CD-43E2-8973-3EA32518F912}" type="presParOf" srcId="{2420503D-8C15-4DDB-98B0-210175AC5E3E}" destId="{D1188582-9736-4764-8229-245656CBB126}" srcOrd="0" destOrd="0" presId="urn:microsoft.com/office/officeart/2005/8/layout/radial1"/>
    <dgm:cxn modelId="{3BF54539-4EF8-4F5F-9EDE-D991E4E1E077}" type="presParOf" srcId="{1E68D5FF-8C7B-4AE6-AC7D-01A9E160B1EF}" destId="{6D46B0F8-6EDD-4516-8F37-B712E9236D1C}" srcOrd="8" destOrd="0" presId="urn:microsoft.com/office/officeart/2005/8/layout/radial1"/>
    <dgm:cxn modelId="{D57686E8-AC18-4695-A55E-482B2EE920C1}" type="presParOf" srcId="{1E68D5FF-8C7B-4AE6-AC7D-01A9E160B1EF}" destId="{F123A628-4812-4982-80A9-27F123F9AD42}" srcOrd="9" destOrd="0" presId="urn:microsoft.com/office/officeart/2005/8/layout/radial1"/>
    <dgm:cxn modelId="{30F67634-3D05-46BA-85D7-D718DC4DA82B}" type="presParOf" srcId="{F123A628-4812-4982-80A9-27F123F9AD42}" destId="{8A13567A-9F70-422E-B3ED-B6869B2F6CDC}" srcOrd="0" destOrd="0" presId="urn:microsoft.com/office/officeart/2005/8/layout/radial1"/>
    <dgm:cxn modelId="{2D4C7FD8-7BFE-4179-A775-8810F48C6BF6}" type="presParOf" srcId="{1E68D5FF-8C7B-4AE6-AC7D-01A9E160B1EF}" destId="{DBB1F7E4-D625-4CD8-A462-F3FBB14B94D8}" srcOrd="10" destOrd="0" presId="urn:microsoft.com/office/officeart/2005/8/layout/radial1"/>
    <dgm:cxn modelId="{16CCA915-D54C-41FC-808C-1CE27C3E80E6}" type="presParOf" srcId="{1E68D5FF-8C7B-4AE6-AC7D-01A9E160B1EF}" destId="{BE58D49E-4400-4846-A493-7F219B2F9D96}" srcOrd="11" destOrd="0" presId="urn:microsoft.com/office/officeart/2005/8/layout/radial1"/>
    <dgm:cxn modelId="{826200C3-FD96-454A-AF04-CF5D406F8B75}" type="presParOf" srcId="{BE58D49E-4400-4846-A493-7F219B2F9D96}" destId="{BA70A60C-298B-4103-B0F5-6FEE79F56AAA}" srcOrd="0" destOrd="0" presId="urn:microsoft.com/office/officeart/2005/8/layout/radial1"/>
    <dgm:cxn modelId="{EF7A006C-A04F-41FB-9EE8-5DE8BAA6CB24}" type="presParOf" srcId="{1E68D5FF-8C7B-4AE6-AC7D-01A9E160B1EF}" destId="{28AF0EDD-6354-4FCA-A573-A02078A43A48}" srcOrd="12" destOrd="0" presId="urn:microsoft.com/office/officeart/2005/8/layout/radial1"/>
    <dgm:cxn modelId="{20702D75-DDDA-4E8D-9BDB-37D00F76422A}" type="presParOf" srcId="{1E68D5FF-8C7B-4AE6-AC7D-01A9E160B1EF}" destId="{8D10555E-BA39-4A1D-BC8A-8C9318C9DBDA}" srcOrd="13" destOrd="0" presId="urn:microsoft.com/office/officeart/2005/8/layout/radial1"/>
    <dgm:cxn modelId="{CB178305-E198-4BA4-AD31-1EA5ABEBECEF}" type="presParOf" srcId="{8D10555E-BA39-4A1D-BC8A-8C9318C9DBDA}" destId="{DD2AAD2C-7D93-4E05-8C37-4C23D69897A6}" srcOrd="0" destOrd="0" presId="urn:microsoft.com/office/officeart/2005/8/layout/radial1"/>
    <dgm:cxn modelId="{5939749C-87A6-44A1-9CC6-70FDB0928637}" type="presParOf" srcId="{1E68D5FF-8C7B-4AE6-AC7D-01A9E160B1EF}" destId="{B9BB3D62-B327-4EF0-B029-5F84119F8E85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D78166-EEF9-4268-9BB1-8B17FEF9758A}">
      <dsp:nvSpPr>
        <dsp:cNvPr id="0" name=""/>
        <dsp:cNvSpPr/>
      </dsp:nvSpPr>
      <dsp:spPr>
        <a:xfrm>
          <a:off x="988726" y="1113081"/>
          <a:ext cx="777190" cy="777190"/>
        </a:xfrm>
        <a:prstGeom prst="ellipse">
          <a:avLst/>
        </a:prstGeom>
        <a:solidFill>
          <a:srgbClr val="FFFFFF"/>
        </a:solidFill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7200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800" b="1" kern="1200" dirty="0">
              <a:solidFill>
                <a:srgbClr val="00569B">
                  <a:lumMod val="75000"/>
                </a:srgbClr>
              </a:solidFill>
              <a:latin typeface="メイリオ"/>
              <a:ea typeface="メイリオ"/>
              <a:cs typeface="+mn-cs"/>
            </a:rPr>
            <a:t>選定</a:t>
          </a:r>
        </a:p>
      </dsp:txBody>
      <dsp:txXfrm>
        <a:off x="1102543" y="1226898"/>
        <a:ext cx="549556" cy="549556"/>
      </dsp:txXfrm>
    </dsp:sp>
    <dsp:sp modelId="{3184926B-EA38-45F8-AA5F-B2783861C8E2}">
      <dsp:nvSpPr>
        <dsp:cNvPr id="0" name=""/>
        <dsp:cNvSpPr/>
      </dsp:nvSpPr>
      <dsp:spPr>
        <a:xfrm rot="16200000">
          <a:off x="1223187" y="936187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369614" y="966653"/>
        <a:ext cx="0" cy="0"/>
      </dsp:txXfrm>
    </dsp:sp>
    <dsp:sp modelId="{DC4450A3-AC79-462A-8FF0-3EEBF97C8CFA}">
      <dsp:nvSpPr>
        <dsp:cNvPr id="0" name=""/>
        <dsp:cNvSpPr/>
      </dsp:nvSpPr>
      <dsp:spPr>
        <a:xfrm>
          <a:off x="1029008" y="10818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速報性</a:t>
          </a:r>
        </a:p>
      </dsp:txBody>
      <dsp:txXfrm>
        <a:off x="1131026" y="210205"/>
        <a:ext cx="492589" cy="492589"/>
      </dsp:txXfrm>
    </dsp:sp>
    <dsp:sp modelId="{0F86C500-255D-49E8-A6F3-81D1EF822264}">
      <dsp:nvSpPr>
        <dsp:cNvPr id="0" name=""/>
        <dsp:cNvSpPr/>
      </dsp:nvSpPr>
      <dsp:spPr>
        <a:xfrm rot="19285714">
          <a:off x="1647510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790813" y="1162069"/>
        <a:ext cx="0" cy="0"/>
      </dsp:txXfrm>
    </dsp:sp>
    <dsp:sp modelId="{46266621-DB17-4DED-8ADB-C3AE8A06AC07}">
      <dsp:nvSpPr>
        <dsp:cNvPr id="0" name=""/>
        <dsp:cNvSpPr/>
      </dsp:nvSpPr>
      <dsp:spPr>
        <a:xfrm>
          <a:off x="1846160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真実性</a:t>
          </a:r>
        </a:p>
      </dsp:txBody>
      <dsp:txXfrm>
        <a:off x="1948178" y="603725"/>
        <a:ext cx="492589" cy="492589"/>
      </dsp:txXfrm>
    </dsp:sp>
    <dsp:sp modelId="{8D62A061-6FB0-4E7C-8794-0D06FBE5DCDD}">
      <dsp:nvSpPr>
        <dsp:cNvPr id="0" name=""/>
        <dsp:cNvSpPr/>
      </dsp:nvSpPr>
      <dsp:spPr>
        <a:xfrm rot="771429">
          <a:off x="1752309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900645" y="1613217"/>
        <a:ext cx="0" cy="0"/>
      </dsp:txXfrm>
    </dsp:sp>
    <dsp:sp modelId="{2FD853C4-3C5D-43F5-9CC8-F3F06659E9FB}">
      <dsp:nvSpPr>
        <dsp:cNvPr id="0" name=""/>
        <dsp:cNvSpPr/>
      </dsp:nvSpPr>
      <dsp:spPr>
        <a:xfrm>
          <a:off x="2047980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新奇性</a:t>
          </a:r>
        </a:p>
      </dsp:txBody>
      <dsp:txXfrm>
        <a:off x="2149998" y="1487955"/>
        <a:ext cx="492589" cy="492589"/>
      </dsp:txXfrm>
    </dsp:sp>
    <dsp:sp modelId="{2420503D-8C15-4DDB-98B0-210175AC5E3E}">
      <dsp:nvSpPr>
        <dsp:cNvPr id="0" name=""/>
        <dsp:cNvSpPr/>
      </dsp:nvSpPr>
      <dsp:spPr>
        <a:xfrm rot="3857143">
          <a:off x="1458668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616402" y="1980371"/>
        <a:ext cx="0" cy="0"/>
      </dsp:txXfrm>
    </dsp:sp>
    <dsp:sp modelId="{6D46B0F8-6EDD-4516-8F37-B712E9236D1C}">
      <dsp:nvSpPr>
        <dsp:cNvPr id="0" name=""/>
        <dsp:cNvSpPr/>
      </dsp:nvSpPr>
      <dsp:spPr>
        <a:xfrm>
          <a:off x="1482493" y="2095035"/>
          <a:ext cx="696625" cy="696625"/>
        </a:xfrm>
        <a:prstGeom prst="ellipse">
          <a:avLst/>
        </a:prstGeom>
        <a:gradFill flip="none" rotWithShape="1">
          <a:gsLst>
            <a:gs pos="0">
              <a:srgbClr val="E5EEF5"/>
            </a:gs>
            <a:gs pos="50000">
              <a:srgbClr val="00569B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公益性</a:t>
          </a:r>
        </a:p>
      </dsp:txBody>
      <dsp:txXfrm>
        <a:off x="1584511" y="2197053"/>
        <a:ext cx="492589" cy="492589"/>
      </dsp:txXfrm>
    </dsp:sp>
    <dsp:sp modelId="{F123A628-4812-4982-80A9-27F123F9AD42}">
      <dsp:nvSpPr>
        <dsp:cNvPr id="0" name=""/>
        <dsp:cNvSpPr/>
      </dsp:nvSpPr>
      <dsp:spPr>
        <a:xfrm rot="6942857">
          <a:off x="987705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1152127" y="1987059"/>
        <a:ext cx="0" cy="0"/>
      </dsp:txXfrm>
    </dsp:sp>
    <dsp:sp modelId="{DBB1F7E4-D625-4CD8-A462-F3FBB14B94D8}">
      <dsp:nvSpPr>
        <dsp:cNvPr id="0" name=""/>
        <dsp:cNvSpPr/>
      </dsp:nvSpPr>
      <dsp:spPr>
        <a:xfrm>
          <a:off x="575523" y="2095035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認知度</a:t>
          </a:r>
        </a:p>
      </dsp:txBody>
      <dsp:txXfrm>
        <a:off x="677541" y="2197053"/>
        <a:ext cx="492589" cy="492589"/>
      </dsp:txXfrm>
    </dsp:sp>
    <dsp:sp modelId="{BE58D49E-4400-4846-A493-7F219B2F9D96}">
      <dsp:nvSpPr>
        <dsp:cNvPr id="0" name=""/>
        <dsp:cNvSpPr/>
      </dsp:nvSpPr>
      <dsp:spPr>
        <a:xfrm rot="10028571">
          <a:off x="694065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857427" y="1628244"/>
        <a:ext cx="0" cy="0"/>
      </dsp:txXfrm>
    </dsp:sp>
    <dsp:sp modelId="{28AF0EDD-6354-4FCA-A573-A02078A43A48}">
      <dsp:nvSpPr>
        <dsp:cNvPr id="0" name=""/>
        <dsp:cNvSpPr/>
      </dsp:nvSpPr>
      <dsp:spPr>
        <a:xfrm>
          <a:off x="10036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表現力</a:t>
          </a:r>
        </a:p>
      </dsp:txBody>
      <dsp:txXfrm>
        <a:off x="112054" y="1487955"/>
        <a:ext cx="492589" cy="492589"/>
      </dsp:txXfrm>
    </dsp:sp>
    <dsp:sp modelId="{8D10555E-BA39-4A1D-BC8A-8C9318C9DBDA}">
      <dsp:nvSpPr>
        <dsp:cNvPr id="0" name=""/>
        <dsp:cNvSpPr/>
      </dsp:nvSpPr>
      <dsp:spPr>
        <a:xfrm rot="13114286">
          <a:off x="798864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954218" y="1174120"/>
        <a:ext cx="0" cy="0"/>
      </dsp:txXfrm>
    </dsp:sp>
    <dsp:sp modelId="{B9BB3D62-B327-4EF0-B029-5F84119F8E85}">
      <dsp:nvSpPr>
        <dsp:cNvPr id="0" name=""/>
        <dsp:cNvSpPr/>
      </dsp:nvSpPr>
      <dsp:spPr>
        <a:xfrm>
          <a:off x="211856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品位</a:t>
          </a:r>
        </a:p>
      </dsp:txBody>
      <dsp:txXfrm>
        <a:off x="313874" y="603725"/>
        <a:ext cx="492589" cy="492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C75F72-840C-944F-8D21-0AE4FBB1AB9C}" type="datetimeFigureOut">
              <a:rPr kumimoji="1" lang="ja-JP" altLang="en-US" smtClean="0"/>
              <a:t>2025/12/25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1CC00C-8F62-6C48-B048-C042837E59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0805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Relationship Id="rId5" Type="http://schemas.openxmlformats.org/officeDocument/2006/relationships/image" Target="../media/image3.png"/><Relationship Id="rId4" Type="http://schemas.openxmlformats.org/officeDocument/2006/relationships/image" Target="../media/image13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image" Target="../media/image14.emf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0.xml"/><Relationship Id="rId5" Type="http://schemas.openxmlformats.org/officeDocument/2006/relationships/image" Target="../media/image5.png"/><Relationship Id="rId4" Type="http://schemas.openxmlformats.org/officeDocument/2006/relationships/image" Target="../media/image16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.xml"/><Relationship Id="rId5" Type="http://schemas.openxmlformats.org/officeDocument/2006/relationships/image" Target="../media/image3.png"/><Relationship Id="rId4" Type="http://schemas.openxmlformats.org/officeDocument/2006/relationships/image" Target="../media/image17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2.xml"/><Relationship Id="rId5" Type="http://schemas.openxmlformats.org/officeDocument/2006/relationships/image" Target="../media/image3.png"/><Relationship Id="rId4" Type="http://schemas.openxmlformats.org/officeDocument/2006/relationships/image" Target="../media/image18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image" Target="../media/image22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3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image" Target="../media/image6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表紙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58575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表紙（広告主・代理店限定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68131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中表紙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5544997-C74E-E0AD-F2FE-22461E7A2AF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48654237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5544997-C74E-E0AD-F2FE-22461E7A2A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三角形 1">
            <a:extLst>
              <a:ext uri="{FF2B5EF4-FFF2-40B4-BE49-F238E27FC236}">
                <a16:creationId xmlns:a16="http://schemas.microsoft.com/office/drawing/2014/main" id="{519B8972-44D1-3802-EE60-A1BC5C5A16AB}"/>
              </a:ext>
            </a:extLst>
          </p:cNvPr>
          <p:cNvSpPr/>
          <p:nvPr userDrawn="1"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5">
            <a:extLst>
              <a:ext uri="{FF2B5EF4-FFF2-40B4-BE49-F238E27FC236}">
                <a16:creationId xmlns:a16="http://schemas.microsoft.com/office/drawing/2014/main" id="{1BA0269E-4FAF-FCF7-533A-8DEC2D165CAF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9" name="グラフィックス 3">
            <a:extLst>
              <a:ext uri="{FF2B5EF4-FFF2-40B4-BE49-F238E27FC236}">
                <a16:creationId xmlns:a16="http://schemas.microsoft.com/office/drawing/2014/main" id="{59A20EC1-58D9-759B-45BC-712B71A3F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C091A5-862A-9941-5642-C4E70B372A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5" y="2559914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44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9539919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660EF211-A8C9-FBD7-5993-BD3CA45DEA3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8104889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60EF211-A8C9-FBD7-5993-BD3CA45DEA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FC46F296-51B8-C10D-D99C-8C0DF419D37B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BF7BB441-C525-2824-27BB-42DA9A12DC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00A3B48B-8B12-76DB-DE08-9FFDD18135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001224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6EFBDC73-21D0-0696-0419-0FC3D51B89A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6674818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EFBDC73-21D0-0696-0419-0FC3D51B89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3025AD1-266A-C2F8-4542-ADA3F3ABDE94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27C638B7-DA08-2099-985C-CAF6A1A67B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6AAF90A3-FE47-206E-69DC-A3273BB28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F031FA9-112A-8DAA-B20E-847C11F19B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49632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D04D64CE-D62C-A1FF-FFA3-D17368230412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2154E47-CE2B-386F-7840-0589773FA6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09986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0B19B92F-6F6E-3DDE-863A-9883C4F163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グラフィックス 2">
            <a:extLst>
              <a:ext uri="{FF2B5EF4-FFF2-40B4-BE49-F238E27FC236}">
                <a16:creationId xmlns:a16="http://schemas.microsoft.com/office/drawing/2014/main" id="{89D25A5C-4991-69B7-0B3A-15262FD6E8E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角丸四角形 7">
            <a:extLst>
              <a:ext uri="{FF2B5EF4-FFF2-40B4-BE49-F238E27FC236}">
                <a16:creationId xmlns:a16="http://schemas.microsoft.com/office/drawing/2014/main" id="{96396272-FA40-3CF7-F04A-5CA24DCE4129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20378174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表紙（社外秘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288178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中表紙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F91F3E3-5E8B-CEEA-5B0C-9751AC1FAE3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04479503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F91F3E3-5E8B-CEEA-5B0C-9751AC1FAE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三角形 1">
            <a:extLst>
              <a:ext uri="{FF2B5EF4-FFF2-40B4-BE49-F238E27FC236}">
                <a16:creationId xmlns:a16="http://schemas.microsoft.com/office/drawing/2014/main" id="{BF406BE2-E7B4-5DEE-2A15-44828EC77861}"/>
              </a:ext>
            </a:extLst>
          </p:cNvPr>
          <p:cNvSpPr/>
          <p:nvPr userDrawn="1"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5">
            <a:extLst>
              <a:ext uri="{FF2B5EF4-FFF2-40B4-BE49-F238E27FC236}">
                <a16:creationId xmlns:a16="http://schemas.microsoft.com/office/drawing/2014/main" id="{1BA0269E-4FAF-FCF7-533A-8DEC2D165CAF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9" name="グラフィックス 3">
            <a:extLst>
              <a:ext uri="{FF2B5EF4-FFF2-40B4-BE49-F238E27FC236}">
                <a16:creationId xmlns:a16="http://schemas.microsoft.com/office/drawing/2014/main" id="{59A20EC1-58D9-759B-45BC-712B71A3F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558536-6266-01C4-08CD-2C75867A2DA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5" y="2559914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44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194666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C1938CF5-D87B-1B41-1E9E-89E1C225D13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439967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1938CF5-D87B-1B41-1E9E-89E1C225D1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FC46F296-51B8-C10D-D99C-8C0DF419D37B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BF7BB441-C525-2824-27BB-42DA9A12DC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00A3B48B-8B12-76DB-DE08-9FFDD18135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126548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BCFADF5C-8D22-BA0B-F508-7C1C9547D04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51305113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CFADF5C-8D22-BA0B-F508-7C1C9547D0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3025AD1-266A-C2F8-4542-ADA3F3ABDE94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27C638B7-DA08-2099-985C-CAF6A1A67B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6AAF90A3-FE47-206E-69DC-A3273BB28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F031FA9-112A-8DAA-B20E-847C11F19B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24714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BF23D017-463D-AD4D-6C5C-98A759B8A93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15948533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F23D017-463D-AD4D-6C5C-98A759B8A9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三角形 1">
            <a:extLst>
              <a:ext uri="{FF2B5EF4-FFF2-40B4-BE49-F238E27FC236}">
                <a16:creationId xmlns:a16="http://schemas.microsoft.com/office/drawing/2014/main" id="{3E6674F4-4E75-A765-EA22-CCF341E56EE4}"/>
              </a:ext>
            </a:extLst>
          </p:cNvPr>
          <p:cNvSpPr/>
          <p:nvPr userDrawn="1"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rgbClr val="00004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5">
            <a:extLst>
              <a:ext uri="{FF2B5EF4-FFF2-40B4-BE49-F238E27FC236}">
                <a16:creationId xmlns:a16="http://schemas.microsoft.com/office/drawing/2014/main" id="{1BA0269E-4FAF-FCF7-533A-8DEC2D165CAF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9" name="グラフィックス 3">
            <a:extLst>
              <a:ext uri="{FF2B5EF4-FFF2-40B4-BE49-F238E27FC236}">
                <a16:creationId xmlns:a16="http://schemas.microsoft.com/office/drawing/2014/main" id="{59A20EC1-58D9-759B-45BC-712B71A3F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1CC6D58-EF4A-F84C-B945-9E05F489A3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5" y="2559914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44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9122648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D04D64CE-D62C-A1FF-FFA3-D17368230412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2154E47-CE2B-386F-7840-0589773FA6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28447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150B6717-0D80-2534-CC8A-14EB973E89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グラフィックス 2">
            <a:extLst>
              <a:ext uri="{FF2B5EF4-FFF2-40B4-BE49-F238E27FC236}">
                <a16:creationId xmlns:a16="http://schemas.microsoft.com/office/drawing/2014/main" id="{9E2759ED-05F5-302F-7600-432C6B13AA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角丸四角形 5">
            <a:extLst>
              <a:ext uri="{FF2B5EF4-FFF2-40B4-BE49-F238E27FC236}">
                <a16:creationId xmlns:a16="http://schemas.microsoft.com/office/drawing/2014/main" id="{4C46DA2B-9024-9A94-EB50-617BB47C1D69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社外秘</a:t>
            </a:r>
            <a:r>
              <a:rPr kumimoji="0" lang="en-US" altLang="ja-JP" sz="950" b="1" i="0" u="none" strike="noStrike" kern="0" cap="none" spc="0" normalizeH="0" baseline="0" noProof="0" dirty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 / Internal Use Only</a:t>
            </a:r>
            <a:endParaRPr kumimoji="0" lang="ja-JP" altLang="en-US" sz="950" b="1" i="0" u="none" strike="noStrike" kern="0" cap="none" spc="0" normalizeH="0" baseline="0" noProof="0">
              <a:ln>
                <a:noFill/>
              </a:ln>
              <a:solidFill>
                <a:srgbClr val="CCCCCC">
                  <a:lumMod val="90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424861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ノンブタイトル+ポイント＋コピーライト+ノンブル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1EAD4E59-28AD-8011-D49B-AA05CE305F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60221752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EAD4E59-28AD-8011-D49B-AA05CE305F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タイトル 1">
            <a:extLst>
              <a:ext uri="{FF2B5EF4-FFF2-40B4-BE49-F238E27FC236}">
                <a16:creationId xmlns:a16="http://schemas.microsoft.com/office/drawing/2014/main" id="{62396C5A-2887-DAF5-DB7D-BA71B95CEC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10" name="スライド番号プレースホルダー 5">
            <a:extLst>
              <a:ext uri="{FF2B5EF4-FFF2-40B4-BE49-F238E27FC236}">
                <a16:creationId xmlns:a16="http://schemas.microsoft.com/office/drawing/2014/main" id="{0152C89B-FD9C-B243-5481-11F974C1190B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FCE2877E-7FDC-B33C-B88A-B5C8DFC8026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6310" y="6533996"/>
            <a:ext cx="813256" cy="94565"/>
          </a:xfrm>
          <a:prstGeom prst="rect">
            <a:avLst/>
          </a:prstGeom>
        </p:spPr>
      </p:pic>
      <p:sp>
        <p:nvSpPr>
          <p:cNvPr id="17" name="テキスト プレースホルダー 10">
            <a:extLst>
              <a:ext uri="{FF2B5EF4-FFF2-40B4-BE49-F238E27FC236}">
                <a16:creationId xmlns:a16="http://schemas.microsoft.com/office/drawing/2014/main" id="{76134E91-D5E0-C208-D77F-6417A8E26B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17118" y="1274352"/>
            <a:ext cx="10584865" cy="5642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600" b="1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/>
              <a:t>サブタイトル、ダミーテキストダミーテキストダミーテキストダミーテキスト</a:t>
            </a:r>
            <a:endParaRPr lang="en-US" altLang="ja-JP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376EA70-C099-219D-087F-9AF76D32022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2350" y="1185030"/>
            <a:ext cx="412894" cy="412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226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782A8865-E852-8779-AF4C-2BDBBCB2B48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7721923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82A8865-E852-8779-AF4C-2BDBBCB2B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FC46F296-51B8-C10D-D99C-8C0DF419D37B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BF7BB441-C525-2824-27BB-42DA9A12DC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00A3B48B-8B12-76DB-DE08-9FFDD18135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2178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533DB12E-609D-D2FB-C43A-2329E15DD7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656601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33DB12E-609D-D2FB-C43A-2329E15DD7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3025AD1-266A-C2F8-4542-ADA3F3ABDE94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27C638B7-DA08-2099-985C-CAF6A1A67B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6AAF90A3-FE47-206E-69DC-A3273BB28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F031FA9-112A-8DAA-B20E-847C11F19B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553332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D04D64CE-D62C-A1FF-FFA3-D17368230412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2154E47-CE2B-386F-7840-0589773FA6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74101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C77CBF0D-71DD-004F-EE3B-1BC6F28DA6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8A181A9D-4CFB-510D-DBA2-3B5A52B8D28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052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SC_プロダクト資料表紙（広告主・代理店限定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F1B3F06-73C7-6284-A08A-6C7B04F7A5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022568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SC_プロダクト資料中表紙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AEE4CA93-3A95-09C5-4D0E-DA619D4D5A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7963" y="3427413"/>
            <a:ext cx="1824037" cy="343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85001656-D58C-C5B9-05E0-ACB0FBF825E6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491092EA-4E3B-D5A9-44A7-7A7B8230CC7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4400" b="1" i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56548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+説明文＋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90C2CBE-191C-2B04-FF28-259373223C9C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6C0A904-B03E-C047-85DE-7E260D315E6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5" name="テキスト プレースホルダー 10"/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719946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1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ags" Target="../tags/tag5.xml"/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11.emf"/><Relationship Id="rId4" Type="http://schemas.openxmlformats.org/officeDocument/2006/relationships/slideLayout" Target="../slideLayouts/slideLayout13.xml"/><Relationship Id="rId9" Type="http://schemas.openxmlformats.org/officeDocument/2006/relationships/oleObject" Target="../embeddings/oleObject5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image" Target="../media/image15.emf"/><Relationship Id="rId5" Type="http://schemas.openxmlformats.org/officeDocument/2006/relationships/slideLayout" Target="../slideLayouts/slideLayout20.xml"/><Relationship Id="rId10" Type="http://schemas.openxmlformats.org/officeDocument/2006/relationships/oleObject" Target="../embeddings/oleObject9.bin"/><Relationship Id="rId4" Type="http://schemas.openxmlformats.org/officeDocument/2006/relationships/slideLayout" Target="../slideLayouts/slideLayout19.xml"/><Relationship Id="rId9" Type="http://schemas.openxmlformats.org/officeDocument/2006/relationships/tags" Target="../tags/tag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82F3D157-6554-A029-2F49-45F5F3B5345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00601319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12" imgW="7772400" imgH="10058400" progId="TCLayout.ActiveDocument.1">
                  <p:embed/>
                </p:oleObj>
              </mc:Choice>
              <mc:Fallback>
                <p:oleObj name="think-cellスライド" r:id="rId12" imgW="7772400" imgH="10058400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2F3D157-6554-A029-2F49-45F5F3B534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4350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98" r:id="rId7"/>
    <p:sldLayoutId id="2147483699" r:id="rId8"/>
    <p:sldLayoutId id="214748370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52" userDrawn="1">
          <p15:clr>
            <a:srgbClr val="F26B43"/>
          </p15:clr>
        </p15:guide>
        <p15:guide id="2" pos="370" userDrawn="1">
          <p15:clr>
            <a:srgbClr val="F26B43"/>
          </p15:clr>
        </p15:guide>
        <p15:guide id="3" orient="horz" pos="368" userDrawn="1">
          <p15:clr>
            <a:srgbClr val="F26B43"/>
          </p15:clr>
        </p15:guide>
        <p15:guide id="4" pos="7310" userDrawn="1">
          <p15:clr>
            <a:srgbClr val="F26B43"/>
          </p15:clr>
        </p15:guide>
        <p15:guide id="5" pos="3840" userDrawn="1">
          <p15:clr>
            <a:srgbClr val="5ACBF0"/>
          </p15:clr>
        </p15:guide>
        <p15:guide id="6" orient="horz" pos="2160" userDrawn="1">
          <p15:clr>
            <a:srgbClr val="5ACBF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8E3A16E3-0D66-247C-8444-14352335CDB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298941343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9" imgW="7772400" imgH="10058400" progId="TCLayout.ActiveDocument.1">
                  <p:embed/>
                </p:oleObj>
              </mc:Choice>
              <mc:Fallback>
                <p:oleObj name="think-cellスライド" r:id="rId9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E3A16E3-0D66-247C-8444-14352335CD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角丸四角形 1">
            <a:extLst>
              <a:ext uri="{FF2B5EF4-FFF2-40B4-BE49-F238E27FC236}">
                <a16:creationId xmlns:a16="http://schemas.microsoft.com/office/drawing/2014/main" id="{3AC2D241-C39D-AA11-5E21-E9DECFC095B5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1509763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" userDrawn="1">
          <p15:clr>
            <a:srgbClr val="F26B43"/>
          </p15:clr>
        </p15:guide>
        <p15:guide id="2" pos="370" userDrawn="1">
          <p15:clr>
            <a:srgbClr val="F26B43"/>
          </p15:clr>
        </p15:guide>
        <p15:guide id="3" pos="7310" userDrawn="1">
          <p15:clr>
            <a:srgbClr val="F26B43"/>
          </p15:clr>
        </p15:guide>
        <p15:guide id="4" orient="horz" pos="3952" userDrawn="1">
          <p15:clr>
            <a:srgbClr val="F26B43"/>
          </p15:clr>
        </p15:guide>
        <p15:guide id="5" pos="3840" userDrawn="1">
          <p15:clr>
            <a:srgbClr val="5ACBF0"/>
          </p15:clr>
        </p15:guide>
        <p15:guide id="6" orient="horz" pos="2160" userDrawn="1">
          <p15:clr>
            <a:srgbClr val="5ACBF0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B77668A6-A60D-7DD9-A9AE-DAEC49DC115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63439859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10" imgW="7772400" imgH="10058400" progId="TCLayout.ActiveDocument.1">
                  <p:embed/>
                </p:oleObj>
              </mc:Choice>
              <mc:Fallback>
                <p:oleObj name="think-cellスライド" r:id="rId10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77668A6-A60D-7DD9-A9AE-DAEC49DC11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角丸四角形 1">
            <a:extLst>
              <a:ext uri="{FF2B5EF4-FFF2-40B4-BE49-F238E27FC236}">
                <a16:creationId xmlns:a16="http://schemas.microsoft.com/office/drawing/2014/main" id="{D971B38B-A59C-FCBD-F26A-C9389F670A63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社外秘</a:t>
            </a:r>
            <a:r>
              <a:rPr kumimoji="0" lang="en-US" altLang="ja-JP" sz="950" b="1" i="0" u="none" strike="noStrike" kern="0" cap="none" spc="0" normalizeH="0" baseline="0" noProof="0" dirty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 / Internal Use Only</a:t>
            </a:r>
            <a:endParaRPr kumimoji="0" lang="ja-JP" altLang="en-US" sz="950" b="1" i="0" u="none" strike="noStrike" kern="0" cap="none" spc="0" normalizeH="0" baseline="0" noProof="0">
              <a:ln>
                <a:noFill/>
              </a:ln>
              <a:solidFill>
                <a:srgbClr val="CCCCCC">
                  <a:lumMod val="90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3088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52" userDrawn="1">
          <p15:clr>
            <a:srgbClr val="F26B43"/>
          </p15:clr>
        </p15:guide>
        <p15:guide id="2" pos="370" userDrawn="1">
          <p15:clr>
            <a:srgbClr val="F26B43"/>
          </p15:clr>
        </p15:guide>
        <p15:guide id="3" orient="horz" pos="368" userDrawn="1">
          <p15:clr>
            <a:srgbClr val="F26B43"/>
          </p15:clr>
        </p15:guide>
        <p15:guide id="4" pos="7310" userDrawn="1">
          <p15:clr>
            <a:srgbClr val="F26B43"/>
          </p15:clr>
        </p15:guide>
        <p15:guide id="5" pos="3840" userDrawn="1">
          <p15:clr>
            <a:srgbClr val="5ACBF0"/>
          </p15:clr>
        </p15:guide>
        <p15:guide id="6" orient="horz" pos="2160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emf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png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emf"/><Relationship Id="rId3" Type="http://schemas.openxmlformats.org/officeDocument/2006/relationships/image" Target="../media/image33.png"/><Relationship Id="rId7" Type="http://schemas.openxmlformats.org/officeDocument/2006/relationships/image" Target="../media/image50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png"/><Relationship Id="rId5" Type="http://schemas.openxmlformats.org/officeDocument/2006/relationships/image" Target="../media/image48.svg"/><Relationship Id="rId4" Type="http://schemas.openxmlformats.org/officeDocument/2006/relationships/image" Target="../media/image47.png"/><Relationship Id="rId9" Type="http://schemas.openxmlformats.org/officeDocument/2006/relationships/image" Target="../media/image5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13" Type="http://schemas.openxmlformats.org/officeDocument/2006/relationships/image" Target="../media/image64.emf"/><Relationship Id="rId3" Type="http://schemas.openxmlformats.org/officeDocument/2006/relationships/image" Target="../media/image54.emf"/><Relationship Id="rId7" Type="http://schemas.openxmlformats.org/officeDocument/2006/relationships/image" Target="../media/image58.svg"/><Relationship Id="rId12" Type="http://schemas.openxmlformats.org/officeDocument/2006/relationships/image" Target="../media/image63.emf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7.png"/><Relationship Id="rId11" Type="http://schemas.openxmlformats.org/officeDocument/2006/relationships/image" Target="../media/image62.emf"/><Relationship Id="rId5" Type="http://schemas.openxmlformats.org/officeDocument/2006/relationships/image" Target="../media/image56.svg"/><Relationship Id="rId10" Type="http://schemas.openxmlformats.org/officeDocument/2006/relationships/image" Target="../media/image61.emf"/><Relationship Id="rId4" Type="http://schemas.openxmlformats.org/officeDocument/2006/relationships/image" Target="../media/image55.png"/><Relationship Id="rId9" Type="http://schemas.openxmlformats.org/officeDocument/2006/relationships/image" Target="../media/image60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openxmlformats.org/officeDocument/2006/relationships/image" Target="../media/image66.sv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5.png"/><Relationship Id="rId5" Type="http://schemas.openxmlformats.org/officeDocument/2006/relationships/image" Target="../media/image48.sv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0.png"/><Relationship Id="rId5" Type="http://schemas.openxmlformats.org/officeDocument/2006/relationships/image" Target="../media/image33.png"/><Relationship Id="rId4" Type="http://schemas.openxmlformats.org/officeDocument/2006/relationships/image" Target="../media/image6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2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0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png"/><Relationship Id="rId5" Type="http://schemas.openxmlformats.org/officeDocument/2006/relationships/image" Target="../media/image75.jpeg"/><Relationship Id="rId4" Type="http://schemas.openxmlformats.org/officeDocument/2006/relationships/image" Target="../media/image7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33.png"/><Relationship Id="rId7" Type="http://schemas.openxmlformats.org/officeDocument/2006/relationships/hyperlink" Target="https://s.yimg.jp/dl/displayads-guarantee/formatguide.zip" TargetMode="External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8.png"/><Relationship Id="rId5" Type="http://schemas.openxmlformats.org/officeDocument/2006/relationships/image" Target="../media/image77.jpeg"/><Relationship Id="rId4" Type="http://schemas.openxmlformats.org/officeDocument/2006/relationships/image" Target="../media/image7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svg"/><Relationship Id="rId3" Type="http://schemas.openxmlformats.org/officeDocument/2006/relationships/image" Target="../media/image33.png"/><Relationship Id="rId7" Type="http://schemas.openxmlformats.org/officeDocument/2006/relationships/image" Target="../media/image84.png"/><Relationship Id="rId12" Type="http://schemas.openxmlformats.org/officeDocument/2006/relationships/image" Target="../media/image89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3.jpeg"/><Relationship Id="rId11" Type="http://schemas.openxmlformats.org/officeDocument/2006/relationships/image" Target="../media/image88.png"/><Relationship Id="rId5" Type="http://schemas.openxmlformats.org/officeDocument/2006/relationships/image" Target="../media/image82.jpeg"/><Relationship Id="rId10" Type="http://schemas.openxmlformats.org/officeDocument/2006/relationships/image" Target="../media/image87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1.png"/><Relationship Id="rId4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4.png"/><Relationship Id="rId5" Type="http://schemas.openxmlformats.org/officeDocument/2006/relationships/image" Target="../media/image93.jpeg"/><Relationship Id="rId4" Type="http://schemas.openxmlformats.org/officeDocument/2006/relationships/image" Target="../media/image7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3" Type="http://schemas.openxmlformats.org/officeDocument/2006/relationships/image" Target="../media/image78.png"/><Relationship Id="rId7" Type="http://schemas.openxmlformats.org/officeDocument/2006/relationships/image" Target="../media/image98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10" Type="http://schemas.openxmlformats.org/officeDocument/2006/relationships/image" Target="../media/image70.png"/><Relationship Id="rId4" Type="http://schemas.openxmlformats.org/officeDocument/2006/relationships/image" Target="../media/image95.jpeg"/><Relationship Id="rId9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101.svg"/><Relationship Id="rId7" Type="http://schemas.openxmlformats.org/officeDocument/2006/relationships/image" Target="../media/image103.sv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2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Relationship Id="rId9" Type="http://schemas.openxmlformats.org/officeDocument/2006/relationships/image" Target="../media/image105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sv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sv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sv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3.svg"/><Relationship Id="rId5" Type="http://schemas.openxmlformats.org/officeDocument/2006/relationships/image" Target="../media/image112.png"/><Relationship Id="rId4" Type="http://schemas.openxmlformats.org/officeDocument/2006/relationships/chart" Target="../charts/char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113.sv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emf"/><Relationship Id="rId12" Type="http://schemas.openxmlformats.org/officeDocument/2006/relationships/image" Target="../media/image42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png"/><Relationship Id="rId11" Type="http://schemas.openxmlformats.org/officeDocument/2006/relationships/image" Target="../media/image41.sv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jpeg"/><Relationship Id="rId9" Type="http://schemas.openxmlformats.org/officeDocument/2006/relationships/image" Target="../media/image39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4.sv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テキスト プレースホルダー 5">
            <a:extLst>
              <a:ext uri="{FF2B5EF4-FFF2-40B4-BE49-F238E27FC236}">
                <a16:creationId xmlns:a16="http://schemas.microsoft.com/office/drawing/2014/main" id="{9941C0A3-571E-8015-F1A7-BA7FD150852E}"/>
              </a:ext>
            </a:extLst>
          </p:cNvPr>
          <p:cNvSpPr>
            <a:spLocks noGrp="1" noChangeArrowheads="1"/>
          </p:cNvSpPr>
          <p:nvPr>
            <p:ph type="body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20000"/>
              </a:lnSpc>
            </a:pPr>
            <a:endParaRPr kumimoji="1" lang="en-US" altLang="ja-JP" dirty="0"/>
          </a:p>
          <a:p>
            <a:pPr eaLnBrk="1" hangingPunct="1">
              <a:lnSpc>
                <a:spcPct val="120000"/>
              </a:lnSpc>
            </a:pPr>
            <a:r>
              <a:rPr kumimoji="1" lang="ja-JP" altLang="en-US" dirty="0"/>
              <a:t>ブランディング目的出稿時の推奨プラン</a:t>
            </a:r>
            <a:endParaRPr lang="en-US" altLang="ja-JP" dirty="0"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  <p:sp>
        <p:nvSpPr>
          <p:cNvPr id="10243" name="テキスト プレースホルダー 6">
            <a:extLst>
              <a:ext uri="{FF2B5EF4-FFF2-40B4-BE49-F238E27FC236}">
                <a16:creationId xmlns:a16="http://schemas.microsoft.com/office/drawing/2014/main" id="{3D85EFA8-7C57-5851-ACF9-310414B31A82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ja-JP">
                <a:latin typeface="メイリオ"/>
                <a:ea typeface="メイリオ"/>
              </a:rPr>
              <a:t>2026/01/14</a:t>
            </a:r>
            <a:endParaRPr lang="ja-JP" altLang="en-US" dirty="0"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  <p:sp>
        <p:nvSpPr>
          <p:cNvPr id="10241" name="テキスト プレースホルダー 4">
            <a:extLst>
              <a:ext uri="{FF2B5EF4-FFF2-40B4-BE49-F238E27FC236}">
                <a16:creationId xmlns:a16="http://schemas.microsoft.com/office/drawing/2014/main" id="{2385609C-6A75-C700-DE67-38D7C4A93406}"/>
              </a:ext>
            </a:extLst>
          </p:cNvPr>
          <p:cNvSpPr>
            <a:spLocks noGrp="1" noChangeArrowheads="1"/>
          </p:cNvSpPr>
          <p:nvPr>
            <p:ph type="body" sz="quarter" idx="12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ja-JP" dirty="0">
                <a:latin typeface="メイリオ" panose="020B0604030504040204" pitchFamily="34" charset="-128"/>
                <a:ea typeface="メイリオ" panose="020B0604030504040204" pitchFamily="34" charset="-128"/>
              </a:rPr>
              <a:t>LINE</a:t>
            </a:r>
            <a:r>
              <a:rPr lang="ja-JP" altLang="en-US" dirty="0">
                <a:latin typeface="メイリオ" panose="020B0604030504040204" pitchFamily="34" charset="-128"/>
                <a:ea typeface="メイリオ" panose="020B0604030504040204" pitchFamily="34" charset="-128"/>
              </a:rPr>
              <a:t>ヤフー株式会社</a:t>
            </a:r>
          </a:p>
        </p:txBody>
      </p:sp>
      <p:sp>
        <p:nvSpPr>
          <p:cNvPr id="2" name="角丸四角形 1">
            <a:extLst>
              <a:ext uri="{FF2B5EF4-FFF2-40B4-BE49-F238E27FC236}">
                <a16:creationId xmlns:a16="http://schemas.microsoft.com/office/drawing/2014/main" id="{F154551B-3C5F-85AD-573E-7C83B193229C}"/>
              </a:ext>
            </a:extLst>
          </p:cNvPr>
          <p:cNvSpPr/>
          <p:nvPr/>
        </p:nvSpPr>
        <p:spPr>
          <a:xfrm>
            <a:off x="587375" y="1123249"/>
            <a:ext cx="3922841" cy="409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7B602A4-188A-A559-452B-50FAF140703D}"/>
              </a:ext>
            </a:extLst>
          </p:cNvPr>
          <p:cNvSpPr txBox="1"/>
          <p:nvPr/>
        </p:nvSpPr>
        <p:spPr>
          <a:xfrm>
            <a:off x="587375" y="1209176"/>
            <a:ext cx="392284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ja-JP" sz="1200" b="1" dirty="0">
                <a:solidFill>
                  <a:schemeClr val="tx2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LINE</a:t>
            </a:r>
            <a:r>
              <a:rPr lang="ja-JP" altLang="en-US" sz="1200" b="1" dirty="0">
                <a:solidFill>
                  <a:schemeClr val="tx2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ヤフー広告 ディスプレイ広告（予約型）</a:t>
            </a:r>
            <a:endParaRPr lang="en-US" altLang="ja-JP" sz="1200" b="1" dirty="0">
              <a:solidFill>
                <a:schemeClr val="tx2"/>
              </a:solidFill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04379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4C7BC3-CFC8-1E13-013A-7A0B58B235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ニュースメディアとしての</a:t>
            </a:r>
            <a:r>
              <a:rPr lang="en" altLang="ja-JP" dirty="0"/>
              <a:t>Yahoo! JAPAN</a:t>
            </a:r>
            <a:r>
              <a:rPr lang="ja-JP" altLang="en-US" dirty="0"/>
              <a:t>の価値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D4AEABC-56E7-511F-920F-F59BD1DA8B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ニュース媒体で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国内最大級の利用率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を誇り、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世の中ゴトを知る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ための第一の手段になっている</a:t>
            </a:r>
          </a:p>
          <a:p>
            <a:endParaRPr kumimoji="1" lang="ja-JP" alt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548B689-FE92-DFC9-EEB2-D37B82DC23D3}"/>
              </a:ext>
            </a:extLst>
          </p:cNvPr>
          <p:cNvSpPr txBox="1"/>
          <p:nvPr/>
        </p:nvSpPr>
        <p:spPr>
          <a:xfrm>
            <a:off x="994802" y="6100085"/>
            <a:ext cx="1458733" cy="1384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※LINE</a:t>
            </a:r>
            <a:r>
              <a:rPr kumimoji="0" lang="ja-JP" altLang="en-US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</a:t>
            </a:r>
            <a:r>
              <a:rPr kumimoji="0" lang="en-US" altLang="ja-JP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0" lang="ja-JP" altLang="en-US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ユーザー調査</a:t>
            </a:r>
          </a:p>
        </p:txBody>
      </p:sp>
      <p:sp>
        <p:nvSpPr>
          <p:cNvPr id="18" name="四角形: 上の 2 つの角を丸める 22">
            <a:extLst>
              <a:ext uri="{FF2B5EF4-FFF2-40B4-BE49-F238E27FC236}">
                <a16:creationId xmlns:a16="http://schemas.microsoft.com/office/drawing/2014/main" id="{18447356-C7E9-F742-7B40-0F85A7667E6F}"/>
              </a:ext>
            </a:extLst>
          </p:cNvPr>
          <p:cNvSpPr/>
          <p:nvPr/>
        </p:nvSpPr>
        <p:spPr>
          <a:xfrm>
            <a:off x="994802" y="1911435"/>
            <a:ext cx="5003800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情報系メディアとの比較調査</a:t>
            </a: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AC930108-56C5-B090-C581-C48401230142}"/>
              </a:ext>
            </a:extLst>
          </p:cNvPr>
          <p:cNvGrpSpPr/>
          <p:nvPr/>
        </p:nvGrpSpPr>
        <p:grpSpPr>
          <a:xfrm>
            <a:off x="1062653" y="2585243"/>
            <a:ext cx="5265230" cy="3310233"/>
            <a:chOff x="686307" y="2384887"/>
            <a:chExt cx="5409693" cy="3310233"/>
          </a:xfrm>
        </p:grpSpPr>
        <p:graphicFrame>
          <p:nvGraphicFramePr>
            <p:cNvPr id="20" name="グラフ 19">
              <a:extLst>
                <a:ext uri="{FF2B5EF4-FFF2-40B4-BE49-F238E27FC236}">
                  <a16:creationId xmlns:a16="http://schemas.microsoft.com/office/drawing/2014/main" id="{F1C0981A-F853-AFCC-C779-14D391E90B93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686307" y="2384887"/>
            <a:ext cx="5409693" cy="33102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934AC511-8F6B-FCFB-E437-38939F96E90B}"/>
                </a:ext>
              </a:extLst>
            </p:cNvPr>
            <p:cNvSpPr txBox="1"/>
            <p:nvPr/>
          </p:nvSpPr>
          <p:spPr>
            <a:xfrm>
              <a:off x="859295" y="4459580"/>
              <a:ext cx="1260140" cy="24468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1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 panose="020B0604030504040204" pitchFamily="50" charset="-128"/>
                </a:rPr>
                <a:t>が分かる</a:t>
              </a:r>
            </a:p>
          </p:txBody>
        </p:sp>
      </p:grp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C98E06D-5520-C18C-68DF-FBB0E2680FFF}"/>
              </a:ext>
            </a:extLst>
          </p:cNvPr>
          <p:cNvSpPr txBox="1"/>
          <p:nvPr/>
        </p:nvSpPr>
        <p:spPr>
          <a:xfrm>
            <a:off x="6287527" y="6100085"/>
            <a:ext cx="3808735" cy="1384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「世の中」はニュース、天気、スポーツ、芸能人、トレンドを束ね集計</a:t>
            </a:r>
          </a:p>
        </p:txBody>
      </p:sp>
      <p:sp>
        <p:nvSpPr>
          <p:cNvPr id="23" name="四角形: 上の 2 つの角を丸める 23">
            <a:extLst>
              <a:ext uri="{FF2B5EF4-FFF2-40B4-BE49-F238E27FC236}">
                <a16:creationId xmlns:a16="http://schemas.microsoft.com/office/drawing/2014/main" id="{EC131F2A-0ABD-658D-4DF4-63780D4F7C32}"/>
              </a:ext>
            </a:extLst>
          </p:cNvPr>
          <p:cNvSpPr/>
          <p:nvPr/>
        </p:nvSpPr>
        <p:spPr>
          <a:xfrm>
            <a:off x="6287526" y="1911435"/>
            <a:ext cx="5003799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世の中ゴト</a:t>
            </a:r>
            <a:r>
              <a:rPr kumimoji="0" lang="en-US" altLang="ja-JP" sz="1400" b="1" i="0" u="none" strike="noStrike" kern="0" cap="none" spc="200" normalizeH="0" baseline="3000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※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領域</a:t>
            </a:r>
            <a:r>
              <a:rPr kumimoji="0" lang="en-US" altLang="ja-JP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  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大手</a:t>
            </a: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ポータル比較</a:t>
            </a:r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1BDA4D32-CFDA-2A22-9CDC-56ADBC63F277}"/>
              </a:ext>
            </a:extLst>
          </p:cNvPr>
          <p:cNvGrpSpPr/>
          <p:nvPr/>
        </p:nvGrpSpPr>
        <p:grpSpPr>
          <a:xfrm>
            <a:off x="6564977" y="2337391"/>
            <a:ext cx="4446000" cy="3543479"/>
            <a:chOff x="6517913" y="2298592"/>
            <a:chExt cx="4446623" cy="3543479"/>
          </a:xfrm>
        </p:grpSpPr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BDC1FC6F-DD79-ADD9-8A3D-7A89A4CF982A}"/>
                </a:ext>
              </a:extLst>
            </p:cNvPr>
            <p:cNvGrpSpPr/>
            <p:nvPr/>
          </p:nvGrpSpPr>
          <p:grpSpPr>
            <a:xfrm>
              <a:off x="6517913" y="3012907"/>
              <a:ext cx="4446623" cy="2829164"/>
              <a:chOff x="6517913" y="3012907"/>
              <a:chExt cx="4446623" cy="2829164"/>
            </a:xfrm>
          </p:grpSpPr>
          <p:pic>
            <p:nvPicPr>
              <p:cNvPr id="28" name="図 27">
                <a:extLst>
                  <a:ext uri="{FF2B5EF4-FFF2-40B4-BE49-F238E27FC236}">
                    <a16:creationId xmlns:a16="http://schemas.microsoft.com/office/drawing/2014/main" id="{44ED2ABC-E573-D838-8857-EB880A0500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17913" y="3012907"/>
                <a:ext cx="4446623" cy="2829164"/>
              </a:xfrm>
              <a:prstGeom prst="rect">
                <a:avLst/>
              </a:prstGeom>
            </p:spPr>
          </p:pic>
          <p:sp>
            <p:nvSpPr>
              <p:cNvPr id="29" name="正方形/長方形 28">
                <a:extLst>
                  <a:ext uri="{FF2B5EF4-FFF2-40B4-BE49-F238E27FC236}">
                    <a16:creationId xmlns:a16="http://schemas.microsoft.com/office/drawing/2014/main" id="{B621604F-48E9-AC39-9294-22F5658644F2}"/>
                  </a:ext>
                </a:extLst>
              </p:cNvPr>
              <p:cNvSpPr/>
              <p:nvPr/>
            </p:nvSpPr>
            <p:spPr>
              <a:xfrm>
                <a:off x="6937440" y="3661211"/>
                <a:ext cx="432061" cy="1872000"/>
              </a:xfrm>
              <a:prstGeom prst="rect">
                <a:avLst/>
              </a:prstGeom>
              <a:solidFill>
                <a:srgbClr val="00569B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  <a:cs typeface="+mn-cs"/>
                </a:endParaRPr>
              </a:p>
            </p:txBody>
          </p:sp>
        </p:grpSp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2C793524-676F-00F6-9D11-79C695F3F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3509475">
              <a:off x="7322164" y="2928161"/>
              <a:ext cx="2949980" cy="1690842"/>
            </a:xfrm>
            <a:prstGeom prst="rect">
              <a:avLst/>
            </a:prstGeom>
          </p:spPr>
        </p:pic>
        <p:sp>
          <p:nvSpPr>
            <p:cNvPr id="27" name="四角形: 角を丸くする 24">
              <a:extLst>
                <a:ext uri="{FF2B5EF4-FFF2-40B4-BE49-F238E27FC236}">
                  <a16:creationId xmlns:a16="http://schemas.microsoft.com/office/drawing/2014/main" id="{D63CCF79-53F8-A049-1023-2389E1B139B4}"/>
                </a:ext>
              </a:extLst>
            </p:cNvPr>
            <p:cNvSpPr/>
            <p:nvPr/>
          </p:nvSpPr>
          <p:spPr>
            <a:xfrm>
              <a:off x="7978531" y="2796002"/>
              <a:ext cx="1291179" cy="4338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 cmpd="sng" algn="ctr">
              <a:solidFill>
                <a:srgbClr val="00569B"/>
              </a:solidFill>
              <a:prstDash val="solid"/>
              <a:miter lim="800000"/>
            </a:ln>
            <a:effectLst>
              <a:outerShdw blurRad="38100"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lIns="90000"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/>
                  <a:cs typeface="Segoe UI" panose="020B0502040204020203" pitchFamily="34" charset="0"/>
                </a:rPr>
                <a:t>1.65</a:t>
              </a:r>
              <a:r>
                <a:rPr kumimoji="0" lang="ja-JP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/>
                  <a:cs typeface="Segoe UI" panose="020B0502040204020203" pitchFamily="34" charset="0"/>
                </a:rPr>
                <a:t>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7258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1011360-818A-3380-BD27-2F3FCA9BDE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>
                <a:latin typeface="+mn-ea"/>
              </a:rPr>
              <a:t>Yahoo!</a:t>
            </a:r>
            <a:r>
              <a:rPr lang="ja-JP" altLang="en-US" dirty="0">
                <a:latin typeface="+mn-ea"/>
              </a:rPr>
              <a:t>ニュース トピックスとは？</a:t>
            </a:r>
            <a:br>
              <a:rPr lang="ja-JP" altLang="en-US" sz="2800" b="1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D6659A9-6CB3-1A82-9809-1B6A974E34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0207" y="1098663"/>
            <a:ext cx="11411586" cy="792088"/>
          </a:xfrm>
        </p:spPr>
        <p:txBody>
          <a:bodyPr lIns="0" tIns="0" rIns="0" bIns="0" anchor="t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Yahoo! JAPAN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トップページで最も注目度の高い</a:t>
            </a:r>
            <a:r>
              <a:rPr kumimoji="0" lang="ja-JP" altLang="en-US" sz="1800" kern="0" dirty="0">
                <a:solidFill>
                  <a:srgbClr val="545454"/>
                </a:solidFill>
                <a:latin typeface="Meiryo"/>
                <a:ea typeface="Meiryo"/>
                <a:cs typeface="Calibri" panose="020F0502020204030204"/>
              </a:rPr>
              <a:t>Yahoo!ニュース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トピック</a:t>
            </a:r>
            <a:r>
              <a:rPr kumimoji="0" lang="ja-JP" altLang="en-US" sz="1800" kern="0" dirty="0">
                <a:solidFill>
                  <a:srgbClr val="545454"/>
                </a:solidFill>
                <a:latin typeface="Meiryo"/>
                <a:ea typeface="Meiryo"/>
                <a:cs typeface="Calibri" panose="020F0502020204030204"/>
              </a:rPr>
              <a:t>ス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も、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多様性を重視した選定を徹底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単に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PV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数が伸びるカテゴリだけでなく、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多様かつユーザーが知るべき世の中ゴトを人の目で選定</a:t>
            </a:r>
          </a:p>
          <a:p>
            <a:endParaRPr kumimoji="1" lang="ja-JP" altLang="en-US" dirty="0"/>
          </a:p>
        </p:txBody>
      </p: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FE2B63AE-773B-8DE8-E968-B18A9F688398}"/>
              </a:ext>
            </a:extLst>
          </p:cNvPr>
          <p:cNvGrpSpPr/>
          <p:nvPr/>
        </p:nvGrpSpPr>
        <p:grpSpPr>
          <a:xfrm>
            <a:off x="1727021" y="3153015"/>
            <a:ext cx="1533595" cy="3069527"/>
            <a:chOff x="931156" y="1340379"/>
            <a:chExt cx="2475816" cy="4955406"/>
          </a:xfrm>
        </p:grpSpPr>
        <p:pic>
          <p:nvPicPr>
            <p:cNvPr id="39" name="図 38">
              <a:extLst>
                <a:ext uri="{FF2B5EF4-FFF2-40B4-BE49-F238E27FC236}">
                  <a16:creationId xmlns:a16="http://schemas.microsoft.com/office/drawing/2014/main" id="{5C495378-AC88-EFA7-651E-446DE89178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40" name="図 39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F7D01DFE-A818-F70F-6677-CB0C9F9477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41" name="四角形: 角を丸くする 11">
            <a:extLst>
              <a:ext uri="{FF2B5EF4-FFF2-40B4-BE49-F238E27FC236}">
                <a16:creationId xmlns:a16="http://schemas.microsoft.com/office/drawing/2014/main" id="{9CE8C562-8659-2E66-1433-3FD84EED1A0F}"/>
              </a:ext>
            </a:extLst>
          </p:cNvPr>
          <p:cNvSpPr/>
          <p:nvPr/>
        </p:nvSpPr>
        <p:spPr>
          <a:xfrm>
            <a:off x="4209325" y="2028695"/>
            <a:ext cx="7061832" cy="4171520"/>
          </a:xfrm>
          <a:prstGeom prst="roundRect">
            <a:avLst>
              <a:gd name="adj" fmla="val 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180000" rIns="0" bIns="0" rtlCol="0" anchor="t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42" name="図表 41">
            <a:extLst>
              <a:ext uri="{FF2B5EF4-FFF2-40B4-BE49-F238E27FC236}">
                <a16:creationId xmlns:a16="http://schemas.microsoft.com/office/drawing/2014/main" id="{EE16F1AB-EE3B-CFD4-5762-A83A9A0B1EA4}"/>
              </a:ext>
            </a:extLst>
          </p:cNvPr>
          <p:cNvGraphicFramePr/>
          <p:nvPr/>
        </p:nvGraphicFramePr>
        <p:xfrm>
          <a:off x="8026838" y="3021632"/>
          <a:ext cx="2754643" cy="2899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5CD6B1AF-7A05-7B5A-31F1-AADC0A6BB85D}"/>
              </a:ext>
            </a:extLst>
          </p:cNvPr>
          <p:cNvSpPr txBox="1"/>
          <p:nvPr/>
        </p:nvSpPr>
        <p:spPr>
          <a:xfrm>
            <a:off x="4537049" y="2723819"/>
            <a:ext cx="3050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特定ジャンルに偏らず選定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605995BC-7F4C-99D2-8A1E-4FD2B125BD10}"/>
              </a:ext>
            </a:extLst>
          </p:cNvPr>
          <p:cNvSpPr txBox="1"/>
          <p:nvPr/>
        </p:nvSpPr>
        <p:spPr>
          <a:xfrm>
            <a:off x="7878698" y="2733733"/>
            <a:ext cx="30509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kumimoji="0" lang="ja-JP" altLang="en-US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つの観点からマス情報を選定</a:t>
            </a:r>
          </a:p>
        </p:txBody>
      </p:sp>
      <p:sp>
        <p:nvSpPr>
          <p:cNvPr id="45" name="楕円 33">
            <a:extLst>
              <a:ext uri="{FF2B5EF4-FFF2-40B4-BE49-F238E27FC236}">
                <a16:creationId xmlns:a16="http://schemas.microsoft.com/office/drawing/2014/main" id="{82BC5053-4EE0-2135-709F-9C316DE72179}"/>
              </a:ext>
            </a:extLst>
          </p:cNvPr>
          <p:cNvSpPr/>
          <p:nvPr/>
        </p:nvSpPr>
        <p:spPr>
          <a:xfrm>
            <a:off x="7528244" y="4237716"/>
            <a:ext cx="322378" cy="322378"/>
          </a:xfrm>
          <a:prstGeom prst="ellipse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</p:spPr>
        <p:txBody>
          <a:bodyPr tIns="108000"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3200" b="1" kern="0" dirty="0">
                <a:solidFill>
                  <a:srgbClr val="00569B"/>
                </a:solidFill>
                <a:latin typeface="メイリオ"/>
                <a:ea typeface="メイリオ"/>
              </a:rPr>
              <a:t>×</a:t>
            </a:r>
            <a:endParaRPr kumimoji="0" lang="ja-JP" altLang="en-US" sz="3200" b="1" kern="0" dirty="0">
              <a:solidFill>
                <a:srgbClr val="00569B"/>
              </a:solidFill>
              <a:latin typeface="メイリオ"/>
              <a:ea typeface="メイリオ"/>
            </a:endParaRPr>
          </a:p>
        </p:txBody>
      </p:sp>
      <p:sp>
        <p:nvSpPr>
          <p:cNvPr id="46" name="四角形: 上の 2 つの角を丸める 22">
            <a:extLst>
              <a:ext uri="{FF2B5EF4-FFF2-40B4-BE49-F238E27FC236}">
                <a16:creationId xmlns:a16="http://schemas.microsoft.com/office/drawing/2014/main" id="{4E7B7C77-7441-5381-F7A6-90CD474893AF}"/>
              </a:ext>
            </a:extLst>
          </p:cNvPr>
          <p:cNvSpPr/>
          <p:nvPr/>
        </p:nvSpPr>
        <p:spPr>
          <a:xfrm>
            <a:off x="4537050" y="2245210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300" b="0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カテゴリー選定</a:t>
            </a:r>
          </a:p>
        </p:txBody>
      </p: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7C39B2D1-0E5E-E662-E668-41A08379392D}"/>
              </a:ext>
            </a:extLst>
          </p:cNvPr>
          <p:cNvGrpSpPr/>
          <p:nvPr/>
        </p:nvGrpSpPr>
        <p:grpSpPr>
          <a:xfrm>
            <a:off x="4841159" y="3137635"/>
            <a:ext cx="2442704" cy="2597980"/>
            <a:chOff x="4814265" y="3319170"/>
            <a:chExt cx="2442704" cy="2597980"/>
          </a:xfrm>
        </p:grpSpPr>
        <p:sp>
          <p:nvSpPr>
            <p:cNvPr id="48" name="三角形 60">
              <a:extLst>
                <a:ext uri="{FF2B5EF4-FFF2-40B4-BE49-F238E27FC236}">
                  <a16:creationId xmlns:a16="http://schemas.microsoft.com/office/drawing/2014/main" id="{B466A1B6-74CE-3CA7-D526-5727C41B59C4}"/>
                </a:ext>
              </a:extLst>
            </p:cNvPr>
            <p:cNvSpPr/>
            <p:nvPr/>
          </p:nvSpPr>
          <p:spPr>
            <a:xfrm>
              <a:off x="5810734" y="3325150"/>
              <a:ext cx="1216297" cy="2592000"/>
            </a:xfrm>
            <a:prstGeom prst="triangle">
              <a:avLst/>
            </a:prstGeom>
            <a:gradFill flip="none" rotWithShape="1">
              <a:gsLst>
                <a:gs pos="0">
                  <a:srgbClr val="F5F5F5">
                    <a:lumMod val="90000"/>
                  </a:srgbClr>
                </a:gs>
                <a:gs pos="100000">
                  <a:srgbClr val="545454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332000" rIns="0" bIns="144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49" name="三角形 61">
              <a:extLst>
                <a:ext uri="{FF2B5EF4-FFF2-40B4-BE49-F238E27FC236}">
                  <a16:creationId xmlns:a16="http://schemas.microsoft.com/office/drawing/2014/main" id="{1524A5A4-22B6-4DC5-7917-63401D703AB3}"/>
                </a:ext>
              </a:extLst>
            </p:cNvPr>
            <p:cNvSpPr/>
            <p:nvPr/>
          </p:nvSpPr>
          <p:spPr>
            <a:xfrm rot="10800000">
              <a:off x="5044467" y="3319170"/>
              <a:ext cx="1216297" cy="2592000"/>
            </a:xfrm>
            <a:prstGeom prst="triangle">
              <a:avLst/>
            </a:prstGeom>
            <a:gradFill>
              <a:gsLst>
                <a:gs pos="0">
                  <a:srgbClr val="CDDEEB"/>
                </a:gs>
                <a:gs pos="100000">
                  <a:srgbClr val="00569B">
                    <a:lumMod val="75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332000" rIns="0" bIns="144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3B33FB38-839E-A7B5-C290-BE98547E19D8}"/>
                </a:ext>
              </a:extLst>
            </p:cNvPr>
            <p:cNvSpPr txBox="1"/>
            <p:nvPr/>
          </p:nvSpPr>
          <p:spPr>
            <a:xfrm>
              <a:off x="5969312" y="5592599"/>
              <a:ext cx="899139" cy="259675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none" lIns="0" tIns="36000" rIns="0" bIns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社会的関心</a:t>
              </a:r>
              <a:endParaRPr kumimoji="0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grpSp>
          <p:nvGrpSpPr>
            <p:cNvPr id="51" name="グループ化 50">
              <a:extLst>
                <a:ext uri="{FF2B5EF4-FFF2-40B4-BE49-F238E27FC236}">
                  <a16:creationId xmlns:a16="http://schemas.microsoft.com/office/drawing/2014/main" id="{6915BA78-898A-E89E-C965-DFE1E281FBED}"/>
                </a:ext>
              </a:extLst>
            </p:cNvPr>
            <p:cNvGrpSpPr/>
            <p:nvPr/>
          </p:nvGrpSpPr>
          <p:grpSpPr>
            <a:xfrm>
              <a:off x="4814265" y="3710647"/>
              <a:ext cx="2442704" cy="1821007"/>
              <a:chOff x="4814265" y="3710647"/>
              <a:chExt cx="2442704" cy="1821007"/>
            </a:xfrm>
          </p:grpSpPr>
          <p:sp>
            <p:nvSpPr>
              <p:cNvPr id="53" name="角丸四角形 64">
                <a:extLst>
                  <a:ext uri="{FF2B5EF4-FFF2-40B4-BE49-F238E27FC236}">
                    <a16:creationId xmlns:a16="http://schemas.microsoft.com/office/drawing/2014/main" id="{FDA18E18-F342-EC16-B8AD-519C68BA292D}"/>
                  </a:ext>
                </a:extLst>
              </p:cNvPr>
              <p:cNvSpPr/>
              <p:nvPr/>
            </p:nvSpPr>
            <p:spPr>
              <a:xfrm>
                <a:off x="4814265" y="3710647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国内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4" name="角丸四角形 65">
                <a:extLst>
                  <a:ext uri="{FF2B5EF4-FFF2-40B4-BE49-F238E27FC236}">
                    <a16:creationId xmlns:a16="http://schemas.microsoft.com/office/drawing/2014/main" id="{00E85DA0-F2EA-F3F2-B982-06201EE921C2}"/>
                  </a:ext>
                </a:extLst>
              </p:cNvPr>
              <p:cNvSpPr/>
              <p:nvPr/>
            </p:nvSpPr>
            <p:spPr>
              <a:xfrm>
                <a:off x="4814265" y="3976651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地域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5" name="角丸四角形 66">
                <a:extLst>
                  <a:ext uri="{FF2B5EF4-FFF2-40B4-BE49-F238E27FC236}">
                    <a16:creationId xmlns:a16="http://schemas.microsoft.com/office/drawing/2014/main" id="{BEC68A5F-63CA-2C70-8599-F658DB0FA1D7}"/>
                  </a:ext>
                </a:extLst>
              </p:cNvPr>
              <p:cNvSpPr/>
              <p:nvPr/>
            </p:nvSpPr>
            <p:spPr>
              <a:xfrm>
                <a:off x="4814265" y="4242655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国際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6" name="角丸四角形 67">
                <a:extLst>
                  <a:ext uri="{FF2B5EF4-FFF2-40B4-BE49-F238E27FC236}">
                    <a16:creationId xmlns:a16="http://schemas.microsoft.com/office/drawing/2014/main" id="{B5FE96F6-33E5-6236-23D7-6EB38CD804A2}"/>
                  </a:ext>
                </a:extLst>
              </p:cNvPr>
              <p:cNvSpPr/>
              <p:nvPr/>
            </p:nvSpPr>
            <p:spPr>
              <a:xfrm>
                <a:off x="4814265" y="4508659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経済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7" name="角丸四角形 68">
                <a:extLst>
                  <a:ext uri="{FF2B5EF4-FFF2-40B4-BE49-F238E27FC236}">
                    <a16:creationId xmlns:a16="http://schemas.microsoft.com/office/drawing/2014/main" id="{79222474-01DA-60FD-76B3-DA4B27E430DB}"/>
                  </a:ext>
                </a:extLst>
              </p:cNvPr>
              <p:cNvSpPr/>
              <p:nvPr/>
            </p:nvSpPr>
            <p:spPr>
              <a:xfrm>
                <a:off x="4814265" y="4774663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b="0" i="0" u="none" strike="noStrike" kern="0" cap="none" spc="300" normalizeH="0" baseline="0" noProof="0" dirty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IT</a:t>
                </a: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・化学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8" name="角丸四角形 69">
                <a:extLst>
                  <a:ext uri="{FF2B5EF4-FFF2-40B4-BE49-F238E27FC236}">
                    <a16:creationId xmlns:a16="http://schemas.microsoft.com/office/drawing/2014/main" id="{1F97FA59-B73F-2F7B-AA7A-1E599225541C}"/>
                  </a:ext>
                </a:extLst>
              </p:cNvPr>
              <p:cNvSpPr/>
              <p:nvPr/>
            </p:nvSpPr>
            <p:spPr>
              <a:xfrm>
                <a:off x="4814265" y="5040667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スポーツ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9" name="角丸四角形 70">
                <a:extLst>
                  <a:ext uri="{FF2B5EF4-FFF2-40B4-BE49-F238E27FC236}">
                    <a16:creationId xmlns:a16="http://schemas.microsoft.com/office/drawing/2014/main" id="{F77E114E-AAFB-F42D-DDF5-A229243334F0}"/>
                  </a:ext>
                </a:extLst>
              </p:cNvPr>
              <p:cNvSpPr/>
              <p:nvPr/>
            </p:nvSpPr>
            <p:spPr>
              <a:xfrm>
                <a:off x="4814265" y="5306668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エンタメ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</p:grpSp>
        <p:sp>
          <p:nvSpPr>
            <p:cNvPr id="52" name="テキスト ボックス 51">
              <a:extLst>
                <a:ext uri="{FF2B5EF4-FFF2-40B4-BE49-F238E27FC236}">
                  <a16:creationId xmlns:a16="http://schemas.microsoft.com/office/drawing/2014/main" id="{8B272126-7946-4CDB-39F5-81F7B8940F74}"/>
                </a:ext>
              </a:extLst>
            </p:cNvPr>
            <p:cNvSpPr txBox="1"/>
            <p:nvPr/>
          </p:nvSpPr>
          <p:spPr>
            <a:xfrm>
              <a:off x="5215899" y="3386155"/>
              <a:ext cx="899139" cy="259675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none" lIns="0" tIns="36000" rIns="0" bIns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公共性</a:t>
              </a:r>
              <a:endParaRPr kumimoji="0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0DEDC966-3DF3-49B1-0C15-A8D9D7751171}"/>
              </a:ext>
            </a:extLst>
          </p:cNvPr>
          <p:cNvGrpSpPr/>
          <p:nvPr/>
        </p:nvGrpSpPr>
        <p:grpSpPr>
          <a:xfrm>
            <a:off x="959688" y="4004784"/>
            <a:ext cx="703213" cy="1863233"/>
            <a:chOff x="1036290" y="4027434"/>
            <a:chExt cx="703213" cy="1863233"/>
          </a:xfrm>
        </p:grpSpPr>
        <p:sp>
          <p:nvSpPr>
            <p:cNvPr id="61" name="テキスト ボックス 60">
              <a:extLst>
                <a:ext uri="{FF2B5EF4-FFF2-40B4-BE49-F238E27FC236}">
                  <a16:creationId xmlns:a16="http://schemas.microsoft.com/office/drawing/2014/main" id="{03774748-A19C-23B8-E1F0-95D2C87E5A6B}"/>
                </a:ext>
              </a:extLst>
            </p:cNvPr>
            <p:cNvSpPr txBox="1"/>
            <p:nvPr/>
          </p:nvSpPr>
          <p:spPr>
            <a:xfrm>
              <a:off x="1036290" y="5674271"/>
              <a:ext cx="703213" cy="216396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社会的関心</a:t>
              </a: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62" name="テキスト ボックス 61">
              <a:extLst>
                <a:ext uri="{FF2B5EF4-FFF2-40B4-BE49-F238E27FC236}">
                  <a16:creationId xmlns:a16="http://schemas.microsoft.com/office/drawing/2014/main" id="{B8FD8345-1360-EEF3-E720-E08C58EFB5FF}"/>
                </a:ext>
              </a:extLst>
            </p:cNvPr>
            <p:cNvSpPr txBox="1"/>
            <p:nvPr/>
          </p:nvSpPr>
          <p:spPr>
            <a:xfrm>
              <a:off x="1163910" y="4027434"/>
              <a:ext cx="447973" cy="216396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公共性</a:t>
              </a: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63" name="左右矢印 85">
              <a:extLst>
                <a:ext uri="{FF2B5EF4-FFF2-40B4-BE49-F238E27FC236}">
                  <a16:creationId xmlns:a16="http://schemas.microsoft.com/office/drawing/2014/main" id="{55CBF703-7383-8048-882D-A70AF21F0BA9}"/>
                </a:ext>
              </a:extLst>
            </p:cNvPr>
            <p:cNvSpPr/>
            <p:nvPr/>
          </p:nvSpPr>
          <p:spPr>
            <a:xfrm rot="5400000">
              <a:off x="711469" y="4762988"/>
              <a:ext cx="1352854" cy="355549"/>
            </a:xfrm>
            <a:prstGeom prst="leftRightArrow">
              <a:avLst>
                <a:gd name="adj1" fmla="val 60437"/>
                <a:gd name="adj2" fmla="val 50000"/>
              </a:avLst>
            </a:prstGeom>
            <a:gradFill>
              <a:gsLst>
                <a:gs pos="47011">
                  <a:srgbClr val="F5F5F5"/>
                </a:gs>
                <a:gs pos="53000">
                  <a:srgbClr val="F5F5F5"/>
                </a:gs>
                <a:gs pos="0">
                  <a:srgbClr val="00569B"/>
                </a:gs>
                <a:gs pos="100000">
                  <a:srgbClr val="545454"/>
                </a:gs>
              </a:gsLst>
              <a:lin ang="0" scaled="0"/>
            </a:gra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9C15F666-1FB1-D92A-DECD-3DE9DF4DF81E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3639070" y="4166134"/>
            <a:ext cx="331462" cy="346779"/>
            <a:chOff x="4505326" y="2604452"/>
            <a:chExt cx="203132" cy="212519"/>
          </a:xfrm>
        </p:grpSpPr>
        <p:sp>
          <p:nvSpPr>
            <p:cNvPr id="65" name="山形 87">
              <a:extLst>
                <a:ext uri="{FF2B5EF4-FFF2-40B4-BE49-F238E27FC236}">
                  <a16:creationId xmlns:a16="http://schemas.microsoft.com/office/drawing/2014/main" id="{B8A431AA-FDE6-9ABC-1F87-7C5878DABCBE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00569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66" name="山形 88">
              <a:extLst>
                <a:ext uri="{FF2B5EF4-FFF2-40B4-BE49-F238E27FC236}">
                  <a16:creationId xmlns:a16="http://schemas.microsoft.com/office/drawing/2014/main" id="{876B03F2-D433-B660-7CC8-F0C2BC0FE043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sp>
        <p:nvSpPr>
          <p:cNvPr id="67" name="四角形: 上の 2 つの角を丸める 22">
            <a:extLst>
              <a:ext uri="{FF2B5EF4-FFF2-40B4-BE49-F238E27FC236}">
                <a16:creationId xmlns:a16="http://schemas.microsoft.com/office/drawing/2014/main" id="{63294105-9074-17C1-CF74-7FB0BB9AC1F3}"/>
              </a:ext>
            </a:extLst>
          </p:cNvPr>
          <p:cNvSpPr/>
          <p:nvPr/>
        </p:nvSpPr>
        <p:spPr>
          <a:xfrm>
            <a:off x="7878698" y="2236721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300" b="0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選定基準</a:t>
            </a: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26032925-1378-B44F-16FD-C793813336EA}"/>
              </a:ext>
            </a:extLst>
          </p:cNvPr>
          <p:cNvSpPr txBox="1"/>
          <p:nvPr/>
        </p:nvSpPr>
        <p:spPr>
          <a:xfrm>
            <a:off x="4537049" y="5831442"/>
            <a:ext cx="305092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05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トピックス編成の基本的な考え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0CE03FB7-DB3C-1AEE-656D-205B0B3E16E8}"/>
              </a:ext>
            </a:extLst>
          </p:cNvPr>
          <p:cNvSpPr txBox="1"/>
          <p:nvPr/>
        </p:nvSpPr>
        <p:spPr>
          <a:xfrm>
            <a:off x="968356" y="2723819"/>
            <a:ext cx="3050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20-30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分に</a:t>
            </a: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度更新、</a:t>
            </a: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本超</a:t>
            </a:r>
            <a:endParaRPr kumimoji="0" lang="ja-JP" altLang="en-US" sz="1400" kern="0" dirty="0">
              <a:solidFill>
                <a:srgbClr val="545454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四角形: 上の 2 つの角を丸める 22">
            <a:extLst>
              <a:ext uri="{FF2B5EF4-FFF2-40B4-BE49-F238E27FC236}">
                <a16:creationId xmlns:a16="http://schemas.microsoft.com/office/drawing/2014/main" id="{8162FE25-0B90-BA00-2CC4-C4D18210BA7A}"/>
              </a:ext>
            </a:extLst>
          </p:cNvPr>
          <p:cNvSpPr/>
          <p:nvPr/>
        </p:nvSpPr>
        <p:spPr>
          <a:xfrm>
            <a:off x="968357" y="2245210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00569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スマートフォン</a:t>
            </a:r>
            <a:r>
              <a:rPr kumimoji="0" lang="en-US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 6</a:t>
            </a:r>
            <a:r>
              <a:rPr kumimoji="0" lang="ja-JP" altLang="en-US" sz="1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本 </a:t>
            </a:r>
            <a:r>
              <a:rPr kumimoji="0" lang="en-US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/ </a:t>
            </a:r>
            <a:r>
              <a:rPr kumimoji="0" lang="en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PC 8</a:t>
            </a:r>
            <a:r>
              <a:rPr kumimoji="0" lang="ja-JP" altLang="en-US" sz="1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本</a:t>
            </a:r>
          </a:p>
        </p:txBody>
      </p:sp>
      <p:pic>
        <p:nvPicPr>
          <p:cNvPr id="71" name="図 70">
            <a:extLst>
              <a:ext uri="{FF2B5EF4-FFF2-40B4-BE49-F238E27FC236}">
                <a16:creationId xmlns:a16="http://schemas.microsoft.com/office/drawing/2014/main" id="{DF2D2357-5FA2-ED23-E86C-D5505FF05F9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0" t="10322" r="1378" b="69758"/>
          <a:stretch/>
        </p:blipFill>
        <p:spPr>
          <a:xfrm>
            <a:off x="1676576" y="3937693"/>
            <a:ext cx="1608249" cy="1971637"/>
          </a:xfrm>
          <a:prstGeom prst="rect">
            <a:avLst/>
          </a:prstGeom>
          <a:ln w="15875">
            <a:solidFill>
              <a:srgbClr val="00569B"/>
            </a:solidFill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4955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65DB19-A7FE-E6E2-7A8D-D0A1A95AD0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>
                <a:latin typeface="+mn-ea"/>
              </a:rPr>
              <a:t>Yahoo!</a:t>
            </a:r>
            <a:r>
              <a:rPr lang="ja-JP" altLang="en-US" dirty="0">
                <a:latin typeface="+mn-ea"/>
              </a:rPr>
              <a:t>ニュース トピックスの価値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EE5285C-FBC2-4203-5DF0-BE60CC226D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 トピックス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ニュース編成が厳選したトップニュース枠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日々の最新情報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や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重要な情報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を取得するため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 トピックスに訪れる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0E03BA44-C8AA-5C34-2E3F-E5554BDA6684}"/>
              </a:ext>
            </a:extLst>
          </p:cNvPr>
          <p:cNvGrpSpPr>
            <a:grpSpLocks noChangeAspect="1"/>
          </p:cNvGrpSpPr>
          <p:nvPr/>
        </p:nvGrpSpPr>
        <p:grpSpPr>
          <a:xfrm>
            <a:off x="1632791" y="2022556"/>
            <a:ext cx="1960506" cy="3924000"/>
            <a:chOff x="931156" y="1340379"/>
            <a:chExt cx="2475816" cy="4955406"/>
          </a:xfrm>
        </p:grpSpPr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5473A660-4ED3-6617-DC63-C719DB3AC6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23" name="図 22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CD8D6249-8F82-F79E-68F7-F7D3300BB7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24" name="四角形: 角を丸くする 3">
            <a:extLst>
              <a:ext uri="{FF2B5EF4-FFF2-40B4-BE49-F238E27FC236}">
                <a16:creationId xmlns:a16="http://schemas.microsoft.com/office/drawing/2014/main" id="{65FAF8CC-A39F-9FAD-456B-52F20E3BB6B0}"/>
              </a:ext>
            </a:extLst>
          </p:cNvPr>
          <p:cNvSpPr/>
          <p:nvPr/>
        </p:nvSpPr>
        <p:spPr>
          <a:xfrm>
            <a:off x="4447568" y="2431444"/>
            <a:ext cx="6628607" cy="3313082"/>
          </a:xfrm>
          <a:prstGeom prst="roundRect">
            <a:avLst>
              <a:gd name="adj" fmla="val 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648000" rIns="0" bIns="0"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600" b="0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Yahoo! JAPAN</a:t>
            </a: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の中で記事遷移数が最も高いトップニュース枠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26A80CC-83CE-9654-65FD-99CF9B1B6EE6}"/>
              </a:ext>
            </a:extLst>
          </p:cNvPr>
          <p:cNvGrpSpPr/>
          <p:nvPr/>
        </p:nvGrpSpPr>
        <p:grpSpPr>
          <a:xfrm>
            <a:off x="5022676" y="3505749"/>
            <a:ext cx="5453235" cy="977859"/>
            <a:chOff x="5102971" y="3802427"/>
            <a:chExt cx="5453235" cy="977859"/>
          </a:xfrm>
        </p:grpSpPr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F652ACD2-F30A-BD12-DABE-F53D4DA3B496}"/>
                </a:ext>
              </a:extLst>
            </p:cNvPr>
            <p:cNvGrpSpPr/>
            <p:nvPr/>
          </p:nvGrpSpPr>
          <p:grpSpPr>
            <a:xfrm>
              <a:off x="5367130" y="3921602"/>
              <a:ext cx="5189076" cy="858684"/>
              <a:chOff x="5507122" y="3936806"/>
              <a:chExt cx="5189076" cy="858684"/>
            </a:xfrm>
          </p:grpSpPr>
          <p:sp>
            <p:nvSpPr>
              <p:cNvPr id="28" name="角丸四角形 41">
                <a:extLst>
                  <a:ext uri="{FF2B5EF4-FFF2-40B4-BE49-F238E27FC236}">
                    <a16:creationId xmlns:a16="http://schemas.microsoft.com/office/drawing/2014/main" id="{8785DC79-5F1E-280D-8BD4-9B10484D9901}"/>
                  </a:ext>
                </a:extLst>
              </p:cNvPr>
              <p:cNvSpPr/>
              <p:nvPr/>
            </p:nvSpPr>
            <p:spPr>
              <a:xfrm>
                <a:off x="5507122" y="3936806"/>
                <a:ext cx="5189076" cy="715618"/>
              </a:xfrm>
              <a:prstGeom prst="round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</a:ln>
              <a:effectLst>
                <a:outerShdw dist="25400" dir="2700000" algn="tl" rotWithShape="0">
                  <a:srgbClr val="00569B">
                    <a:lumMod val="75000"/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" altLang="ja-JP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Meiryo" panose="020B0604030504040204" pitchFamily="34" charset="-128"/>
                    <a:ea typeface="メイリオ" panose="020B0604030504040204" pitchFamily="50" charset="-128"/>
                    <a:cs typeface="+mn-cs"/>
                  </a:rPr>
                  <a:t>Yahoo!</a:t>
                </a:r>
                <a:r>
                  <a:rPr kumimoji="0" lang="ja-JP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Meiryo" panose="020B0604030504040204" pitchFamily="34" charset="-128"/>
                    <a:ea typeface="メイリオ" panose="020B0604030504040204" pitchFamily="50" charset="-128"/>
                    <a:cs typeface="+mn-cs"/>
                  </a:rPr>
                  <a:t>ニュース トピックスの情報は</a:t>
                </a:r>
                <a:endParaRPr kumimoji="0" lang="en-US" altLang="ja-JP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Meiryo" panose="020B0604030504040204" pitchFamily="34" charset="-128"/>
                    <a:ea typeface="メイリオ" panose="020B0604030504040204" pitchFamily="50" charset="-128"/>
                    <a:cs typeface="+mn-cs"/>
                  </a:rPr>
                  <a:t>あなたにとってどの程度役に立っていますか？</a:t>
                </a:r>
              </a:p>
            </p:txBody>
          </p:sp>
          <p:sp>
            <p:nvSpPr>
              <p:cNvPr id="29" name="三角形 42">
                <a:extLst>
                  <a:ext uri="{FF2B5EF4-FFF2-40B4-BE49-F238E27FC236}">
                    <a16:creationId xmlns:a16="http://schemas.microsoft.com/office/drawing/2014/main" id="{8BD8B7A4-5508-EA2E-5C55-1BA5031869E7}"/>
                  </a:ext>
                </a:extLst>
              </p:cNvPr>
              <p:cNvSpPr/>
              <p:nvPr/>
            </p:nvSpPr>
            <p:spPr>
              <a:xfrm rot="10800000">
                <a:off x="10039280" y="4640498"/>
                <a:ext cx="108000" cy="154992"/>
              </a:xfrm>
              <a:prstGeom prst="triangle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</a:ln>
              <a:effectLst>
                <a:outerShdw dist="25400" dir="2700000" algn="tl" rotWithShape="0">
                  <a:srgbClr val="00569B">
                    <a:lumMod val="75000"/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  <a:cs typeface="+mn-cs"/>
                </a:endParaRPr>
              </a:p>
            </p:txBody>
          </p:sp>
        </p:grpSp>
        <p:sp>
          <p:nvSpPr>
            <p:cNvPr id="27" name="円/楕円 38">
              <a:extLst>
                <a:ext uri="{FF2B5EF4-FFF2-40B4-BE49-F238E27FC236}">
                  <a16:creationId xmlns:a16="http://schemas.microsoft.com/office/drawing/2014/main" id="{2E163A14-7805-EFAF-AB3E-07A72B8B7AAF}"/>
                </a:ext>
              </a:extLst>
            </p:cNvPr>
            <p:cNvSpPr/>
            <p:nvPr/>
          </p:nvSpPr>
          <p:spPr>
            <a:xfrm>
              <a:off x="5102971" y="3802427"/>
              <a:ext cx="502699" cy="502699"/>
            </a:xfrm>
            <a:prstGeom prst="ellips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Q</a:t>
              </a:r>
              <a:endPara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B112345A-B34C-08F5-0C0B-717C06EA637C}"/>
              </a:ext>
            </a:extLst>
          </p:cNvPr>
          <p:cNvGrpSpPr/>
          <p:nvPr/>
        </p:nvGrpSpPr>
        <p:grpSpPr>
          <a:xfrm>
            <a:off x="4860267" y="3840262"/>
            <a:ext cx="5803208" cy="1953959"/>
            <a:chOff x="5229814" y="4136290"/>
            <a:chExt cx="5915137" cy="1953959"/>
          </a:xfrm>
        </p:grpSpPr>
        <p:graphicFrame>
          <p:nvGraphicFramePr>
            <p:cNvPr id="31" name="グラフ 30">
              <a:extLst>
                <a:ext uri="{FF2B5EF4-FFF2-40B4-BE49-F238E27FC236}">
                  <a16:creationId xmlns:a16="http://schemas.microsoft.com/office/drawing/2014/main" id="{33DC1EF9-05CD-3E6E-99D5-06A0477CF021}"/>
                </a:ext>
              </a:extLst>
            </p:cNvPr>
            <p:cNvGraphicFramePr/>
            <p:nvPr/>
          </p:nvGraphicFramePr>
          <p:xfrm>
            <a:off x="5229814" y="4136290"/>
            <a:ext cx="5915137" cy="195395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1C7F2A34-655A-6854-29CA-02371C0CFD90}"/>
                </a:ext>
              </a:extLst>
            </p:cNvPr>
            <p:cNvSpPr txBox="1"/>
            <p:nvPr/>
          </p:nvSpPr>
          <p:spPr>
            <a:xfrm>
              <a:off x="10284212" y="4984721"/>
              <a:ext cx="713657" cy="3419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12121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14.9</a:t>
              </a:r>
              <a:r>
                <a:rPr kumimoji="0" lang="en-US" altLang="ja-JP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212121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212121">
                    <a:lumMod val="90000"/>
                    <a:lumOff val="10000"/>
                  </a:srgbClr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19A89E9E-3369-530E-D731-8EAEE7A967E6}"/>
                </a:ext>
              </a:extLst>
            </p:cNvPr>
            <p:cNvSpPr txBox="1"/>
            <p:nvPr/>
          </p:nvSpPr>
          <p:spPr>
            <a:xfrm>
              <a:off x="7192751" y="4940253"/>
              <a:ext cx="915635" cy="4043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1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85.1</a:t>
              </a:r>
              <a:r>
                <a:rPr kumimoji="0" lang="en-US" altLang="ja-JP" sz="1400" b="1" i="0" u="none" strike="noStrike" kern="0" cap="none" spc="1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1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</p:grp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0353C2F2-B871-97D5-0E2E-88D8A185C549}"/>
              </a:ext>
            </a:extLst>
          </p:cNvPr>
          <p:cNvSpPr txBox="1"/>
          <p:nvPr/>
        </p:nvSpPr>
        <p:spPr>
          <a:xfrm>
            <a:off x="5347643" y="2210864"/>
            <a:ext cx="4803303" cy="50269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00569B"/>
            </a:solidFill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600" b="1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 トピックス</a:t>
            </a: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28E591C5-2265-CAC4-AFD1-DD23423C10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0" t="12961" r="1378" b="69756"/>
          <a:stretch/>
        </p:blipFill>
        <p:spPr>
          <a:xfrm>
            <a:off x="1452165" y="3283314"/>
            <a:ext cx="2314073" cy="2461212"/>
          </a:xfrm>
          <a:prstGeom prst="rect">
            <a:avLst/>
          </a:prstGeom>
          <a:ln w="15875">
            <a:solidFill>
              <a:srgbClr val="00569B"/>
            </a:solidFill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</p:pic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F546D808-BF0F-6BFE-0B00-AAAE2CCA8C3D}"/>
              </a:ext>
            </a:extLst>
          </p:cNvPr>
          <p:cNvCxnSpPr>
            <a:cxnSpLocks/>
          </p:cNvCxnSpPr>
          <p:nvPr/>
        </p:nvCxnSpPr>
        <p:spPr>
          <a:xfrm>
            <a:off x="3817317" y="4087985"/>
            <a:ext cx="656038" cy="0"/>
          </a:xfrm>
          <a:prstGeom prst="straightConnector1">
            <a:avLst/>
          </a:prstGeom>
          <a:noFill/>
          <a:ln w="50800" cap="rnd" cmpd="sng" algn="ctr">
            <a:solidFill>
              <a:srgbClr val="00569B"/>
            </a:solidFill>
            <a:prstDash val="sysDot"/>
            <a:tailEnd type="triangle" w="lg" len="med"/>
          </a:ln>
          <a:effectLst/>
        </p:spPr>
      </p:cxn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B62D8FA-B997-A9E8-B11A-BE48840D6746}"/>
              </a:ext>
            </a:extLst>
          </p:cNvPr>
          <p:cNvSpPr/>
          <p:nvPr/>
        </p:nvSpPr>
        <p:spPr>
          <a:xfrm>
            <a:off x="9537611" y="5990155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2018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278591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C961F6A-AC13-7CCA-9778-7B63149943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ポイント①　ブランドの持つ機能的価値の情報発信に最適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7489992-881D-58A8-B6D4-43CD1B4292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ニュースの見出しをチェック → 記事を読み込む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というユーザー行動は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ユーザーに内容理解を促し、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ブランドの機能的価値を伝達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するのに適している</a:t>
            </a:r>
          </a:p>
          <a:p>
            <a:endParaRPr kumimoji="1" lang="ja-JP" altLang="en-US" dirty="0"/>
          </a:p>
        </p:txBody>
      </p:sp>
      <p:sp>
        <p:nvSpPr>
          <p:cNvPr id="31" name="円/楕円 37">
            <a:extLst>
              <a:ext uri="{FF2B5EF4-FFF2-40B4-BE49-F238E27FC236}">
                <a16:creationId xmlns:a16="http://schemas.microsoft.com/office/drawing/2014/main" id="{3A3E6AF9-4376-606C-0F58-A7A690B128F8}"/>
              </a:ext>
            </a:extLst>
          </p:cNvPr>
          <p:cNvSpPr/>
          <p:nvPr/>
        </p:nvSpPr>
        <p:spPr>
          <a:xfrm>
            <a:off x="6936624" y="3873166"/>
            <a:ext cx="2326670" cy="2326670"/>
          </a:xfrm>
          <a:prstGeom prst="ellipse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2" name="円/楕円 36">
            <a:extLst>
              <a:ext uri="{FF2B5EF4-FFF2-40B4-BE49-F238E27FC236}">
                <a16:creationId xmlns:a16="http://schemas.microsoft.com/office/drawing/2014/main" id="{35920E48-4D17-CFC3-FC67-7D9DEF9FE414}"/>
              </a:ext>
            </a:extLst>
          </p:cNvPr>
          <p:cNvSpPr/>
          <p:nvPr/>
        </p:nvSpPr>
        <p:spPr>
          <a:xfrm>
            <a:off x="1761492" y="3873166"/>
            <a:ext cx="2326670" cy="2326670"/>
          </a:xfrm>
          <a:prstGeom prst="ellipse">
            <a:avLst/>
          </a:prstGeom>
          <a:solidFill>
            <a:srgbClr val="F5F5F5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A13A546B-2A75-8395-9162-F62924B1E2C7}"/>
              </a:ext>
            </a:extLst>
          </p:cNvPr>
          <p:cNvGrpSpPr>
            <a:grpSpLocks noChangeAspect="1"/>
          </p:cNvGrpSpPr>
          <p:nvPr/>
        </p:nvGrpSpPr>
        <p:grpSpPr>
          <a:xfrm>
            <a:off x="2320500" y="3607448"/>
            <a:ext cx="1210477" cy="2422800"/>
            <a:chOff x="931156" y="1340379"/>
            <a:chExt cx="2475816" cy="4955406"/>
          </a:xfrm>
        </p:grpSpPr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46E9AFB5-E588-995F-53EA-946D0DD0B8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35" name="図 34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C2216B65-9ABD-51A9-1D40-3B9015B34D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101D0352-2FE2-0866-72A7-2786F10FD5F2}"/>
              </a:ext>
            </a:extLst>
          </p:cNvPr>
          <p:cNvSpPr txBox="1"/>
          <p:nvPr/>
        </p:nvSpPr>
        <p:spPr>
          <a:xfrm>
            <a:off x="954464" y="2037492"/>
            <a:ext cx="10296525" cy="507423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6350" cap="flat">
            <a:noFill/>
            <a:miter lim="400000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　トピックスにおけるユーザー行動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66FE7671-2943-84F8-3CB6-CFD5A70C3B15}"/>
              </a:ext>
            </a:extLst>
          </p:cNvPr>
          <p:cNvSpPr txBox="1"/>
          <p:nvPr/>
        </p:nvSpPr>
        <p:spPr>
          <a:xfrm>
            <a:off x="1225927" y="2836325"/>
            <a:ext cx="4469102" cy="507423"/>
          </a:xfrm>
          <a:prstGeom prst="roundRect">
            <a:avLst>
              <a:gd name="adj" fmla="val 5000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気になるニュースの見出しを見つける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38" name="グラフィックス 37" descr="男性 枠線">
            <a:extLst>
              <a:ext uri="{FF2B5EF4-FFF2-40B4-BE49-F238E27FC236}">
                <a16:creationId xmlns:a16="http://schemas.microsoft.com/office/drawing/2014/main" id="{482F0B3E-98EC-A705-CABC-13E2975E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46503" y="4230797"/>
            <a:ext cx="1845052" cy="1845052"/>
          </a:xfrm>
          <a:prstGeom prst="rect">
            <a:avLst/>
          </a:prstGeom>
        </p:spPr>
      </p:pic>
      <p:pic>
        <p:nvPicPr>
          <p:cNvPr id="39" name="グラフィックス 38" descr="混乱した人 枠線">
            <a:extLst>
              <a:ext uri="{FF2B5EF4-FFF2-40B4-BE49-F238E27FC236}">
                <a16:creationId xmlns:a16="http://schemas.microsoft.com/office/drawing/2014/main" id="{FD3139E7-7A6B-F67F-F884-2FD1FF4F11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77928" y="4230797"/>
            <a:ext cx="1845052" cy="1845052"/>
          </a:xfrm>
          <a:prstGeom prst="rect">
            <a:avLst/>
          </a:prstGeom>
        </p:spPr>
      </p:pic>
      <p:grpSp>
        <p:nvGrpSpPr>
          <p:cNvPr id="40" name="Group 1">
            <a:extLst>
              <a:ext uri="{FF2B5EF4-FFF2-40B4-BE49-F238E27FC236}">
                <a16:creationId xmlns:a16="http://schemas.microsoft.com/office/drawing/2014/main" id="{FC903E92-31B0-F72E-30D1-C73DAA4D62D8}"/>
              </a:ext>
            </a:extLst>
          </p:cNvPr>
          <p:cNvGrpSpPr>
            <a:grpSpLocks/>
          </p:cNvGrpSpPr>
          <p:nvPr/>
        </p:nvGrpSpPr>
        <p:grpSpPr bwMode="auto">
          <a:xfrm rot="1242596">
            <a:off x="9915093" y="3920091"/>
            <a:ext cx="585615" cy="621409"/>
            <a:chOff x="588" y="472"/>
            <a:chExt cx="409" cy="434"/>
          </a:xfrm>
          <a:solidFill>
            <a:srgbClr val="00569B"/>
          </a:solidFill>
        </p:grpSpPr>
        <p:sp>
          <p:nvSpPr>
            <p:cNvPr id="41" name="Freeform 2">
              <a:extLst>
                <a:ext uri="{FF2B5EF4-FFF2-40B4-BE49-F238E27FC236}">
                  <a16:creationId xmlns:a16="http://schemas.microsoft.com/office/drawing/2014/main" id="{A39EE411-288F-BC28-6DA7-C1007C310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" y="550"/>
              <a:ext cx="255" cy="280"/>
            </a:xfrm>
            <a:custGeom>
              <a:avLst/>
              <a:gdLst>
                <a:gd name="T0" fmla="*/ 564 w 1128"/>
                <a:gd name="T1" fmla="*/ 0 h 1239"/>
                <a:gd name="T2" fmla="*/ 0 w 1128"/>
                <a:gd name="T3" fmla="*/ 564 h 1239"/>
                <a:gd name="T4" fmla="*/ 256 w 1128"/>
                <a:gd name="T5" fmla="*/ 1037 h 1239"/>
                <a:gd name="T6" fmla="*/ 265 w 1128"/>
                <a:gd name="T7" fmla="*/ 1133 h 1239"/>
                <a:gd name="T8" fmla="*/ 378 w 1128"/>
                <a:gd name="T9" fmla="*/ 1238 h 1239"/>
                <a:gd name="T10" fmla="*/ 749 w 1128"/>
                <a:gd name="T11" fmla="*/ 1238 h 1239"/>
                <a:gd name="T12" fmla="*/ 862 w 1128"/>
                <a:gd name="T13" fmla="*/ 1133 h 1239"/>
                <a:gd name="T14" fmla="*/ 871 w 1128"/>
                <a:gd name="T15" fmla="*/ 1037 h 1239"/>
                <a:gd name="T16" fmla="*/ 1127 w 1128"/>
                <a:gd name="T17" fmla="*/ 564 h 1239"/>
                <a:gd name="T18" fmla="*/ 564 w 1128"/>
                <a:gd name="T19" fmla="*/ 0 h 1239"/>
                <a:gd name="T20" fmla="*/ 882 w 1128"/>
                <a:gd name="T21" fmla="*/ 882 h 1239"/>
                <a:gd name="T22" fmla="*/ 760 w 1128"/>
                <a:gd name="T23" fmla="*/ 967 h 1239"/>
                <a:gd name="T24" fmla="*/ 749 w 1128"/>
                <a:gd name="T25" fmla="*/ 1094 h 1239"/>
                <a:gd name="T26" fmla="*/ 746 w 1128"/>
                <a:gd name="T27" fmla="*/ 1122 h 1239"/>
                <a:gd name="T28" fmla="*/ 378 w 1128"/>
                <a:gd name="T29" fmla="*/ 1122 h 1239"/>
                <a:gd name="T30" fmla="*/ 375 w 1128"/>
                <a:gd name="T31" fmla="*/ 1094 h 1239"/>
                <a:gd name="T32" fmla="*/ 364 w 1128"/>
                <a:gd name="T33" fmla="*/ 967 h 1239"/>
                <a:gd name="T34" fmla="*/ 242 w 1128"/>
                <a:gd name="T35" fmla="*/ 882 h 1239"/>
                <a:gd name="T36" fmla="*/ 110 w 1128"/>
                <a:gd name="T37" fmla="*/ 564 h 1239"/>
                <a:gd name="T38" fmla="*/ 561 w 1128"/>
                <a:gd name="T39" fmla="*/ 113 h 1239"/>
                <a:gd name="T40" fmla="*/ 1012 w 1128"/>
                <a:gd name="T41" fmla="*/ 564 h 1239"/>
                <a:gd name="T42" fmla="*/ 882 w 1128"/>
                <a:gd name="T43" fmla="*/ 882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8" h="1239">
                  <a:moveTo>
                    <a:pt x="564" y="0"/>
                  </a:moveTo>
                  <a:cubicBezTo>
                    <a:pt x="254" y="0"/>
                    <a:pt x="0" y="254"/>
                    <a:pt x="0" y="564"/>
                  </a:cubicBezTo>
                  <a:cubicBezTo>
                    <a:pt x="0" y="761"/>
                    <a:pt x="101" y="936"/>
                    <a:pt x="256" y="1037"/>
                  </a:cubicBezTo>
                  <a:lnTo>
                    <a:pt x="265" y="1133"/>
                  </a:lnTo>
                  <a:cubicBezTo>
                    <a:pt x="271" y="1193"/>
                    <a:pt x="319" y="1238"/>
                    <a:pt x="378" y="1238"/>
                  </a:cubicBezTo>
                  <a:lnTo>
                    <a:pt x="749" y="1238"/>
                  </a:lnTo>
                  <a:cubicBezTo>
                    <a:pt x="808" y="1238"/>
                    <a:pt x="856" y="1193"/>
                    <a:pt x="862" y="1133"/>
                  </a:cubicBezTo>
                  <a:lnTo>
                    <a:pt x="871" y="1037"/>
                  </a:lnTo>
                  <a:cubicBezTo>
                    <a:pt x="1026" y="936"/>
                    <a:pt x="1127" y="764"/>
                    <a:pt x="1127" y="564"/>
                  </a:cubicBezTo>
                  <a:cubicBezTo>
                    <a:pt x="1127" y="254"/>
                    <a:pt x="873" y="0"/>
                    <a:pt x="564" y="0"/>
                  </a:cubicBezTo>
                  <a:close/>
                  <a:moveTo>
                    <a:pt x="882" y="882"/>
                  </a:moveTo>
                  <a:cubicBezTo>
                    <a:pt x="848" y="916"/>
                    <a:pt x="806" y="947"/>
                    <a:pt x="760" y="967"/>
                  </a:cubicBezTo>
                  <a:lnTo>
                    <a:pt x="749" y="1094"/>
                  </a:lnTo>
                  <a:lnTo>
                    <a:pt x="746" y="1122"/>
                  </a:lnTo>
                  <a:lnTo>
                    <a:pt x="378" y="1122"/>
                  </a:lnTo>
                  <a:lnTo>
                    <a:pt x="375" y="1094"/>
                  </a:lnTo>
                  <a:lnTo>
                    <a:pt x="364" y="967"/>
                  </a:lnTo>
                  <a:cubicBezTo>
                    <a:pt x="319" y="944"/>
                    <a:pt x="279" y="916"/>
                    <a:pt x="242" y="882"/>
                  </a:cubicBezTo>
                  <a:cubicBezTo>
                    <a:pt x="161" y="800"/>
                    <a:pt x="110" y="688"/>
                    <a:pt x="110" y="564"/>
                  </a:cubicBezTo>
                  <a:cubicBezTo>
                    <a:pt x="110" y="316"/>
                    <a:pt x="313" y="113"/>
                    <a:pt x="561" y="113"/>
                  </a:cubicBezTo>
                  <a:cubicBezTo>
                    <a:pt x="808" y="113"/>
                    <a:pt x="1012" y="316"/>
                    <a:pt x="1012" y="564"/>
                  </a:cubicBezTo>
                  <a:cubicBezTo>
                    <a:pt x="1014" y="688"/>
                    <a:pt x="964" y="800"/>
                    <a:pt x="882" y="882"/>
                  </a:cubicBezTo>
                  <a:close/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2" name="Freeform 3">
              <a:extLst>
                <a:ext uri="{FF2B5EF4-FFF2-40B4-BE49-F238E27FC236}">
                  <a16:creationId xmlns:a16="http://schemas.microsoft.com/office/drawing/2014/main" id="{50AAAEC9-A57C-BAF7-CA48-5BD574B23A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81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8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8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3" name="Freeform 4">
              <a:extLst>
                <a:ext uri="{FF2B5EF4-FFF2-40B4-BE49-F238E27FC236}">
                  <a16:creationId xmlns:a16="http://schemas.microsoft.com/office/drawing/2014/main" id="{6B01727F-CCCF-89C0-8CC4-5BBC8A767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43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9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EA533ED2-3272-62A2-8883-1B47804227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" y="472"/>
              <a:ext cx="24" cy="50"/>
            </a:xfrm>
            <a:custGeom>
              <a:avLst/>
              <a:gdLst>
                <a:gd name="T0" fmla="*/ 56 w 112"/>
                <a:gd name="T1" fmla="*/ 225 h 226"/>
                <a:gd name="T2" fmla="*/ 111 w 112"/>
                <a:gd name="T3" fmla="*/ 169 h 226"/>
                <a:gd name="T4" fmla="*/ 111 w 112"/>
                <a:gd name="T5" fmla="*/ 56 h 226"/>
                <a:gd name="T6" fmla="*/ 56 w 112"/>
                <a:gd name="T7" fmla="*/ 0 h 226"/>
                <a:gd name="T8" fmla="*/ 0 w 112"/>
                <a:gd name="T9" fmla="*/ 56 h 226"/>
                <a:gd name="T10" fmla="*/ 0 w 112"/>
                <a:gd name="T11" fmla="*/ 169 h 226"/>
                <a:gd name="T12" fmla="*/ 56 w 112"/>
                <a:gd name="T13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56" y="225"/>
                  </a:moveTo>
                  <a:cubicBezTo>
                    <a:pt x="86" y="225"/>
                    <a:pt x="111" y="200"/>
                    <a:pt x="111" y="169"/>
                  </a:cubicBezTo>
                  <a:lnTo>
                    <a:pt x="111" y="56"/>
                  </a:lnTo>
                  <a:cubicBezTo>
                    <a:pt x="111" y="25"/>
                    <a:pt x="8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169"/>
                  </a:lnTo>
                  <a:cubicBezTo>
                    <a:pt x="0" y="200"/>
                    <a:pt x="25" y="225"/>
                    <a:pt x="56" y="225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id="{F32F3F22-99A5-AD8E-2562-B9EA616370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" y="531"/>
              <a:ext cx="45" cy="45"/>
            </a:xfrm>
            <a:custGeom>
              <a:avLst/>
              <a:gdLst>
                <a:gd name="T0" fmla="*/ 180 w 204"/>
                <a:gd name="T1" fmla="*/ 23 h 204"/>
                <a:gd name="T2" fmla="*/ 101 w 204"/>
                <a:gd name="T3" fmla="*/ 23 h 204"/>
                <a:gd name="T4" fmla="*/ 22 w 204"/>
                <a:gd name="T5" fmla="*/ 102 h 204"/>
                <a:gd name="T6" fmla="*/ 22 w 204"/>
                <a:gd name="T7" fmla="*/ 181 h 204"/>
                <a:gd name="T8" fmla="*/ 101 w 204"/>
                <a:gd name="T9" fmla="*/ 181 h 204"/>
                <a:gd name="T10" fmla="*/ 180 w 204"/>
                <a:gd name="T11" fmla="*/ 102 h 204"/>
                <a:gd name="T12" fmla="*/ 180 w 204"/>
                <a:gd name="T13" fmla="*/ 2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0" y="23"/>
                  </a:moveTo>
                  <a:cubicBezTo>
                    <a:pt x="158" y="0"/>
                    <a:pt x="121" y="0"/>
                    <a:pt x="101" y="23"/>
                  </a:cubicBezTo>
                  <a:lnTo>
                    <a:pt x="22" y="102"/>
                  </a:lnTo>
                  <a:cubicBezTo>
                    <a:pt x="0" y="124"/>
                    <a:pt x="0" y="161"/>
                    <a:pt x="22" y="181"/>
                  </a:cubicBezTo>
                  <a:cubicBezTo>
                    <a:pt x="45" y="203"/>
                    <a:pt x="81" y="203"/>
                    <a:pt x="101" y="181"/>
                  </a:cubicBezTo>
                  <a:lnTo>
                    <a:pt x="180" y="102"/>
                  </a:lnTo>
                  <a:cubicBezTo>
                    <a:pt x="203" y="79"/>
                    <a:pt x="203" y="43"/>
                    <a:pt x="180" y="23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6" name="Freeform 7">
              <a:extLst>
                <a:ext uri="{FF2B5EF4-FFF2-40B4-BE49-F238E27FC236}">
                  <a16:creationId xmlns:a16="http://schemas.microsoft.com/office/drawing/2014/main" id="{20E414FE-FC64-CDF9-CC4A-4331FF254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" y="531"/>
              <a:ext cx="45" cy="45"/>
            </a:xfrm>
            <a:custGeom>
              <a:avLst/>
              <a:gdLst>
                <a:gd name="T0" fmla="*/ 181 w 204"/>
                <a:gd name="T1" fmla="*/ 181 h 204"/>
                <a:gd name="T2" fmla="*/ 181 w 204"/>
                <a:gd name="T3" fmla="*/ 102 h 204"/>
                <a:gd name="T4" fmla="*/ 102 w 204"/>
                <a:gd name="T5" fmla="*/ 23 h 204"/>
                <a:gd name="T6" fmla="*/ 23 w 204"/>
                <a:gd name="T7" fmla="*/ 23 h 204"/>
                <a:gd name="T8" fmla="*/ 23 w 204"/>
                <a:gd name="T9" fmla="*/ 102 h 204"/>
                <a:gd name="T10" fmla="*/ 102 w 204"/>
                <a:gd name="T11" fmla="*/ 181 h 204"/>
                <a:gd name="T12" fmla="*/ 181 w 204"/>
                <a:gd name="T13" fmla="*/ 18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1" y="181"/>
                  </a:moveTo>
                  <a:cubicBezTo>
                    <a:pt x="203" y="158"/>
                    <a:pt x="203" y="122"/>
                    <a:pt x="181" y="102"/>
                  </a:cubicBezTo>
                  <a:lnTo>
                    <a:pt x="102" y="23"/>
                  </a:lnTo>
                  <a:cubicBezTo>
                    <a:pt x="79" y="0"/>
                    <a:pt x="43" y="0"/>
                    <a:pt x="23" y="23"/>
                  </a:cubicBezTo>
                  <a:cubicBezTo>
                    <a:pt x="3" y="45"/>
                    <a:pt x="0" y="82"/>
                    <a:pt x="23" y="102"/>
                  </a:cubicBezTo>
                  <a:lnTo>
                    <a:pt x="102" y="181"/>
                  </a:lnTo>
                  <a:cubicBezTo>
                    <a:pt x="124" y="203"/>
                    <a:pt x="158" y="203"/>
                    <a:pt x="181" y="181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7" name="Freeform 8">
              <a:extLst>
                <a:ext uri="{FF2B5EF4-FFF2-40B4-BE49-F238E27FC236}">
                  <a16:creationId xmlns:a16="http://schemas.microsoft.com/office/drawing/2014/main" id="{A7F2192E-046A-55CF-AEDB-7C8599FE0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6" y="0"/>
                    <a:pt x="0" y="25"/>
                    <a:pt x="0" y="56"/>
                  </a:cubicBezTo>
                  <a:cubicBezTo>
                    <a:pt x="0" y="86"/>
                    <a:pt x="26" y="111"/>
                    <a:pt x="57" y="111"/>
                  </a:cubicBezTo>
                  <a:lnTo>
                    <a:pt x="169" y="111"/>
                  </a:lnTo>
                  <a:cubicBezTo>
                    <a:pt x="201" y="111"/>
                    <a:pt x="226" y="86"/>
                    <a:pt x="226" y="56"/>
                  </a:cubicBezTo>
                  <a:cubicBezTo>
                    <a:pt x="226" y="25"/>
                    <a:pt x="201" y="0"/>
                    <a:pt x="169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8" name="Freeform 9">
              <a:extLst>
                <a:ext uri="{FF2B5EF4-FFF2-40B4-BE49-F238E27FC236}">
                  <a16:creationId xmlns:a16="http://schemas.microsoft.com/office/drawing/2014/main" id="{048BFFF4-7A74-5B00-5535-EF45E41C2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7" y="111"/>
                  </a:cubicBezTo>
                  <a:lnTo>
                    <a:pt x="169" y="111"/>
                  </a:lnTo>
                  <a:cubicBezTo>
                    <a:pt x="200" y="111"/>
                    <a:pt x="226" y="86"/>
                    <a:pt x="226" y="56"/>
                  </a:cubicBezTo>
                  <a:cubicBezTo>
                    <a:pt x="226" y="25"/>
                    <a:pt x="200" y="0"/>
                    <a:pt x="169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5F0EAC2E-C686-FFB2-3E4D-E04C1FD0938A}"/>
              </a:ext>
            </a:extLst>
          </p:cNvPr>
          <p:cNvSpPr txBox="1"/>
          <p:nvPr/>
        </p:nvSpPr>
        <p:spPr>
          <a:xfrm>
            <a:off x="6504509" y="2836325"/>
            <a:ext cx="4469102" cy="507423"/>
          </a:xfrm>
          <a:prstGeom prst="roundRect">
            <a:avLst>
              <a:gd name="adj" fmla="val 50000"/>
            </a:avLst>
          </a:prstGeom>
          <a:solidFill>
            <a:srgbClr val="E5EE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記事を読み込み、深く内容を理解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4F110E53-C4EE-CCD4-084C-5A071FF89CC1}"/>
              </a:ext>
            </a:extLst>
          </p:cNvPr>
          <p:cNvSpPr txBox="1"/>
          <p:nvPr/>
        </p:nvSpPr>
        <p:spPr>
          <a:xfrm>
            <a:off x="7715239" y="4681739"/>
            <a:ext cx="769441" cy="184666"/>
          </a:xfrm>
          <a:prstGeom prst="roundRect">
            <a:avLst>
              <a:gd name="adj" fmla="val 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200" kern="0">
                <a:solidFill>
                  <a:srgbClr val="00569B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記事ページ</a:t>
            </a:r>
            <a:endParaRPr kumimoji="0" lang="ja-JP" altLang="en-US" sz="1200" kern="0">
              <a:solidFill>
                <a:srgbClr val="00569B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51" name="図 50">
            <a:extLst>
              <a:ext uri="{FF2B5EF4-FFF2-40B4-BE49-F238E27FC236}">
                <a16:creationId xmlns:a16="http://schemas.microsoft.com/office/drawing/2014/main" id="{3941B11D-4DB2-627C-55DC-37A95103C9BD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59000"/>
          </a:blip>
          <a:stretch>
            <a:fillRect/>
          </a:stretch>
        </p:blipFill>
        <p:spPr>
          <a:xfrm rot="5400000">
            <a:off x="3675450" y="4210923"/>
            <a:ext cx="507423" cy="422853"/>
          </a:xfrm>
          <a:prstGeom prst="rect">
            <a:avLst/>
          </a:prstGeom>
        </p:spPr>
      </p:pic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57BAB504-705B-993F-16F5-7DBDFC2D88EF}"/>
              </a:ext>
            </a:extLst>
          </p:cNvPr>
          <p:cNvGrpSpPr>
            <a:grpSpLocks noChangeAspect="1"/>
          </p:cNvGrpSpPr>
          <p:nvPr/>
        </p:nvGrpSpPr>
        <p:grpSpPr>
          <a:xfrm>
            <a:off x="5857531" y="4616436"/>
            <a:ext cx="463146" cy="484548"/>
            <a:chOff x="4505326" y="2604452"/>
            <a:chExt cx="203132" cy="212519"/>
          </a:xfrm>
        </p:grpSpPr>
        <p:sp>
          <p:nvSpPr>
            <p:cNvPr id="53" name="山形 43">
              <a:extLst>
                <a:ext uri="{FF2B5EF4-FFF2-40B4-BE49-F238E27FC236}">
                  <a16:creationId xmlns:a16="http://schemas.microsoft.com/office/drawing/2014/main" id="{AF88166C-9E13-77D2-2DE1-0773040E0DFC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00569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54" name="山形 44">
              <a:extLst>
                <a:ext uri="{FF2B5EF4-FFF2-40B4-BE49-F238E27FC236}">
                  <a16:creationId xmlns:a16="http://schemas.microsoft.com/office/drawing/2014/main" id="{93F0693E-E623-C22E-003D-73E6BF1C0059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B0920F6D-FBD9-F744-31B9-1D20457025F1}"/>
              </a:ext>
            </a:extLst>
          </p:cNvPr>
          <p:cNvSpPr/>
          <p:nvPr/>
        </p:nvSpPr>
        <p:spPr>
          <a:xfrm>
            <a:off x="7536811" y="3635158"/>
            <a:ext cx="1129284" cy="2276006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56" name="図 55">
            <a:extLst>
              <a:ext uri="{FF2B5EF4-FFF2-40B4-BE49-F238E27FC236}">
                <a16:creationId xmlns:a16="http://schemas.microsoft.com/office/drawing/2014/main" id="{AD47A7F5-C025-7903-9985-F9B5BE60C87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893"/>
          <a:stretch/>
        </p:blipFill>
        <p:spPr>
          <a:xfrm>
            <a:off x="7567009" y="3711770"/>
            <a:ext cx="1072665" cy="2276006"/>
          </a:xfrm>
          <a:prstGeom prst="rect">
            <a:avLst/>
          </a:prstGeom>
        </p:spPr>
      </p:pic>
      <p:pic>
        <p:nvPicPr>
          <p:cNvPr id="57" name="図 56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614212A4-D347-5503-9516-8B996D50F9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269"/>
          <a:stretch/>
        </p:blipFill>
        <p:spPr>
          <a:xfrm>
            <a:off x="7493810" y="3607448"/>
            <a:ext cx="1212300" cy="2426447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5540556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8832657-03B2-CE2F-69C4-7275A25F3E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ポイント②　マス的な活用や潜在層へのアプローチに最適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0599C28-631C-B543-8126-6826E59339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ニュースメディアは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世の中ゴト確認メディア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endParaRPr kumimoji="0" lang="en-US" altLang="ja-JP" sz="18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世の中の新しい情報を収集する目的で利用するため、情報への受容度が高いマインドで利用</a:t>
            </a: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FB69C30E-6ACA-FDF3-E04D-CA3E245BE38E}"/>
              </a:ext>
            </a:extLst>
          </p:cNvPr>
          <p:cNvGrpSpPr/>
          <p:nvPr/>
        </p:nvGrpSpPr>
        <p:grpSpPr>
          <a:xfrm>
            <a:off x="1287297" y="3173978"/>
            <a:ext cx="663324" cy="794862"/>
            <a:chOff x="1325217" y="3299791"/>
            <a:chExt cx="663324" cy="794862"/>
          </a:xfrm>
        </p:grpSpPr>
        <p:sp>
          <p:nvSpPr>
            <p:cNvPr id="52" name="円/楕円 76">
              <a:extLst>
                <a:ext uri="{FF2B5EF4-FFF2-40B4-BE49-F238E27FC236}">
                  <a16:creationId xmlns:a16="http://schemas.microsoft.com/office/drawing/2014/main" id="{090D4C57-F0C1-C6C4-1F22-853D80D055CE}"/>
                </a:ext>
              </a:extLst>
            </p:cNvPr>
            <p:cNvSpPr/>
            <p:nvPr/>
          </p:nvSpPr>
          <p:spPr>
            <a:xfrm>
              <a:off x="1325217" y="3299791"/>
              <a:ext cx="629479" cy="629479"/>
            </a:xfrm>
            <a:prstGeom prst="ellipse">
              <a:avLst/>
            </a:prstGeom>
            <a:solidFill>
              <a:srgbClr val="F5F5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545454"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53" name="円/楕円 86">
              <a:extLst>
                <a:ext uri="{FF2B5EF4-FFF2-40B4-BE49-F238E27FC236}">
                  <a16:creationId xmlns:a16="http://schemas.microsoft.com/office/drawing/2014/main" id="{1B347140-FC86-F549-EA7F-8F10A8B213F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819678" y="3878428"/>
              <a:ext cx="108000" cy="108000"/>
            </a:xfrm>
            <a:prstGeom prst="ellipse">
              <a:avLst/>
            </a:prstGeom>
            <a:solidFill>
              <a:srgbClr val="F3F3F3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545454"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54" name="円/楕円 87">
              <a:extLst>
                <a:ext uri="{FF2B5EF4-FFF2-40B4-BE49-F238E27FC236}">
                  <a16:creationId xmlns:a16="http://schemas.microsoft.com/office/drawing/2014/main" id="{F2F4F624-9162-A296-644B-CDB2D037A42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16541" y="4022653"/>
              <a:ext cx="72000" cy="72000"/>
            </a:xfrm>
            <a:prstGeom prst="ellipse">
              <a:avLst/>
            </a:prstGeom>
            <a:solidFill>
              <a:srgbClr val="F3F3F3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545454"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55" name="円/楕円 103">
            <a:extLst>
              <a:ext uri="{FF2B5EF4-FFF2-40B4-BE49-F238E27FC236}">
                <a16:creationId xmlns:a16="http://schemas.microsoft.com/office/drawing/2014/main" id="{A5B0D8ED-FED5-B41F-FABF-7AB3B6367DC6}"/>
              </a:ext>
            </a:extLst>
          </p:cNvPr>
          <p:cNvSpPr>
            <a:spLocks noChangeAspect="1"/>
          </p:cNvSpPr>
          <p:nvPr/>
        </p:nvSpPr>
        <p:spPr>
          <a:xfrm>
            <a:off x="3879759" y="3373887"/>
            <a:ext cx="1111888" cy="1111888"/>
          </a:xfrm>
          <a:prstGeom prst="ellipse">
            <a:avLst/>
          </a:prstGeom>
          <a:solidFill>
            <a:srgbClr val="F5F5F5"/>
          </a:solidFill>
          <a:ln w="9525" cap="flat" cmpd="sng" algn="ctr">
            <a:noFill/>
            <a:prstDash val="solid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56" name="テキスト ボックス 27">
            <a:extLst>
              <a:ext uri="{FF2B5EF4-FFF2-40B4-BE49-F238E27FC236}">
                <a16:creationId xmlns:a16="http://schemas.microsoft.com/office/drawing/2014/main" id="{ED73B419-B7F4-3F33-59B6-0C0D0BCB6ABD}"/>
              </a:ext>
            </a:extLst>
          </p:cNvPr>
          <p:cNvSpPr txBox="1"/>
          <p:nvPr/>
        </p:nvSpPr>
        <p:spPr>
          <a:xfrm>
            <a:off x="1228536" y="5137905"/>
            <a:ext cx="4469102" cy="1021968"/>
          </a:xfrm>
          <a:prstGeom prst="rect">
            <a:avLst/>
          </a:prstGeom>
          <a:solidFill>
            <a:srgbClr val="F5F5F5"/>
          </a:solidFill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wrap="square" lIns="720000" rtlCol="0" anchor="ctr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明確な興味関心や目的を持って接触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興味のある情報以外への受容度が低い</a:t>
            </a:r>
            <a:endParaRPr kumimoji="1" lang="ja-JP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57" name="テキスト ボックス 27">
            <a:extLst>
              <a:ext uri="{FF2B5EF4-FFF2-40B4-BE49-F238E27FC236}">
                <a16:creationId xmlns:a16="http://schemas.microsoft.com/office/drawing/2014/main" id="{4CA20E6D-47BF-43C6-ACE4-14884226B9AB}"/>
              </a:ext>
            </a:extLst>
          </p:cNvPr>
          <p:cNvSpPr txBox="1"/>
          <p:nvPr/>
        </p:nvSpPr>
        <p:spPr>
          <a:xfrm>
            <a:off x="961186" y="2820264"/>
            <a:ext cx="500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顕在的なニーズへの接触が中心</a:t>
            </a:r>
          </a:p>
        </p:txBody>
      </p:sp>
      <p:sp>
        <p:nvSpPr>
          <p:cNvPr id="58" name="テキスト ボックス 28">
            <a:extLst>
              <a:ext uri="{FF2B5EF4-FFF2-40B4-BE49-F238E27FC236}">
                <a16:creationId xmlns:a16="http://schemas.microsoft.com/office/drawing/2014/main" id="{BEE46923-A15C-3B17-09CE-537DAD75AF88}"/>
              </a:ext>
            </a:extLst>
          </p:cNvPr>
          <p:cNvSpPr txBox="1"/>
          <p:nvPr/>
        </p:nvSpPr>
        <p:spPr>
          <a:xfrm>
            <a:off x="6253911" y="2820264"/>
            <a:ext cx="500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潜在的なニーズへ接触することができる</a:t>
            </a: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78EB05DF-1CA9-FF0A-3350-2B914CBB546C}"/>
              </a:ext>
            </a:extLst>
          </p:cNvPr>
          <p:cNvSpPr txBox="1"/>
          <p:nvPr/>
        </p:nvSpPr>
        <p:spPr>
          <a:xfrm>
            <a:off x="961185" y="2074442"/>
            <a:ext cx="5003800" cy="511200"/>
          </a:xfrm>
          <a:prstGeom prst="roundRect">
            <a:avLst>
              <a:gd name="adj" fmla="val 50000"/>
            </a:avLst>
          </a:prstGeom>
          <a:solidFill>
            <a:srgbClr val="CCCCCC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SNS/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動画サービス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09F4F99D-2DD4-1998-03B3-97FBF15AE96F}"/>
              </a:ext>
            </a:extLst>
          </p:cNvPr>
          <p:cNvSpPr txBox="1"/>
          <p:nvPr/>
        </p:nvSpPr>
        <p:spPr>
          <a:xfrm>
            <a:off x="6253911" y="2074443"/>
            <a:ext cx="5003799" cy="507423"/>
          </a:xfrm>
          <a:prstGeom prst="roundRect">
            <a:avLst>
              <a:gd name="adj" fmla="val 50000"/>
            </a:avLst>
          </a:prstGeom>
          <a:solidFill>
            <a:srgbClr val="00569B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ニュースサービス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61" name="図 60">
            <a:extLst>
              <a:ext uri="{FF2B5EF4-FFF2-40B4-BE49-F238E27FC236}">
                <a16:creationId xmlns:a16="http://schemas.microsoft.com/office/drawing/2014/main" id="{81E9B93A-BEDB-AA7B-436F-94043AF89B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138"/>
          <a:stretch/>
        </p:blipFill>
        <p:spPr>
          <a:xfrm flipH="1">
            <a:off x="1804033" y="3349122"/>
            <a:ext cx="1322158" cy="1182807"/>
          </a:xfrm>
          <a:prstGeom prst="rect">
            <a:avLst/>
          </a:prstGeom>
        </p:spPr>
      </p:pic>
      <p:pic>
        <p:nvPicPr>
          <p:cNvPr id="62" name="図 61">
            <a:extLst>
              <a:ext uri="{FF2B5EF4-FFF2-40B4-BE49-F238E27FC236}">
                <a16:creationId xmlns:a16="http://schemas.microsoft.com/office/drawing/2014/main" id="{4917191A-8BC4-EA86-C88F-E5F75D33A1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207"/>
          <a:stretch/>
        </p:blipFill>
        <p:spPr>
          <a:xfrm>
            <a:off x="7136892" y="3303177"/>
            <a:ext cx="1237128" cy="1228752"/>
          </a:xfrm>
          <a:prstGeom prst="rect">
            <a:avLst/>
          </a:prstGeom>
        </p:spPr>
      </p:pic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F4F2489F-AA07-0682-335C-6C974C35D7E2}"/>
              </a:ext>
            </a:extLst>
          </p:cNvPr>
          <p:cNvSpPr txBox="1"/>
          <p:nvPr/>
        </p:nvSpPr>
        <p:spPr>
          <a:xfrm>
            <a:off x="1228536" y="4827018"/>
            <a:ext cx="1234198" cy="310887"/>
          </a:xfrm>
          <a:prstGeom prst="roundRect">
            <a:avLst>
              <a:gd name="adj" fmla="val 0"/>
            </a:avLst>
          </a:prstGeom>
          <a:solidFill>
            <a:srgbClr val="CCCCCC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rPr>
              <a:t>特徴</a:t>
            </a:r>
          </a:p>
        </p:txBody>
      </p:sp>
      <p:pic>
        <p:nvPicPr>
          <p:cNvPr id="64" name="グラフィックス 63" descr="バッジ: チェックマーク 1 単色塗りつぶし">
            <a:extLst>
              <a:ext uri="{FF2B5EF4-FFF2-40B4-BE49-F238E27FC236}">
                <a16:creationId xmlns:a16="http://schemas.microsoft.com/office/drawing/2014/main" id="{8BAF0D78-9CD4-1251-CA75-BBA78E54D2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40788" y="5362045"/>
            <a:ext cx="288000" cy="288000"/>
          </a:xfrm>
          <a:prstGeom prst="rect">
            <a:avLst/>
          </a:prstGeom>
        </p:spPr>
      </p:pic>
      <p:pic>
        <p:nvPicPr>
          <p:cNvPr id="65" name="グラフィックス 64" descr="バッジ: チェックマーク 1 単色塗りつぶし">
            <a:extLst>
              <a:ext uri="{FF2B5EF4-FFF2-40B4-BE49-F238E27FC236}">
                <a16:creationId xmlns:a16="http://schemas.microsoft.com/office/drawing/2014/main" id="{FA6F6B57-9D10-2690-A269-6647B20D29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40788" y="5680699"/>
            <a:ext cx="288000" cy="288000"/>
          </a:xfrm>
          <a:prstGeom prst="rect">
            <a:avLst/>
          </a:prstGeom>
        </p:spPr>
      </p:pic>
      <p:sp>
        <p:nvSpPr>
          <p:cNvPr id="66" name="テキスト ボックス 27">
            <a:extLst>
              <a:ext uri="{FF2B5EF4-FFF2-40B4-BE49-F238E27FC236}">
                <a16:creationId xmlns:a16="http://schemas.microsoft.com/office/drawing/2014/main" id="{D37985D6-9A75-A683-2B23-7E00E08C360D}"/>
              </a:ext>
            </a:extLst>
          </p:cNvPr>
          <p:cNvSpPr txBox="1"/>
          <p:nvPr/>
        </p:nvSpPr>
        <p:spPr>
          <a:xfrm>
            <a:off x="6521258" y="5137905"/>
            <a:ext cx="4469102" cy="1021968"/>
          </a:xfrm>
          <a:prstGeom prst="rect">
            <a:avLst/>
          </a:prstGeom>
          <a:solidFill>
            <a:srgbClr val="E5EEF5"/>
          </a:solidFill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wrap="square" lIns="720000" rtlCol="0" anchor="ctr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世の中的な話題や新しい情報を求めて接触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興味が薄い情報でも受容度が高い</a:t>
            </a:r>
            <a:endParaRPr kumimoji="1" lang="ja-JP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CBBADC96-5084-C180-0A24-867968B8BF47}"/>
              </a:ext>
            </a:extLst>
          </p:cNvPr>
          <p:cNvSpPr txBox="1"/>
          <p:nvPr/>
        </p:nvSpPr>
        <p:spPr>
          <a:xfrm>
            <a:off x="6521258" y="4827018"/>
            <a:ext cx="1234198" cy="310887"/>
          </a:xfrm>
          <a:prstGeom prst="roundRect">
            <a:avLst>
              <a:gd name="adj" fmla="val 0"/>
            </a:avLst>
          </a:prstGeom>
          <a:solidFill>
            <a:srgbClr val="00569B"/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rPr>
              <a:t>特徴</a:t>
            </a:r>
          </a:p>
        </p:txBody>
      </p:sp>
      <p:pic>
        <p:nvPicPr>
          <p:cNvPr id="68" name="グラフィックス 67" descr="バッジ: チェックマーク 1 単色塗りつぶし">
            <a:extLst>
              <a:ext uri="{FF2B5EF4-FFF2-40B4-BE49-F238E27FC236}">
                <a16:creationId xmlns:a16="http://schemas.microsoft.com/office/drawing/2014/main" id="{699A4032-4A7B-7E6C-0D35-F8EECE06F8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33510" y="5362045"/>
            <a:ext cx="288000" cy="288000"/>
          </a:xfrm>
          <a:prstGeom prst="rect">
            <a:avLst/>
          </a:prstGeom>
        </p:spPr>
      </p:pic>
      <p:pic>
        <p:nvPicPr>
          <p:cNvPr id="69" name="グラフィックス 68" descr="バッジ: チェックマーク 1 単色塗りつぶし">
            <a:extLst>
              <a:ext uri="{FF2B5EF4-FFF2-40B4-BE49-F238E27FC236}">
                <a16:creationId xmlns:a16="http://schemas.microsoft.com/office/drawing/2014/main" id="{997A1DE6-3E28-B713-6183-0CABAD6CA2B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33510" y="5680699"/>
            <a:ext cx="288000" cy="288000"/>
          </a:xfrm>
          <a:prstGeom prst="rect">
            <a:avLst/>
          </a:prstGeom>
        </p:spPr>
      </p:pic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9E30FD2E-486F-30EC-8803-149BCC44A2F1}"/>
              </a:ext>
            </a:extLst>
          </p:cNvPr>
          <p:cNvGrpSpPr>
            <a:grpSpLocks noChangeAspect="1"/>
          </p:cNvGrpSpPr>
          <p:nvPr/>
        </p:nvGrpSpPr>
        <p:grpSpPr>
          <a:xfrm>
            <a:off x="3337712" y="3805304"/>
            <a:ext cx="253848" cy="265578"/>
            <a:chOff x="4505326" y="2604452"/>
            <a:chExt cx="203132" cy="212519"/>
          </a:xfrm>
        </p:grpSpPr>
        <p:sp>
          <p:nvSpPr>
            <p:cNvPr id="71" name="山形 92">
              <a:extLst>
                <a:ext uri="{FF2B5EF4-FFF2-40B4-BE49-F238E27FC236}">
                  <a16:creationId xmlns:a16="http://schemas.microsoft.com/office/drawing/2014/main" id="{408373CB-0C41-313A-38E2-CE7FBF3DF0DE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54545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72" name="山形 93">
              <a:extLst>
                <a:ext uri="{FF2B5EF4-FFF2-40B4-BE49-F238E27FC236}">
                  <a16:creationId xmlns:a16="http://schemas.microsoft.com/office/drawing/2014/main" id="{13CF976C-8CDF-8F49-CAF9-3966971B2E70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CCCCC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grpSp>
        <p:nvGrpSpPr>
          <p:cNvPr id="73" name="グループ化 72">
            <a:extLst>
              <a:ext uri="{FF2B5EF4-FFF2-40B4-BE49-F238E27FC236}">
                <a16:creationId xmlns:a16="http://schemas.microsoft.com/office/drawing/2014/main" id="{D4B00D3D-1F2D-3FCD-AF30-E17CCB676613}"/>
              </a:ext>
            </a:extLst>
          </p:cNvPr>
          <p:cNvGrpSpPr>
            <a:grpSpLocks noChangeAspect="1"/>
          </p:cNvGrpSpPr>
          <p:nvPr/>
        </p:nvGrpSpPr>
        <p:grpSpPr>
          <a:xfrm>
            <a:off x="8729110" y="3805304"/>
            <a:ext cx="253848" cy="265578"/>
            <a:chOff x="4505326" y="2604452"/>
            <a:chExt cx="203132" cy="212519"/>
          </a:xfrm>
        </p:grpSpPr>
        <p:sp>
          <p:nvSpPr>
            <p:cNvPr id="74" name="山形 95">
              <a:extLst>
                <a:ext uri="{FF2B5EF4-FFF2-40B4-BE49-F238E27FC236}">
                  <a16:creationId xmlns:a16="http://schemas.microsoft.com/office/drawing/2014/main" id="{3C896C77-7B37-C050-9C8D-65DA35E09A24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00569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75" name="山形 96">
              <a:extLst>
                <a:ext uri="{FF2B5EF4-FFF2-40B4-BE49-F238E27FC236}">
                  <a16:creationId xmlns:a16="http://schemas.microsoft.com/office/drawing/2014/main" id="{0C57A860-2952-4A9D-F6EE-B63274ABE29E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48C76A0C-7D93-8C6A-0459-4C7187B4DF17}"/>
              </a:ext>
            </a:extLst>
          </p:cNvPr>
          <p:cNvGrpSpPr/>
          <p:nvPr/>
        </p:nvGrpSpPr>
        <p:grpSpPr>
          <a:xfrm>
            <a:off x="4416400" y="3515510"/>
            <a:ext cx="1221407" cy="737012"/>
            <a:chOff x="4757768" y="3578085"/>
            <a:chExt cx="971148" cy="586003"/>
          </a:xfrm>
        </p:grpSpPr>
        <p:pic>
          <p:nvPicPr>
            <p:cNvPr id="77" name="図 76">
              <a:extLst>
                <a:ext uri="{FF2B5EF4-FFF2-40B4-BE49-F238E27FC236}">
                  <a16:creationId xmlns:a16="http://schemas.microsoft.com/office/drawing/2014/main" id="{8DD67989-1354-6FAF-F93C-C04E7634F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757768" y="3783829"/>
              <a:ext cx="361950" cy="355600"/>
            </a:xfrm>
            <a:prstGeom prst="rect">
              <a:avLst/>
            </a:prstGeom>
          </p:spPr>
        </p:pic>
        <p:pic>
          <p:nvPicPr>
            <p:cNvPr id="78" name="図 77">
              <a:extLst>
                <a:ext uri="{FF2B5EF4-FFF2-40B4-BE49-F238E27FC236}">
                  <a16:creationId xmlns:a16="http://schemas.microsoft.com/office/drawing/2014/main" id="{2FBFF5B8-99F0-F528-0DF0-7C49EBA3AF0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900000">
              <a:off x="5363150" y="3578085"/>
              <a:ext cx="365766" cy="390150"/>
            </a:xfrm>
            <a:prstGeom prst="rect">
              <a:avLst/>
            </a:prstGeom>
          </p:spPr>
        </p:pic>
        <p:sp>
          <p:nvSpPr>
            <p:cNvPr id="79" name="円弧 78">
              <a:extLst>
                <a:ext uri="{FF2B5EF4-FFF2-40B4-BE49-F238E27FC236}">
                  <a16:creationId xmlns:a16="http://schemas.microsoft.com/office/drawing/2014/main" id="{BDF370EF-2A6B-880E-3AED-AAA242C15AF4}"/>
                </a:ext>
              </a:extLst>
            </p:cNvPr>
            <p:cNvSpPr/>
            <p:nvPr/>
          </p:nvSpPr>
          <p:spPr>
            <a:xfrm rot="17936339">
              <a:off x="4950887" y="3664204"/>
              <a:ext cx="522809" cy="476960"/>
            </a:xfrm>
            <a:prstGeom prst="arc">
              <a:avLst/>
            </a:prstGeom>
            <a:noFill/>
            <a:ln w="25400" cap="rnd" cmpd="sng" algn="ctr">
              <a:solidFill>
                <a:srgbClr val="545454"/>
              </a:solidFill>
              <a:prstDash val="sysDot"/>
              <a:headEnd type="triangl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80" name="グループ化 79">
            <a:extLst>
              <a:ext uri="{FF2B5EF4-FFF2-40B4-BE49-F238E27FC236}">
                <a16:creationId xmlns:a16="http://schemas.microsoft.com/office/drawing/2014/main" id="{AC4347FF-4B4A-161E-8029-22F3AD5174F9}"/>
              </a:ext>
            </a:extLst>
          </p:cNvPr>
          <p:cNvGrpSpPr/>
          <p:nvPr/>
        </p:nvGrpSpPr>
        <p:grpSpPr>
          <a:xfrm>
            <a:off x="6743546" y="3173978"/>
            <a:ext cx="663324" cy="794862"/>
            <a:chOff x="1325217" y="3299791"/>
            <a:chExt cx="663324" cy="794862"/>
          </a:xfrm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grpSpPr>
        <p:sp>
          <p:nvSpPr>
            <p:cNvPr id="81" name="円/楕円 106">
              <a:extLst>
                <a:ext uri="{FF2B5EF4-FFF2-40B4-BE49-F238E27FC236}">
                  <a16:creationId xmlns:a16="http://schemas.microsoft.com/office/drawing/2014/main" id="{422B3105-8DA3-2F3E-20A9-DE6441FBD14F}"/>
                </a:ext>
              </a:extLst>
            </p:cNvPr>
            <p:cNvSpPr/>
            <p:nvPr/>
          </p:nvSpPr>
          <p:spPr>
            <a:xfrm>
              <a:off x="1325217" y="3299791"/>
              <a:ext cx="629479" cy="629479"/>
            </a:xfrm>
            <a:prstGeom prst="ellipse">
              <a:avLst/>
            </a:prstGeom>
            <a:solidFill>
              <a:srgbClr val="E5EE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82" name="円/楕円 107">
              <a:extLst>
                <a:ext uri="{FF2B5EF4-FFF2-40B4-BE49-F238E27FC236}">
                  <a16:creationId xmlns:a16="http://schemas.microsoft.com/office/drawing/2014/main" id="{3E6344F4-2F98-A05B-4058-E54342BA2E8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819678" y="3878428"/>
              <a:ext cx="108000" cy="108000"/>
            </a:xfrm>
            <a:prstGeom prst="ellipse">
              <a:avLst/>
            </a:prstGeom>
            <a:solidFill>
              <a:srgbClr val="E5EE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83" name="円/楕円 108">
              <a:extLst>
                <a:ext uri="{FF2B5EF4-FFF2-40B4-BE49-F238E27FC236}">
                  <a16:creationId xmlns:a16="http://schemas.microsoft.com/office/drawing/2014/main" id="{9BCFF2F3-1072-AC61-AF4B-BDD48AC60C2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16541" y="4022653"/>
              <a:ext cx="72000" cy="72000"/>
            </a:xfrm>
            <a:prstGeom prst="ellipse">
              <a:avLst/>
            </a:prstGeom>
            <a:solidFill>
              <a:srgbClr val="E5EE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84" name="Group 155">
            <a:extLst>
              <a:ext uri="{FF2B5EF4-FFF2-40B4-BE49-F238E27FC236}">
                <a16:creationId xmlns:a16="http://schemas.microsoft.com/office/drawing/2014/main" id="{A0A33A6B-6A3B-6912-2D92-72D044F97680}"/>
              </a:ext>
            </a:extLst>
          </p:cNvPr>
          <p:cNvGrpSpPr>
            <a:grpSpLocks/>
          </p:cNvGrpSpPr>
          <p:nvPr/>
        </p:nvGrpSpPr>
        <p:grpSpPr bwMode="auto">
          <a:xfrm>
            <a:off x="6887410" y="3328052"/>
            <a:ext cx="341749" cy="341749"/>
            <a:chOff x="1901" y="3897"/>
            <a:chExt cx="460" cy="460"/>
          </a:xfrm>
          <a:solidFill>
            <a:srgbClr val="00569B"/>
          </a:solidFill>
        </p:grpSpPr>
        <p:sp>
          <p:nvSpPr>
            <p:cNvPr id="85" name="Freeform 156">
              <a:extLst>
                <a:ext uri="{FF2B5EF4-FFF2-40B4-BE49-F238E27FC236}">
                  <a16:creationId xmlns:a16="http://schemas.microsoft.com/office/drawing/2014/main" id="{E62C90A5-91BB-5906-1BF7-AEEF8E657A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" y="3910"/>
              <a:ext cx="434" cy="434"/>
            </a:xfrm>
            <a:custGeom>
              <a:avLst/>
              <a:gdLst>
                <a:gd name="T0" fmla="*/ 959 w 1918"/>
                <a:gd name="T1" fmla="*/ 1917 h 1918"/>
                <a:gd name="T2" fmla="*/ 0 w 1918"/>
                <a:gd name="T3" fmla="*/ 959 h 1918"/>
                <a:gd name="T4" fmla="*/ 959 w 1918"/>
                <a:gd name="T5" fmla="*/ 0 h 1918"/>
                <a:gd name="T6" fmla="*/ 1917 w 1918"/>
                <a:gd name="T7" fmla="*/ 959 h 1918"/>
                <a:gd name="T8" fmla="*/ 959 w 1918"/>
                <a:gd name="T9" fmla="*/ 1917 h 1918"/>
                <a:gd name="T10" fmla="*/ 762 w 1918"/>
                <a:gd name="T11" fmla="*/ 1353 h 1918"/>
                <a:gd name="T12" fmla="*/ 649 w 1918"/>
                <a:gd name="T13" fmla="*/ 1466 h 1918"/>
                <a:gd name="T14" fmla="*/ 762 w 1918"/>
                <a:gd name="T15" fmla="*/ 1579 h 1918"/>
                <a:gd name="T16" fmla="*/ 1212 w 1918"/>
                <a:gd name="T17" fmla="*/ 1579 h 1918"/>
                <a:gd name="T18" fmla="*/ 1325 w 1918"/>
                <a:gd name="T19" fmla="*/ 1466 h 1918"/>
                <a:gd name="T20" fmla="*/ 1212 w 1918"/>
                <a:gd name="T21" fmla="*/ 1353 h 1918"/>
                <a:gd name="T22" fmla="*/ 1155 w 1918"/>
                <a:gd name="T23" fmla="*/ 1353 h 1918"/>
                <a:gd name="T24" fmla="*/ 1155 w 1918"/>
                <a:gd name="T25" fmla="*/ 846 h 1918"/>
                <a:gd name="T26" fmla="*/ 1043 w 1918"/>
                <a:gd name="T27" fmla="*/ 733 h 1918"/>
                <a:gd name="T28" fmla="*/ 762 w 1918"/>
                <a:gd name="T29" fmla="*/ 733 h 1918"/>
                <a:gd name="T30" fmla="*/ 649 w 1918"/>
                <a:gd name="T31" fmla="*/ 846 h 1918"/>
                <a:gd name="T32" fmla="*/ 762 w 1918"/>
                <a:gd name="T33" fmla="*/ 959 h 1918"/>
                <a:gd name="T34" fmla="*/ 818 w 1918"/>
                <a:gd name="T35" fmla="*/ 959 h 1918"/>
                <a:gd name="T36" fmla="*/ 818 w 1918"/>
                <a:gd name="T37" fmla="*/ 1353 h 1918"/>
                <a:gd name="T38" fmla="*/ 762 w 1918"/>
                <a:gd name="T39" fmla="*/ 1353 h 1918"/>
                <a:gd name="T40" fmla="*/ 986 w 1918"/>
                <a:gd name="T41" fmla="*/ 338 h 1918"/>
                <a:gd name="T42" fmla="*/ 790 w 1918"/>
                <a:gd name="T43" fmla="*/ 536 h 1918"/>
                <a:gd name="T44" fmla="*/ 986 w 1918"/>
                <a:gd name="T45" fmla="*/ 733 h 1918"/>
                <a:gd name="T46" fmla="*/ 1184 w 1918"/>
                <a:gd name="T47" fmla="*/ 536 h 1918"/>
                <a:gd name="T48" fmla="*/ 986 w 1918"/>
                <a:gd name="T49" fmla="*/ 338 h 1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8" h="1918">
                  <a:moveTo>
                    <a:pt x="959" y="1917"/>
                  </a:moveTo>
                  <a:cubicBezTo>
                    <a:pt x="431" y="1917"/>
                    <a:pt x="0" y="1486"/>
                    <a:pt x="0" y="959"/>
                  </a:cubicBezTo>
                  <a:cubicBezTo>
                    <a:pt x="0" y="431"/>
                    <a:pt x="431" y="0"/>
                    <a:pt x="959" y="0"/>
                  </a:cubicBezTo>
                  <a:cubicBezTo>
                    <a:pt x="1486" y="0"/>
                    <a:pt x="1917" y="431"/>
                    <a:pt x="1917" y="959"/>
                  </a:cubicBezTo>
                  <a:cubicBezTo>
                    <a:pt x="1917" y="1486"/>
                    <a:pt x="1486" y="1917"/>
                    <a:pt x="959" y="1917"/>
                  </a:cubicBezTo>
                  <a:close/>
                  <a:moveTo>
                    <a:pt x="762" y="1353"/>
                  </a:moveTo>
                  <a:cubicBezTo>
                    <a:pt x="699" y="1353"/>
                    <a:pt x="649" y="1404"/>
                    <a:pt x="649" y="1466"/>
                  </a:cubicBezTo>
                  <a:cubicBezTo>
                    <a:pt x="649" y="1528"/>
                    <a:pt x="699" y="1579"/>
                    <a:pt x="762" y="1579"/>
                  </a:cubicBezTo>
                  <a:lnTo>
                    <a:pt x="1212" y="1579"/>
                  </a:lnTo>
                  <a:cubicBezTo>
                    <a:pt x="1274" y="1579"/>
                    <a:pt x="1325" y="1528"/>
                    <a:pt x="1325" y="1466"/>
                  </a:cubicBezTo>
                  <a:cubicBezTo>
                    <a:pt x="1325" y="1404"/>
                    <a:pt x="1274" y="1353"/>
                    <a:pt x="1212" y="1353"/>
                  </a:cubicBezTo>
                  <a:lnTo>
                    <a:pt x="1155" y="1353"/>
                  </a:lnTo>
                  <a:lnTo>
                    <a:pt x="1155" y="846"/>
                  </a:lnTo>
                  <a:cubicBezTo>
                    <a:pt x="1155" y="784"/>
                    <a:pt x="1105" y="733"/>
                    <a:pt x="1043" y="733"/>
                  </a:cubicBezTo>
                  <a:lnTo>
                    <a:pt x="762" y="733"/>
                  </a:lnTo>
                  <a:cubicBezTo>
                    <a:pt x="699" y="733"/>
                    <a:pt x="649" y="784"/>
                    <a:pt x="649" y="846"/>
                  </a:cubicBezTo>
                  <a:cubicBezTo>
                    <a:pt x="649" y="908"/>
                    <a:pt x="699" y="959"/>
                    <a:pt x="762" y="959"/>
                  </a:cubicBezTo>
                  <a:lnTo>
                    <a:pt x="818" y="959"/>
                  </a:lnTo>
                  <a:lnTo>
                    <a:pt x="818" y="1353"/>
                  </a:lnTo>
                  <a:lnTo>
                    <a:pt x="762" y="1353"/>
                  </a:lnTo>
                  <a:close/>
                  <a:moveTo>
                    <a:pt x="986" y="338"/>
                  </a:moveTo>
                  <a:cubicBezTo>
                    <a:pt x="877" y="338"/>
                    <a:pt x="790" y="426"/>
                    <a:pt x="790" y="536"/>
                  </a:cubicBezTo>
                  <a:cubicBezTo>
                    <a:pt x="790" y="646"/>
                    <a:pt x="877" y="733"/>
                    <a:pt x="986" y="733"/>
                  </a:cubicBezTo>
                  <a:cubicBezTo>
                    <a:pt x="1096" y="733"/>
                    <a:pt x="1184" y="646"/>
                    <a:pt x="1184" y="536"/>
                  </a:cubicBezTo>
                  <a:cubicBezTo>
                    <a:pt x="1184" y="426"/>
                    <a:pt x="1096" y="338"/>
                    <a:pt x="986" y="33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86" name="Freeform 157">
              <a:extLst>
                <a:ext uri="{FF2B5EF4-FFF2-40B4-BE49-F238E27FC236}">
                  <a16:creationId xmlns:a16="http://schemas.microsoft.com/office/drawing/2014/main" id="{01037F66-FB30-A5F6-8860-175218ECB6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1" y="3897"/>
              <a:ext cx="460" cy="460"/>
            </a:xfrm>
            <a:custGeom>
              <a:avLst/>
              <a:gdLst>
                <a:gd name="T0" fmla="*/ 1918 w 2032"/>
                <a:gd name="T1" fmla="*/ 1016 h 2032"/>
                <a:gd name="T2" fmla="*/ 1016 w 2032"/>
                <a:gd name="T3" fmla="*/ 1918 h 2032"/>
                <a:gd name="T4" fmla="*/ 113 w 2032"/>
                <a:gd name="T5" fmla="*/ 1016 h 2032"/>
                <a:gd name="T6" fmla="*/ 1016 w 2032"/>
                <a:gd name="T7" fmla="*/ 113 h 2032"/>
                <a:gd name="T8" fmla="*/ 1918 w 2032"/>
                <a:gd name="T9" fmla="*/ 1016 h 2032"/>
                <a:gd name="T10" fmla="*/ 819 w 2032"/>
                <a:gd name="T11" fmla="*/ 734 h 2032"/>
                <a:gd name="T12" fmla="*/ 649 w 2032"/>
                <a:gd name="T13" fmla="*/ 903 h 2032"/>
                <a:gd name="T14" fmla="*/ 819 w 2032"/>
                <a:gd name="T15" fmla="*/ 1071 h 2032"/>
                <a:gd name="T16" fmla="*/ 819 w 2032"/>
                <a:gd name="T17" fmla="*/ 1354 h 2032"/>
                <a:gd name="T18" fmla="*/ 649 w 2032"/>
                <a:gd name="T19" fmla="*/ 1523 h 2032"/>
                <a:gd name="T20" fmla="*/ 819 w 2032"/>
                <a:gd name="T21" fmla="*/ 1692 h 2032"/>
                <a:gd name="T22" fmla="*/ 1269 w 2032"/>
                <a:gd name="T23" fmla="*/ 1692 h 2032"/>
                <a:gd name="T24" fmla="*/ 1438 w 2032"/>
                <a:gd name="T25" fmla="*/ 1523 h 2032"/>
                <a:gd name="T26" fmla="*/ 1269 w 2032"/>
                <a:gd name="T27" fmla="*/ 1354 h 2032"/>
                <a:gd name="T28" fmla="*/ 1269 w 2032"/>
                <a:gd name="T29" fmla="*/ 903 h 2032"/>
                <a:gd name="T30" fmla="*/ 1269 w 2032"/>
                <a:gd name="T31" fmla="*/ 900 h 2032"/>
                <a:gd name="T32" fmla="*/ 1215 w 2032"/>
                <a:gd name="T33" fmla="*/ 779 h 2032"/>
                <a:gd name="T34" fmla="*/ 1297 w 2032"/>
                <a:gd name="T35" fmla="*/ 593 h 2032"/>
                <a:gd name="T36" fmla="*/ 1043 w 2032"/>
                <a:gd name="T37" fmla="*/ 339 h 2032"/>
                <a:gd name="T38" fmla="*/ 790 w 2032"/>
                <a:gd name="T39" fmla="*/ 593 h 2032"/>
                <a:gd name="T40" fmla="*/ 833 w 2032"/>
                <a:gd name="T41" fmla="*/ 734 h 2032"/>
                <a:gd name="T42" fmla="*/ 819 w 2032"/>
                <a:gd name="T43" fmla="*/ 734 h 2032"/>
                <a:gd name="T44" fmla="*/ 1016 w 2032"/>
                <a:gd name="T45" fmla="*/ 0 h 2032"/>
                <a:gd name="T46" fmla="*/ 0 w 2032"/>
                <a:gd name="T47" fmla="*/ 1016 h 2032"/>
                <a:gd name="T48" fmla="*/ 1016 w 2032"/>
                <a:gd name="T49" fmla="*/ 2031 h 2032"/>
                <a:gd name="T50" fmla="*/ 2031 w 2032"/>
                <a:gd name="T51" fmla="*/ 1016 h 2032"/>
                <a:gd name="T52" fmla="*/ 1016 w 2032"/>
                <a:gd name="T53" fmla="*/ 0 h 2032"/>
                <a:gd name="T54" fmla="*/ 1043 w 2032"/>
                <a:gd name="T55" fmla="*/ 734 h 2032"/>
                <a:gd name="T56" fmla="*/ 903 w 2032"/>
                <a:gd name="T57" fmla="*/ 593 h 2032"/>
                <a:gd name="T58" fmla="*/ 1043 w 2032"/>
                <a:gd name="T59" fmla="*/ 452 h 2032"/>
                <a:gd name="T60" fmla="*/ 1184 w 2032"/>
                <a:gd name="T61" fmla="*/ 593 h 2032"/>
                <a:gd name="T62" fmla="*/ 1043 w 2032"/>
                <a:gd name="T63" fmla="*/ 734 h 2032"/>
                <a:gd name="T64" fmla="*/ 819 w 2032"/>
                <a:gd name="T65" fmla="*/ 960 h 2032"/>
                <a:gd name="T66" fmla="*/ 762 w 2032"/>
                <a:gd name="T67" fmla="*/ 903 h 2032"/>
                <a:gd name="T68" fmla="*/ 819 w 2032"/>
                <a:gd name="T69" fmla="*/ 847 h 2032"/>
                <a:gd name="T70" fmla="*/ 1100 w 2032"/>
                <a:gd name="T71" fmla="*/ 847 h 2032"/>
                <a:gd name="T72" fmla="*/ 1156 w 2032"/>
                <a:gd name="T73" fmla="*/ 903 h 2032"/>
                <a:gd name="T74" fmla="*/ 1156 w 2032"/>
                <a:gd name="T75" fmla="*/ 1466 h 2032"/>
                <a:gd name="T76" fmla="*/ 1269 w 2032"/>
                <a:gd name="T77" fmla="*/ 1466 h 2032"/>
                <a:gd name="T78" fmla="*/ 1325 w 2032"/>
                <a:gd name="T79" fmla="*/ 1523 h 2032"/>
                <a:gd name="T80" fmla="*/ 1269 w 2032"/>
                <a:gd name="T81" fmla="*/ 1579 h 2032"/>
                <a:gd name="T82" fmla="*/ 819 w 2032"/>
                <a:gd name="T83" fmla="*/ 1579 h 2032"/>
                <a:gd name="T84" fmla="*/ 762 w 2032"/>
                <a:gd name="T85" fmla="*/ 1523 h 2032"/>
                <a:gd name="T86" fmla="*/ 819 w 2032"/>
                <a:gd name="T87" fmla="*/ 1466 h 2032"/>
                <a:gd name="T88" fmla="*/ 931 w 2032"/>
                <a:gd name="T89" fmla="*/ 1466 h 2032"/>
                <a:gd name="T90" fmla="*/ 931 w 2032"/>
                <a:gd name="T91" fmla="*/ 960 h 2032"/>
                <a:gd name="T92" fmla="*/ 819 w 2032"/>
                <a:gd name="T93" fmla="*/ 960 h 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32" h="2032">
                  <a:moveTo>
                    <a:pt x="1918" y="1016"/>
                  </a:moveTo>
                  <a:cubicBezTo>
                    <a:pt x="1918" y="1512"/>
                    <a:pt x="1512" y="1918"/>
                    <a:pt x="1016" y="1918"/>
                  </a:cubicBezTo>
                  <a:cubicBezTo>
                    <a:pt x="519" y="1918"/>
                    <a:pt x="113" y="1512"/>
                    <a:pt x="113" y="1016"/>
                  </a:cubicBezTo>
                  <a:cubicBezTo>
                    <a:pt x="113" y="519"/>
                    <a:pt x="519" y="113"/>
                    <a:pt x="1016" y="113"/>
                  </a:cubicBezTo>
                  <a:cubicBezTo>
                    <a:pt x="1512" y="113"/>
                    <a:pt x="1918" y="519"/>
                    <a:pt x="1918" y="1016"/>
                  </a:cubicBezTo>
                  <a:close/>
                  <a:moveTo>
                    <a:pt x="819" y="734"/>
                  </a:moveTo>
                  <a:cubicBezTo>
                    <a:pt x="725" y="734"/>
                    <a:pt x="649" y="810"/>
                    <a:pt x="649" y="903"/>
                  </a:cubicBezTo>
                  <a:cubicBezTo>
                    <a:pt x="649" y="996"/>
                    <a:pt x="725" y="1071"/>
                    <a:pt x="819" y="1071"/>
                  </a:cubicBezTo>
                  <a:lnTo>
                    <a:pt x="819" y="1354"/>
                  </a:lnTo>
                  <a:cubicBezTo>
                    <a:pt x="725" y="1354"/>
                    <a:pt x="649" y="1430"/>
                    <a:pt x="649" y="1523"/>
                  </a:cubicBezTo>
                  <a:cubicBezTo>
                    <a:pt x="649" y="1616"/>
                    <a:pt x="725" y="1692"/>
                    <a:pt x="819" y="1692"/>
                  </a:cubicBezTo>
                  <a:lnTo>
                    <a:pt x="1269" y="1692"/>
                  </a:lnTo>
                  <a:cubicBezTo>
                    <a:pt x="1362" y="1692"/>
                    <a:pt x="1438" y="1616"/>
                    <a:pt x="1438" y="1523"/>
                  </a:cubicBezTo>
                  <a:cubicBezTo>
                    <a:pt x="1438" y="1430"/>
                    <a:pt x="1362" y="1354"/>
                    <a:pt x="1269" y="1354"/>
                  </a:cubicBezTo>
                  <a:lnTo>
                    <a:pt x="1269" y="903"/>
                  </a:lnTo>
                  <a:lnTo>
                    <a:pt x="1269" y="900"/>
                  </a:lnTo>
                  <a:cubicBezTo>
                    <a:pt x="1269" y="852"/>
                    <a:pt x="1246" y="810"/>
                    <a:pt x="1215" y="779"/>
                  </a:cubicBezTo>
                  <a:cubicBezTo>
                    <a:pt x="1266" y="734"/>
                    <a:pt x="1297" y="666"/>
                    <a:pt x="1297" y="593"/>
                  </a:cubicBezTo>
                  <a:cubicBezTo>
                    <a:pt x="1297" y="452"/>
                    <a:pt x="1184" y="339"/>
                    <a:pt x="1043" y="339"/>
                  </a:cubicBezTo>
                  <a:cubicBezTo>
                    <a:pt x="903" y="339"/>
                    <a:pt x="790" y="452"/>
                    <a:pt x="790" y="593"/>
                  </a:cubicBezTo>
                  <a:cubicBezTo>
                    <a:pt x="790" y="646"/>
                    <a:pt x="807" y="694"/>
                    <a:pt x="833" y="734"/>
                  </a:cubicBezTo>
                  <a:lnTo>
                    <a:pt x="819" y="734"/>
                  </a:lnTo>
                  <a:close/>
                  <a:moveTo>
                    <a:pt x="1016" y="0"/>
                  </a:moveTo>
                  <a:cubicBezTo>
                    <a:pt x="455" y="0"/>
                    <a:pt x="0" y="455"/>
                    <a:pt x="0" y="1016"/>
                  </a:cubicBezTo>
                  <a:cubicBezTo>
                    <a:pt x="0" y="1576"/>
                    <a:pt x="455" y="2031"/>
                    <a:pt x="1016" y="2031"/>
                  </a:cubicBezTo>
                  <a:cubicBezTo>
                    <a:pt x="1576" y="2031"/>
                    <a:pt x="2031" y="1576"/>
                    <a:pt x="2031" y="1016"/>
                  </a:cubicBezTo>
                  <a:cubicBezTo>
                    <a:pt x="2031" y="455"/>
                    <a:pt x="1576" y="0"/>
                    <a:pt x="1016" y="0"/>
                  </a:cubicBezTo>
                  <a:close/>
                  <a:moveTo>
                    <a:pt x="1043" y="734"/>
                  </a:moveTo>
                  <a:cubicBezTo>
                    <a:pt x="965" y="734"/>
                    <a:pt x="903" y="672"/>
                    <a:pt x="903" y="593"/>
                  </a:cubicBezTo>
                  <a:cubicBezTo>
                    <a:pt x="903" y="514"/>
                    <a:pt x="965" y="452"/>
                    <a:pt x="1043" y="452"/>
                  </a:cubicBezTo>
                  <a:cubicBezTo>
                    <a:pt x="1122" y="452"/>
                    <a:pt x="1184" y="514"/>
                    <a:pt x="1184" y="593"/>
                  </a:cubicBezTo>
                  <a:cubicBezTo>
                    <a:pt x="1184" y="672"/>
                    <a:pt x="1122" y="734"/>
                    <a:pt x="1043" y="734"/>
                  </a:cubicBezTo>
                  <a:close/>
                  <a:moveTo>
                    <a:pt x="819" y="960"/>
                  </a:moveTo>
                  <a:cubicBezTo>
                    <a:pt x="787" y="960"/>
                    <a:pt x="762" y="934"/>
                    <a:pt x="762" y="903"/>
                  </a:cubicBezTo>
                  <a:cubicBezTo>
                    <a:pt x="762" y="872"/>
                    <a:pt x="787" y="847"/>
                    <a:pt x="819" y="847"/>
                  </a:cubicBezTo>
                  <a:lnTo>
                    <a:pt x="1100" y="847"/>
                  </a:lnTo>
                  <a:cubicBezTo>
                    <a:pt x="1131" y="847"/>
                    <a:pt x="1156" y="872"/>
                    <a:pt x="1156" y="903"/>
                  </a:cubicBezTo>
                  <a:lnTo>
                    <a:pt x="1156" y="1466"/>
                  </a:lnTo>
                  <a:lnTo>
                    <a:pt x="1269" y="1466"/>
                  </a:lnTo>
                  <a:cubicBezTo>
                    <a:pt x="1300" y="1466"/>
                    <a:pt x="1325" y="1492"/>
                    <a:pt x="1325" y="1523"/>
                  </a:cubicBezTo>
                  <a:cubicBezTo>
                    <a:pt x="1325" y="1554"/>
                    <a:pt x="1300" y="1579"/>
                    <a:pt x="1269" y="1579"/>
                  </a:cubicBezTo>
                  <a:lnTo>
                    <a:pt x="819" y="1579"/>
                  </a:lnTo>
                  <a:cubicBezTo>
                    <a:pt x="787" y="1579"/>
                    <a:pt x="762" y="1554"/>
                    <a:pt x="762" y="1523"/>
                  </a:cubicBezTo>
                  <a:cubicBezTo>
                    <a:pt x="762" y="1492"/>
                    <a:pt x="787" y="1466"/>
                    <a:pt x="819" y="1466"/>
                  </a:cubicBezTo>
                  <a:lnTo>
                    <a:pt x="931" y="1466"/>
                  </a:lnTo>
                  <a:lnTo>
                    <a:pt x="931" y="960"/>
                  </a:lnTo>
                  <a:lnTo>
                    <a:pt x="819" y="96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grpSp>
        <p:nvGrpSpPr>
          <p:cNvPr id="87" name="Group 152">
            <a:extLst>
              <a:ext uri="{FF2B5EF4-FFF2-40B4-BE49-F238E27FC236}">
                <a16:creationId xmlns:a16="http://schemas.microsoft.com/office/drawing/2014/main" id="{993FEC3B-C8D6-AFED-89E9-C8757A99B47E}"/>
              </a:ext>
            </a:extLst>
          </p:cNvPr>
          <p:cNvGrpSpPr>
            <a:grpSpLocks/>
          </p:cNvGrpSpPr>
          <p:nvPr/>
        </p:nvGrpSpPr>
        <p:grpSpPr bwMode="auto">
          <a:xfrm>
            <a:off x="1541145" y="3312493"/>
            <a:ext cx="133694" cy="362776"/>
            <a:chOff x="1407" y="3884"/>
            <a:chExt cx="178" cy="483"/>
          </a:xfrm>
          <a:solidFill>
            <a:srgbClr val="545454"/>
          </a:solidFill>
        </p:grpSpPr>
        <p:sp>
          <p:nvSpPr>
            <p:cNvPr id="88" name="Freeform 153">
              <a:extLst>
                <a:ext uri="{FF2B5EF4-FFF2-40B4-BE49-F238E27FC236}">
                  <a16:creationId xmlns:a16="http://schemas.microsoft.com/office/drawing/2014/main" id="{6C9DA0D3-7582-4D65-16C6-49B3167CD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3897"/>
              <a:ext cx="153" cy="458"/>
            </a:xfrm>
            <a:custGeom>
              <a:avLst/>
              <a:gdLst>
                <a:gd name="T0" fmla="*/ 187 w 678"/>
                <a:gd name="T1" fmla="*/ 2022 h 2023"/>
                <a:gd name="T2" fmla="*/ 192 w 678"/>
                <a:gd name="T3" fmla="*/ 2019 h 2023"/>
                <a:gd name="T4" fmla="*/ 187 w 678"/>
                <a:gd name="T5" fmla="*/ 2019 h 2023"/>
                <a:gd name="T6" fmla="*/ 187 w 678"/>
                <a:gd name="T7" fmla="*/ 2022 h 2023"/>
                <a:gd name="T8" fmla="*/ 254 w 678"/>
                <a:gd name="T9" fmla="*/ 1918 h 2023"/>
                <a:gd name="T10" fmla="*/ 254 w 678"/>
                <a:gd name="T11" fmla="*/ 1241 h 2023"/>
                <a:gd name="T12" fmla="*/ 142 w 678"/>
                <a:gd name="T13" fmla="*/ 1128 h 2023"/>
                <a:gd name="T14" fmla="*/ 564 w 678"/>
                <a:gd name="T15" fmla="*/ 1128 h 2023"/>
                <a:gd name="T16" fmla="*/ 620 w 678"/>
                <a:gd name="T17" fmla="*/ 1071 h 2023"/>
                <a:gd name="T18" fmla="*/ 620 w 678"/>
                <a:gd name="T19" fmla="*/ 1077 h 2023"/>
                <a:gd name="T20" fmla="*/ 648 w 678"/>
                <a:gd name="T21" fmla="*/ 1125 h 2023"/>
                <a:gd name="T22" fmla="*/ 677 w 678"/>
                <a:gd name="T23" fmla="*/ 1173 h 2023"/>
                <a:gd name="T24" fmla="*/ 677 w 678"/>
                <a:gd name="T25" fmla="*/ 1963 h 2023"/>
                <a:gd name="T26" fmla="*/ 620 w 678"/>
                <a:gd name="T27" fmla="*/ 2019 h 2023"/>
                <a:gd name="T28" fmla="*/ 192 w 678"/>
                <a:gd name="T29" fmla="*/ 2019 h 2023"/>
                <a:gd name="T30" fmla="*/ 254 w 678"/>
                <a:gd name="T31" fmla="*/ 1918 h 2023"/>
                <a:gd name="T32" fmla="*/ 57 w 678"/>
                <a:gd name="T33" fmla="*/ 2022 h 2023"/>
                <a:gd name="T34" fmla="*/ 0 w 678"/>
                <a:gd name="T35" fmla="*/ 1966 h 2023"/>
                <a:gd name="T36" fmla="*/ 0 w 678"/>
                <a:gd name="T37" fmla="*/ 1176 h 2023"/>
                <a:gd name="T38" fmla="*/ 29 w 678"/>
                <a:gd name="T39" fmla="*/ 1128 h 2023"/>
                <a:gd name="T40" fmla="*/ 57 w 678"/>
                <a:gd name="T41" fmla="*/ 1080 h 2023"/>
                <a:gd name="T42" fmla="*/ 57 w 678"/>
                <a:gd name="T43" fmla="*/ 1071 h 2023"/>
                <a:gd name="T44" fmla="*/ 113 w 678"/>
                <a:gd name="T45" fmla="*/ 1128 h 2023"/>
                <a:gd name="T46" fmla="*/ 142 w 678"/>
                <a:gd name="T47" fmla="*/ 1128 h 2023"/>
                <a:gd name="T48" fmla="*/ 29 w 678"/>
                <a:gd name="T49" fmla="*/ 1241 h 2023"/>
                <a:gd name="T50" fmla="*/ 29 w 678"/>
                <a:gd name="T51" fmla="*/ 1918 h 2023"/>
                <a:gd name="T52" fmla="*/ 96 w 678"/>
                <a:gd name="T53" fmla="*/ 2022 h 2023"/>
                <a:gd name="T54" fmla="*/ 57 w 678"/>
                <a:gd name="T55" fmla="*/ 2022 h 2023"/>
                <a:gd name="T56" fmla="*/ 57 w 678"/>
                <a:gd name="T57" fmla="*/ 951 h 2023"/>
                <a:gd name="T58" fmla="*/ 85 w 678"/>
                <a:gd name="T59" fmla="*/ 903 h 2023"/>
                <a:gd name="T60" fmla="*/ 113 w 678"/>
                <a:gd name="T61" fmla="*/ 855 h 2023"/>
                <a:gd name="T62" fmla="*/ 113 w 678"/>
                <a:gd name="T63" fmla="*/ 302 h 2023"/>
                <a:gd name="T64" fmla="*/ 161 w 678"/>
                <a:gd name="T65" fmla="*/ 170 h 2023"/>
                <a:gd name="T66" fmla="*/ 476 w 678"/>
                <a:gd name="T67" fmla="*/ 0 h 2023"/>
                <a:gd name="T68" fmla="*/ 513 w 678"/>
                <a:gd name="T69" fmla="*/ 6 h 2023"/>
                <a:gd name="T70" fmla="*/ 564 w 678"/>
                <a:gd name="T71" fmla="*/ 161 h 2023"/>
                <a:gd name="T72" fmla="*/ 564 w 678"/>
                <a:gd name="T73" fmla="*/ 852 h 2023"/>
                <a:gd name="T74" fmla="*/ 592 w 678"/>
                <a:gd name="T75" fmla="*/ 900 h 2023"/>
                <a:gd name="T76" fmla="*/ 620 w 678"/>
                <a:gd name="T77" fmla="*/ 948 h 2023"/>
                <a:gd name="T78" fmla="*/ 620 w 678"/>
                <a:gd name="T79" fmla="*/ 960 h 2023"/>
                <a:gd name="T80" fmla="*/ 564 w 678"/>
                <a:gd name="T81" fmla="*/ 903 h 2023"/>
                <a:gd name="T82" fmla="*/ 113 w 678"/>
                <a:gd name="T83" fmla="*/ 903 h 2023"/>
                <a:gd name="T84" fmla="*/ 57 w 678"/>
                <a:gd name="T85" fmla="*/ 960 h 2023"/>
                <a:gd name="T86" fmla="*/ 57 w 678"/>
                <a:gd name="T87" fmla="*/ 951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8" h="2023">
                  <a:moveTo>
                    <a:pt x="187" y="2022"/>
                  </a:moveTo>
                  <a:cubicBezTo>
                    <a:pt x="188" y="2021"/>
                    <a:pt x="190" y="2020"/>
                    <a:pt x="192" y="2019"/>
                  </a:cubicBezTo>
                  <a:lnTo>
                    <a:pt x="187" y="2019"/>
                  </a:lnTo>
                  <a:lnTo>
                    <a:pt x="187" y="2022"/>
                  </a:lnTo>
                  <a:close/>
                  <a:moveTo>
                    <a:pt x="254" y="1918"/>
                  </a:moveTo>
                  <a:lnTo>
                    <a:pt x="254" y="1241"/>
                  </a:lnTo>
                  <a:cubicBezTo>
                    <a:pt x="254" y="1179"/>
                    <a:pt x="204" y="1128"/>
                    <a:pt x="142" y="1128"/>
                  </a:cubicBezTo>
                  <a:lnTo>
                    <a:pt x="564" y="1128"/>
                  </a:lnTo>
                  <a:cubicBezTo>
                    <a:pt x="595" y="1128"/>
                    <a:pt x="620" y="1102"/>
                    <a:pt x="620" y="1071"/>
                  </a:cubicBezTo>
                  <a:lnTo>
                    <a:pt x="620" y="1077"/>
                  </a:lnTo>
                  <a:cubicBezTo>
                    <a:pt x="620" y="1097"/>
                    <a:pt x="631" y="1117"/>
                    <a:pt x="648" y="1125"/>
                  </a:cubicBezTo>
                  <a:cubicBezTo>
                    <a:pt x="665" y="1136"/>
                    <a:pt x="677" y="1153"/>
                    <a:pt x="677" y="1173"/>
                  </a:cubicBezTo>
                  <a:lnTo>
                    <a:pt x="677" y="1963"/>
                  </a:lnTo>
                  <a:cubicBezTo>
                    <a:pt x="677" y="1994"/>
                    <a:pt x="651" y="2019"/>
                    <a:pt x="620" y="2019"/>
                  </a:cubicBezTo>
                  <a:lnTo>
                    <a:pt x="192" y="2019"/>
                  </a:lnTo>
                  <a:cubicBezTo>
                    <a:pt x="229" y="1999"/>
                    <a:pt x="254" y="1961"/>
                    <a:pt x="254" y="1918"/>
                  </a:cubicBezTo>
                  <a:close/>
                  <a:moveTo>
                    <a:pt x="57" y="2022"/>
                  </a:moveTo>
                  <a:cubicBezTo>
                    <a:pt x="26" y="2022"/>
                    <a:pt x="0" y="1997"/>
                    <a:pt x="0" y="1966"/>
                  </a:cubicBezTo>
                  <a:lnTo>
                    <a:pt x="0" y="1176"/>
                  </a:lnTo>
                  <a:cubicBezTo>
                    <a:pt x="0" y="1156"/>
                    <a:pt x="12" y="1139"/>
                    <a:pt x="29" y="1128"/>
                  </a:cubicBezTo>
                  <a:cubicBezTo>
                    <a:pt x="46" y="1117"/>
                    <a:pt x="57" y="1100"/>
                    <a:pt x="57" y="1080"/>
                  </a:cubicBezTo>
                  <a:lnTo>
                    <a:pt x="57" y="1071"/>
                  </a:lnTo>
                  <a:cubicBezTo>
                    <a:pt x="57" y="1102"/>
                    <a:pt x="82" y="1128"/>
                    <a:pt x="113" y="1128"/>
                  </a:cubicBezTo>
                  <a:lnTo>
                    <a:pt x="142" y="1128"/>
                  </a:lnTo>
                  <a:cubicBezTo>
                    <a:pt x="79" y="1128"/>
                    <a:pt x="29" y="1179"/>
                    <a:pt x="29" y="1241"/>
                  </a:cubicBezTo>
                  <a:lnTo>
                    <a:pt x="29" y="1918"/>
                  </a:lnTo>
                  <a:cubicBezTo>
                    <a:pt x="29" y="1963"/>
                    <a:pt x="57" y="2002"/>
                    <a:pt x="96" y="2022"/>
                  </a:cubicBezTo>
                  <a:lnTo>
                    <a:pt x="57" y="2022"/>
                  </a:lnTo>
                  <a:close/>
                  <a:moveTo>
                    <a:pt x="57" y="951"/>
                  </a:moveTo>
                  <a:cubicBezTo>
                    <a:pt x="57" y="931"/>
                    <a:pt x="68" y="914"/>
                    <a:pt x="85" y="903"/>
                  </a:cubicBezTo>
                  <a:cubicBezTo>
                    <a:pt x="102" y="892"/>
                    <a:pt x="113" y="875"/>
                    <a:pt x="113" y="855"/>
                  </a:cubicBezTo>
                  <a:lnTo>
                    <a:pt x="113" y="302"/>
                  </a:lnTo>
                  <a:cubicBezTo>
                    <a:pt x="113" y="257"/>
                    <a:pt x="136" y="198"/>
                    <a:pt x="161" y="170"/>
                  </a:cubicBezTo>
                  <a:cubicBezTo>
                    <a:pt x="263" y="65"/>
                    <a:pt x="400" y="0"/>
                    <a:pt x="476" y="0"/>
                  </a:cubicBezTo>
                  <a:cubicBezTo>
                    <a:pt x="496" y="0"/>
                    <a:pt x="507" y="3"/>
                    <a:pt x="513" y="6"/>
                  </a:cubicBezTo>
                  <a:cubicBezTo>
                    <a:pt x="535" y="17"/>
                    <a:pt x="561" y="79"/>
                    <a:pt x="564" y="161"/>
                  </a:cubicBezTo>
                  <a:lnTo>
                    <a:pt x="564" y="852"/>
                  </a:lnTo>
                  <a:cubicBezTo>
                    <a:pt x="564" y="872"/>
                    <a:pt x="575" y="892"/>
                    <a:pt x="592" y="900"/>
                  </a:cubicBezTo>
                  <a:cubicBezTo>
                    <a:pt x="609" y="912"/>
                    <a:pt x="620" y="929"/>
                    <a:pt x="620" y="948"/>
                  </a:cubicBezTo>
                  <a:lnTo>
                    <a:pt x="620" y="960"/>
                  </a:lnTo>
                  <a:cubicBezTo>
                    <a:pt x="620" y="929"/>
                    <a:pt x="595" y="903"/>
                    <a:pt x="564" y="903"/>
                  </a:cubicBezTo>
                  <a:lnTo>
                    <a:pt x="113" y="903"/>
                  </a:lnTo>
                  <a:cubicBezTo>
                    <a:pt x="82" y="903"/>
                    <a:pt x="57" y="929"/>
                    <a:pt x="57" y="960"/>
                  </a:cubicBezTo>
                  <a:lnTo>
                    <a:pt x="57" y="9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89" name="Freeform 154">
              <a:extLst>
                <a:ext uri="{FF2B5EF4-FFF2-40B4-BE49-F238E27FC236}">
                  <a16:creationId xmlns:a16="http://schemas.microsoft.com/office/drawing/2014/main" id="{345E5E5B-B802-40A3-88AD-A9D5770960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7" y="3884"/>
              <a:ext cx="178" cy="483"/>
            </a:xfrm>
            <a:custGeom>
              <a:avLst/>
              <a:gdLst>
                <a:gd name="T0" fmla="*/ 538 w 790"/>
                <a:gd name="T1" fmla="*/ 113 h 2136"/>
                <a:gd name="T2" fmla="*/ 563 w 790"/>
                <a:gd name="T3" fmla="*/ 220 h 2136"/>
                <a:gd name="T4" fmla="*/ 563 w 790"/>
                <a:gd name="T5" fmla="*/ 903 h 2136"/>
                <a:gd name="T6" fmla="*/ 226 w 790"/>
                <a:gd name="T7" fmla="*/ 903 h 2136"/>
                <a:gd name="T8" fmla="*/ 226 w 790"/>
                <a:gd name="T9" fmla="*/ 358 h 2136"/>
                <a:gd name="T10" fmla="*/ 260 w 790"/>
                <a:gd name="T11" fmla="*/ 265 h 2136"/>
                <a:gd name="T12" fmla="*/ 532 w 790"/>
                <a:gd name="T13" fmla="*/ 113 h 2136"/>
                <a:gd name="T14" fmla="*/ 538 w 790"/>
                <a:gd name="T15" fmla="*/ 113 h 2136"/>
                <a:gd name="T16" fmla="*/ 676 w 790"/>
                <a:gd name="T17" fmla="*/ 1232 h 2136"/>
                <a:gd name="T18" fmla="*/ 676 w 790"/>
                <a:gd name="T19" fmla="*/ 2022 h 2136"/>
                <a:gd name="T20" fmla="*/ 361 w 790"/>
                <a:gd name="T21" fmla="*/ 2022 h 2136"/>
                <a:gd name="T22" fmla="*/ 367 w 790"/>
                <a:gd name="T23" fmla="*/ 1974 h 2136"/>
                <a:gd name="T24" fmla="*/ 367 w 790"/>
                <a:gd name="T25" fmla="*/ 1297 h 2136"/>
                <a:gd name="T26" fmla="*/ 358 w 790"/>
                <a:gd name="T27" fmla="*/ 1240 h 2136"/>
                <a:gd name="T28" fmla="*/ 620 w 790"/>
                <a:gd name="T29" fmla="*/ 1240 h 2136"/>
                <a:gd name="T30" fmla="*/ 670 w 790"/>
                <a:gd name="T31" fmla="*/ 1229 h 2136"/>
                <a:gd name="T32" fmla="*/ 676 w 790"/>
                <a:gd name="T33" fmla="*/ 1232 h 2136"/>
                <a:gd name="T34" fmla="*/ 532 w 790"/>
                <a:gd name="T35" fmla="*/ 0 h 2136"/>
                <a:gd name="T36" fmla="*/ 175 w 790"/>
                <a:gd name="T37" fmla="*/ 186 h 2136"/>
                <a:gd name="T38" fmla="*/ 113 w 790"/>
                <a:gd name="T39" fmla="*/ 358 h 2136"/>
                <a:gd name="T40" fmla="*/ 113 w 790"/>
                <a:gd name="T41" fmla="*/ 911 h 2136"/>
                <a:gd name="T42" fmla="*/ 56 w 790"/>
                <a:gd name="T43" fmla="*/ 1007 h 2136"/>
                <a:gd name="T44" fmla="*/ 56 w 790"/>
                <a:gd name="T45" fmla="*/ 1136 h 2136"/>
                <a:gd name="T46" fmla="*/ 0 w 790"/>
                <a:gd name="T47" fmla="*/ 1232 h 2136"/>
                <a:gd name="T48" fmla="*/ 0 w 790"/>
                <a:gd name="T49" fmla="*/ 2022 h 2136"/>
                <a:gd name="T50" fmla="*/ 113 w 790"/>
                <a:gd name="T51" fmla="*/ 2135 h 2136"/>
                <a:gd name="T52" fmla="*/ 676 w 790"/>
                <a:gd name="T53" fmla="*/ 2135 h 2136"/>
                <a:gd name="T54" fmla="*/ 789 w 790"/>
                <a:gd name="T55" fmla="*/ 2022 h 2136"/>
                <a:gd name="T56" fmla="*/ 789 w 790"/>
                <a:gd name="T57" fmla="*/ 1232 h 2136"/>
                <a:gd name="T58" fmla="*/ 733 w 790"/>
                <a:gd name="T59" fmla="*/ 1136 h 2136"/>
                <a:gd name="T60" fmla="*/ 733 w 790"/>
                <a:gd name="T61" fmla="*/ 1007 h 2136"/>
                <a:gd name="T62" fmla="*/ 676 w 790"/>
                <a:gd name="T63" fmla="*/ 911 h 2136"/>
                <a:gd name="T64" fmla="*/ 676 w 790"/>
                <a:gd name="T65" fmla="*/ 217 h 2136"/>
                <a:gd name="T66" fmla="*/ 597 w 790"/>
                <a:gd name="T67" fmla="*/ 14 h 2136"/>
                <a:gd name="T68" fmla="*/ 532 w 790"/>
                <a:gd name="T69" fmla="*/ 0 h 2136"/>
                <a:gd name="T70" fmla="*/ 169 w 790"/>
                <a:gd name="T71" fmla="*/ 1127 h 2136"/>
                <a:gd name="T72" fmla="*/ 169 w 790"/>
                <a:gd name="T73" fmla="*/ 1016 h 2136"/>
                <a:gd name="T74" fmla="*/ 620 w 790"/>
                <a:gd name="T75" fmla="*/ 1016 h 2136"/>
                <a:gd name="T76" fmla="*/ 620 w 790"/>
                <a:gd name="T77" fmla="*/ 1127 h 2136"/>
                <a:gd name="T78" fmla="*/ 169 w 790"/>
                <a:gd name="T79" fmla="*/ 1127 h 2136"/>
                <a:gd name="T80" fmla="*/ 198 w 790"/>
                <a:gd name="T81" fmla="*/ 2030 h 2136"/>
                <a:gd name="T82" fmla="*/ 141 w 790"/>
                <a:gd name="T83" fmla="*/ 1974 h 2136"/>
                <a:gd name="T84" fmla="*/ 141 w 790"/>
                <a:gd name="T85" fmla="*/ 1297 h 2136"/>
                <a:gd name="T86" fmla="*/ 198 w 790"/>
                <a:gd name="T87" fmla="*/ 1240 h 2136"/>
                <a:gd name="T88" fmla="*/ 254 w 790"/>
                <a:gd name="T89" fmla="*/ 1297 h 2136"/>
                <a:gd name="T90" fmla="*/ 254 w 790"/>
                <a:gd name="T91" fmla="*/ 1974 h 2136"/>
                <a:gd name="T92" fmla="*/ 198 w 790"/>
                <a:gd name="T93" fmla="*/ 203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0" h="2136">
                  <a:moveTo>
                    <a:pt x="538" y="113"/>
                  </a:moveTo>
                  <a:cubicBezTo>
                    <a:pt x="546" y="127"/>
                    <a:pt x="560" y="164"/>
                    <a:pt x="563" y="220"/>
                  </a:cubicBezTo>
                  <a:lnTo>
                    <a:pt x="563" y="903"/>
                  </a:lnTo>
                  <a:lnTo>
                    <a:pt x="226" y="903"/>
                  </a:lnTo>
                  <a:lnTo>
                    <a:pt x="226" y="358"/>
                  </a:lnTo>
                  <a:cubicBezTo>
                    <a:pt x="226" y="327"/>
                    <a:pt x="243" y="282"/>
                    <a:pt x="260" y="265"/>
                  </a:cubicBezTo>
                  <a:cubicBezTo>
                    <a:pt x="344" y="172"/>
                    <a:pt x="470" y="113"/>
                    <a:pt x="532" y="113"/>
                  </a:cubicBezTo>
                  <a:lnTo>
                    <a:pt x="538" y="113"/>
                  </a:lnTo>
                  <a:close/>
                  <a:moveTo>
                    <a:pt x="676" y="1232"/>
                  </a:moveTo>
                  <a:lnTo>
                    <a:pt x="676" y="2022"/>
                  </a:lnTo>
                  <a:lnTo>
                    <a:pt x="361" y="2022"/>
                  </a:lnTo>
                  <a:cubicBezTo>
                    <a:pt x="367" y="2008"/>
                    <a:pt x="367" y="1991"/>
                    <a:pt x="367" y="1974"/>
                  </a:cubicBezTo>
                  <a:lnTo>
                    <a:pt x="367" y="1297"/>
                  </a:lnTo>
                  <a:cubicBezTo>
                    <a:pt x="367" y="1277"/>
                    <a:pt x="364" y="1257"/>
                    <a:pt x="358" y="1240"/>
                  </a:cubicBezTo>
                  <a:lnTo>
                    <a:pt x="620" y="1240"/>
                  </a:lnTo>
                  <a:cubicBezTo>
                    <a:pt x="639" y="1240"/>
                    <a:pt x="656" y="1235"/>
                    <a:pt x="670" y="1229"/>
                  </a:cubicBezTo>
                  <a:cubicBezTo>
                    <a:pt x="673" y="1229"/>
                    <a:pt x="673" y="1232"/>
                    <a:pt x="676" y="1232"/>
                  </a:cubicBezTo>
                  <a:close/>
                  <a:moveTo>
                    <a:pt x="532" y="0"/>
                  </a:moveTo>
                  <a:cubicBezTo>
                    <a:pt x="431" y="0"/>
                    <a:pt x="279" y="79"/>
                    <a:pt x="175" y="186"/>
                  </a:cubicBezTo>
                  <a:cubicBezTo>
                    <a:pt x="138" y="226"/>
                    <a:pt x="113" y="302"/>
                    <a:pt x="113" y="358"/>
                  </a:cubicBezTo>
                  <a:lnTo>
                    <a:pt x="113" y="911"/>
                  </a:lnTo>
                  <a:cubicBezTo>
                    <a:pt x="79" y="931"/>
                    <a:pt x="56" y="968"/>
                    <a:pt x="56" y="1007"/>
                  </a:cubicBezTo>
                  <a:lnTo>
                    <a:pt x="56" y="1136"/>
                  </a:lnTo>
                  <a:cubicBezTo>
                    <a:pt x="23" y="1156"/>
                    <a:pt x="0" y="1192"/>
                    <a:pt x="0" y="1232"/>
                  </a:cubicBezTo>
                  <a:lnTo>
                    <a:pt x="0" y="2022"/>
                  </a:lnTo>
                  <a:cubicBezTo>
                    <a:pt x="0" y="2084"/>
                    <a:pt x="51" y="2135"/>
                    <a:pt x="113" y="2135"/>
                  </a:cubicBezTo>
                  <a:lnTo>
                    <a:pt x="676" y="2135"/>
                  </a:lnTo>
                  <a:cubicBezTo>
                    <a:pt x="738" y="2135"/>
                    <a:pt x="789" y="2084"/>
                    <a:pt x="789" y="2022"/>
                  </a:cubicBezTo>
                  <a:lnTo>
                    <a:pt x="789" y="1232"/>
                  </a:lnTo>
                  <a:cubicBezTo>
                    <a:pt x="789" y="1189"/>
                    <a:pt x="766" y="1156"/>
                    <a:pt x="733" y="1136"/>
                  </a:cubicBezTo>
                  <a:lnTo>
                    <a:pt x="733" y="1007"/>
                  </a:lnTo>
                  <a:cubicBezTo>
                    <a:pt x="733" y="965"/>
                    <a:pt x="710" y="931"/>
                    <a:pt x="676" y="911"/>
                  </a:cubicBezTo>
                  <a:lnTo>
                    <a:pt x="676" y="217"/>
                  </a:lnTo>
                  <a:cubicBezTo>
                    <a:pt x="670" y="130"/>
                    <a:pt x="645" y="42"/>
                    <a:pt x="597" y="14"/>
                  </a:cubicBezTo>
                  <a:cubicBezTo>
                    <a:pt x="580" y="6"/>
                    <a:pt x="558" y="0"/>
                    <a:pt x="532" y="0"/>
                  </a:cubicBezTo>
                  <a:close/>
                  <a:moveTo>
                    <a:pt x="169" y="1127"/>
                  </a:moveTo>
                  <a:lnTo>
                    <a:pt x="169" y="1016"/>
                  </a:lnTo>
                  <a:lnTo>
                    <a:pt x="620" y="1016"/>
                  </a:lnTo>
                  <a:lnTo>
                    <a:pt x="620" y="1127"/>
                  </a:lnTo>
                  <a:lnTo>
                    <a:pt x="169" y="1127"/>
                  </a:lnTo>
                  <a:close/>
                  <a:moveTo>
                    <a:pt x="198" y="2030"/>
                  </a:moveTo>
                  <a:cubicBezTo>
                    <a:pt x="166" y="2030"/>
                    <a:pt x="141" y="2005"/>
                    <a:pt x="141" y="1974"/>
                  </a:cubicBezTo>
                  <a:lnTo>
                    <a:pt x="141" y="1297"/>
                  </a:lnTo>
                  <a:cubicBezTo>
                    <a:pt x="141" y="1266"/>
                    <a:pt x="166" y="1240"/>
                    <a:pt x="198" y="1240"/>
                  </a:cubicBezTo>
                  <a:cubicBezTo>
                    <a:pt x="229" y="1240"/>
                    <a:pt x="254" y="1266"/>
                    <a:pt x="254" y="1297"/>
                  </a:cubicBezTo>
                  <a:lnTo>
                    <a:pt x="254" y="1974"/>
                  </a:lnTo>
                  <a:cubicBezTo>
                    <a:pt x="254" y="2005"/>
                    <a:pt x="229" y="2030"/>
                    <a:pt x="198" y="20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grpSp>
        <p:nvGrpSpPr>
          <p:cNvPr id="90" name="Group 152">
            <a:extLst>
              <a:ext uri="{FF2B5EF4-FFF2-40B4-BE49-F238E27FC236}">
                <a16:creationId xmlns:a16="http://schemas.microsoft.com/office/drawing/2014/main" id="{3D63F37C-45E6-B15B-BE2D-C87F4D79BFE9}"/>
              </a:ext>
            </a:extLst>
          </p:cNvPr>
          <p:cNvGrpSpPr>
            <a:grpSpLocks/>
          </p:cNvGrpSpPr>
          <p:nvPr/>
        </p:nvGrpSpPr>
        <p:grpSpPr bwMode="auto">
          <a:xfrm>
            <a:off x="4116730" y="3564845"/>
            <a:ext cx="244810" cy="664287"/>
            <a:chOff x="1407" y="3884"/>
            <a:chExt cx="178" cy="483"/>
          </a:xfrm>
          <a:solidFill>
            <a:srgbClr val="545454"/>
          </a:solidFill>
        </p:grpSpPr>
        <p:sp>
          <p:nvSpPr>
            <p:cNvPr id="91" name="Freeform 153">
              <a:extLst>
                <a:ext uri="{FF2B5EF4-FFF2-40B4-BE49-F238E27FC236}">
                  <a16:creationId xmlns:a16="http://schemas.microsoft.com/office/drawing/2014/main" id="{5CF517C2-3FF2-D5EE-08D3-CEA04E5200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3897"/>
              <a:ext cx="153" cy="458"/>
            </a:xfrm>
            <a:custGeom>
              <a:avLst/>
              <a:gdLst>
                <a:gd name="T0" fmla="*/ 187 w 678"/>
                <a:gd name="T1" fmla="*/ 2022 h 2023"/>
                <a:gd name="T2" fmla="*/ 192 w 678"/>
                <a:gd name="T3" fmla="*/ 2019 h 2023"/>
                <a:gd name="T4" fmla="*/ 187 w 678"/>
                <a:gd name="T5" fmla="*/ 2019 h 2023"/>
                <a:gd name="T6" fmla="*/ 187 w 678"/>
                <a:gd name="T7" fmla="*/ 2022 h 2023"/>
                <a:gd name="T8" fmla="*/ 254 w 678"/>
                <a:gd name="T9" fmla="*/ 1918 h 2023"/>
                <a:gd name="T10" fmla="*/ 254 w 678"/>
                <a:gd name="T11" fmla="*/ 1241 h 2023"/>
                <a:gd name="T12" fmla="*/ 142 w 678"/>
                <a:gd name="T13" fmla="*/ 1128 h 2023"/>
                <a:gd name="T14" fmla="*/ 564 w 678"/>
                <a:gd name="T15" fmla="*/ 1128 h 2023"/>
                <a:gd name="T16" fmla="*/ 620 w 678"/>
                <a:gd name="T17" fmla="*/ 1071 h 2023"/>
                <a:gd name="T18" fmla="*/ 620 w 678"/>
                <a:gd name="T19" fmla="*/ 1077 h 2023"/>
                <a:gd name="T20" fmla="*/ 648 w 678"/>
                <a:gd name="T21" fmla="*/ 1125 h 2023"/>
                <a:gd name="T22" fmla="*/ 677 w 678"/>
                <a:gd name="T23" fmla="*/ 1173 h 2023"/>
                <a:gd name="T24" fmla="*/ 677 w 678"/>
                <a:gd name="T25" fmla="*/ 1963 h 2023"/>
                <a:gd name="T26" fmla="*/ 620 w 678"/>
                <a:gd name="T27" fmla="*/ 2019 h 2023"/>
                <a:gd name="T28" fmla="*/ 192 w 678"/>
                <a:gd name="T29" fmla="*/ 2019 h 2023"/>
                <a:gd name="T30" fmla="*/ 254 w 678"/>
                <a:gd name="T31" fmla="*/ 1918 h 2023"/>
                <a:gd name="T32" fmla="*/ 57 w 678"/>
                <a:gd name="T33" fmla="*/ 2022 h 2023"/>
                <a:gd name="T34" fmla="*/ 0 w 678"/>
                <a:gd name="T35" fmla="*/ 1966 h 2023"/>
                <a:gd name="T36" fmla="*/ 0 w 678"/>
                <a:gd name="T37" fmla="*/ 1176 h 2023"/>
                <a:gd name="T38" fmla="*/ 29 w 678"/>
                <a:gd name="T39" fmla="*/ 1128 h 2023"/>
                <a:gd name="T40" fmla="*/ 57 w 678"/>
                <a:gd name="T41" fmla="*/ 1080 h 2023"/>
                <a:gd name="T42" fmla="*/ 57 w 678"/>
                <a:gd name="T43" fmla="*/ 1071 h 2023"/>
                <a:gd name="T44" fmla="*/ 113 w 678"/>
                <a:gd name="T45" fmla="*/ 1128 h 2023"/>
                <a:gd name="T46" fmla="*/ 142 w 678"/>
                <a:gd name="T47" fmla="*/ 1128 h 2023"/>
                <a:gd name="T48" fmla="*/ 29 w 678"/>
                <a:gd name="T49" fmla="*/ 1241 h 2023"/>
                <a:gd name="T50" fmla="*/ 29 w 678"/>
                <a:gd name="T51" fmla="*/ 1918 h 2023"/>
                <a:gd name="T52" fmla="*/ 96 w 678"/>
                <a:gd name="T53" fmla="*/ 2022 h 2023"/>
                <a:gd name="T54" fmla="*/ 57 w 678"/>
                <a:gd name="T55" fmla="*/ 2022 h 2023"/>
                <a:gd name="T56" fmla="*/ 57 w 678"/>
                <a:gd name="T57" fmla="*/ 951 h 2023"/>
                <a:gd name="T58" fmla="*/ 85 w 678"/>
                <a:gd name="T59" fmla="*/ 903 h 2023"/>
                <a:gd name="T60" fmla="*/ 113 w 678"/>
                <a:gd name="T61" fmla="*/ 855 h 2023"/>
                <a:gd name="T62" fmla="*/ 113 w 678"/>
                <a:gd name="T63" fmla="*/ 302 h 2023"/>
                <a:gd name="T64" fmla="*/ 161 w 678"/>
                <a:gd name="T65" fmla="*/ 170 h 2023"/>
                <a:gd name="T66" fmla="*/ 476 w 678"/>
                <a:gd name="T67" fmla="*/ 0 h 2023"/>
                <a:gd name="T68" fmla="*/ 513 w 678"/>
                <a:gd name="T69" fmla="*/ 6 h 2023"/>
                <a:gd name="T70" fmla="*/ 564 w 678"/>
                <a:gd name="T71" fmla="*/ 161 h 2023"/>
                <a:gd name="T72" fmla="*/ 564 w 678"/>
                <a:gd name="T73" fmla="*/ 852 h 2023"/>
                <a:gd name="T74" fmla="*/ 592 w 678"/>
                <a:gd name="T75" fmla="*/ 900 h 2023"/>
                <a:gd name="T76" fmla="*/ 620 w 678"/>
                <a:gd name="T77" fmla="*/ 948 h 2023"/>
                <a:gd name="T78" fmla="*/ 620 w 678"/>
                <a:gd name="T79" fmla="*/ 960 h 2023"/>
                <a:gd name="T80" fmla="*/ 564 w 678"/>
                <a:gd name="T81" fmla="*/ 903 h 2023"/>
                <a:gd name="T82" fmla="*/ 113 w 678"/>
                <a:gd name="T83" fmla="*/ 903 h 2023"/>
                <a:gd name="T84" fmla="*/ 57 w 678"/>
                <a:gd name="T85" fmla="*/ 960 h 2023"/>
                <a:gd name="T86" fmla="*/ 57 w 678"/>
                <a:gd name="T87" fmla="*/ 951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8" h="2023">
                  <a:moveTo>
                    <a:pt x="187" y="2022"/>
                  </a:moveTo>
                  <a:cubicBezTo>
                    <a:pt x="188" y="2021"/>
                    <a:pt x="190" y="2020"/>
                    <a:pt x="192" y="2019"/>
                  </a:cubicBezTo>
                  <a:lnTo>
                    <a:pt x="187" y="2019"/>
                  </a:lnTo>
                  <a:lnTo>
                    <a:pt x="187" y="2022"/>
                  </a:lnTo>
                  <a:close/>
                  <a:moveTo>
                    <a:pt x="254" y="1918"/>
                  </a:moveTo>
                  <a:lnTo>
                    <a:pt x="254" y="1241"/>
                  </a:lnTo>
                  <a:cubicBezTo>
                    <a:pt x="254" y="1179"/>
                    <a:pt x="204" y="1128"/>
                    <a:pt x="142" y="1128"/>
                  </a:cubicBezTo>
                  <a:lnTo>
                    <a:pt x="564" y="1128"/>
                  </a:lnTo>
                  <a:cubicBezTo>
                    <a:pt x="595" y="1128"/>
                    <a:pt x="620" y="1102"/>
                    <a:pt x="620" y="1071"/>
                  </a:cubicBezTo>
                  <a:lnTo>
                    <a:pt x="620" y="1077"/>
                  </a:lnTo>
                  <a:cubicBezTo>
                    <a:pt x="620" y="1097"/>
                    <a:pt x="631" y="1117"/>
                    <a:pt x="648" y="1125"/>
                  </a:cubicBezTo>
                  <a:cubicBezTo>
                    <a:pt x="665" y="1136"/>
                    <a:pt x="677" y="1153"/>
                    <a:pt x="677" y="1173"/>
                  </a:cubicBezTo>
                  <a:lnTo>
                    <a:pt x="677" y="1963"/>
                  </a:lnTo>
                  <a:cubicBezTo>
                    <a:pt x="677" y="1994"/>
                    <a:pt x="651" y="2019"/>
                    <a:pt x="620" y="2019"/>
                  </a:cubicBezTo>
                  <a:lnTo>
                    <a:pt x="192" y="2019"/>
                  </a:lnTo>
                  <a:cubicBezTo>
                    <a:pt x="229" y="1999"/>
                    <a:pt x="254" y="1961"/>
                    <a:pt x="254" y="1918"/>
                  </a:cubicBezTo>
                  <a:close/>
                  <a:moveTo>
                    <a:pt x="57" y="2022"/>
                  </a:moveTo>
                  <a:cubicBezTo>
                    <a:pt x="26" y="2022"/>
                    <a:pt x="0" y="1997"/>
                    <a:pt x="0" y="1966"/>
                  </a:cubicBezTo>
                  <a:lnTo>
                    <a:pt x="0" y="1176"/>
                  </a:lnTo>
                  <a:cubicBezTo>
                    <a:pt x="0" y="1156"/>
                    <a:pt x="12" y="1139"/>
                    <a:pt x="29" y="1128"/>
                  </a:cubicBezTo>
                  <a:cubicBezTo>
                    <a:pt x="46" y="1117"/>
                    <a:pt x="57" y="1100"/>
                    <a:pt x="57" y="1080"/>
                  </a:cubicBezTo>
                  <a:lnTo>
                    <a:pt x="57" y="1071"/>
                  </a:lnTo>
                  <a:cubicBezTo>
                    <a:pt x="57" y="1102"/>
                    <a:pt x="82" y="1128"/>
                    <a:pt x="113" y="1128"/>
                  </a:cubicBezTo>
                  <a:lnTo>
                    <a:pt x="142" y="1128"/>
                  </a:lnTo>
                  <a:cubicBezTo>
                    <a:pt x="79" y="1128"/>
                    <a:pt x="29" y="1179"/>
                    <a:pt x="29" y="1241"/>
                  </a:cubicBezTo>
                  <a:lnTo>
                    <a:pt x="29" y="1918"/>
                  </a:lnTo>
                  <a:cubicBezTo>
                    <a:pt x="29" y="1963"/>
                    <a:pt x="57" y="2002"/>
                    <a:pt x="96" y="2022"/>
                  </a:cubicBezTo>
                  <a:lnTo>
                    <a:pt x="57" y="2022"/>
                  </a:lnTo>
                  <a:close/>
                  <a:moveTo>
                    <a:pt x="57" y="951"/>
                  </a:moveTo>
                  <a:cubicBezTo>
                    <a:pt x="57" y="931"/>
                    <a:pt x="68" y="914"/>
                    <a:pt x="85" y="903"/>
                  </a:cubicBezTo>
                  <a:cubicBezTo>
                    <a:pt x="102" y="892"/>
                    <a:pt x="113" y="875"/>
                    <a:pt x="113" y="855"/>
                  </a:cubicBezTo>
                  <a:lnTo>
                    <a:pt x="113" y="302"/>
                  </a:lnTo>
                  <a:cubicBezTo>
                    <a:pt x="113" y="257"/>
                    <a:pt x="136" y="198"/>
                    <a:pt x="161" y="170"/>
                  </a:cubicBezTo>
                  <a:cubicBezTo>
                    <a:pt x="263" y="65"/>
                    <a:pt x="400" y="0"/>
                    <a:pt x="476" y="0"/>
                  </a:cubicBezTo>
                  <a:cubicBezTo>
                    <a:pt x="496" y="0"/>
                    <a:pt x="507" y="3"/>
                    <a:pt x="513" y="6"/>
                  </a:cubicBezTo>
                  <a:cubicBezTo>
                    <a:pt x="535" y="17"/>
                    <a:pt x="561" y="79"/>
                    <a:pt x="564" y="161"/>
                  </a:cubicBezTo>
                  <a:lnTo>
                    <a:pt x="564" y="852"/>
                  </a:lnTo>
                  <a:cubicBezTo>
                    <a:pt x="564" y="872"/>
                    <a:pt x="575" y="892"/>
                    <a:pt x="592" y="900"/>
                  </a:cubicBezTo>
                  <a:cubicBezTo>
                    <a:pt x="609" y="912"/>
                    <a:pt x="620" y="929"/>
                    <a:pt x="620" y="948"/>
                  </a:cubicBezTo>
                  <a:lnTo>
                    <a:pt x="620" y="960"/>
                  </a:lnTo>
                  <a:cubicBezTo>
                    <a:pt x="620" y="929"/>
                    <a:pt x="595" y="903"/>
                    <a:pt x="564" y="903"/>
                  </a:cubicBezTo>
                  <a:lnTo>
                    <a:pt x="113" y="903"/>
                  </a:lnTo>
                  <a:cubicBezTo>
                    <a:pt x="82" y="903"/>
                    <a:pt x="57" y="929"/>
                    <a:pt x="57" y="960"/>
                  </a:cubicBezTo>
                  <a:lnTo>
                    <a:pt x="57" y="9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92" name="Freeform 154">
              <a:extLst>
                <a:ext uri="{FF2B5EF4-FFF2-40B4-BE49-F238E27FC236}">
                  <a16:creationId xmlns:a16="http://schemas.microsoft.com/office/drawing/2014/main" id="{B1051688-E270-98DE-27F3-EF6D51508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7" y="3884"/>
              <a:ext cx="178" cy="483"/>
            </a:xfrm>
            <a:custGeom>
              <a:avLst/>
              <a:gdLst>
                <a:gd name="T0" fmla="*/ 538 w 790"/>
                <a:gd name="T1" fmla="*/ 113 h 2136"/>
                <a:gd name="T2" fmla="*/ 563 w 790"/>
                <a:gd name="T3" fmla="*/ 220 h 2136"/>
                <a:gd name="T4" fmla="*/ 563 w 790"/>
                <a:gd name="T5" fmla="*/ 903 h 2136"/>
                <a:gd name="T6" fmla="*/ 226 w 790"/>
                <a:gd name="T7" fmla="*/ 903 h 2136"/>
                <a:gd name="T8" fmla="*/ 226 w 790"/>
                <a:gd name="T9" fmla="*/ 358 h 2136"/>
                <a:gd name="T10" fmla="*/ 260 w 790"/>
                <a:gd name="T11" fmla="*/ 265 h 2136"/>
                <a:gd name="T12" fmla="*/ 532 w 790"/>
                <a:gd name="T13" fmla="*/ 113 h 2136"/>
                <a:gd name="T14" fmla="*/ 538 w 790"/>
                <a:gd name="T15" fmla="*/ 113 h 2136"/>
                <a:gd name="T16" fmla="*/ 676 w 790"/>
                <a:gd name="T17" fmla="*/ 1232 h 2136"/>
                <a:gd name="T18" fmla="*/ 676 w 790"/>
                <a:gd name="T19" fmla="*/ 2022 h 2136"/>
                <a:gd name="T20" fmla="*/ 361 w 790"/>
                <a:gd name="T21" fmla="*/ 2022 h 2136"/>
                <a:gd name="T22" fmla="*/ 367 w 790"/>
                <a:gd name="T23" fmla="*/ 1974 h 2136"/>
                <a:gd name="T24" fmla="*/ 367 w 790"/>
                <a:gd name="T25" fmla="*/ 1297 h 2136"/>
                <a:gd name="T26" fmla="*/ 358 w 790"/>
                <a:gd name="T27" fmla="*/ 1240 h 2136"/>
                <a:gd name="T28" fmla="*/ 620 w 790"/>
                <a:gd name="T29" fmla="*/ 1240 h 2136"/>
                <a:gd name="T30" fmla="*/ 670 w 790"/>
                <a:gd name="T31" fmla="*/ 1229 h 2136"/>
                <a:gd name="T32" fmla="*/ 676 w 790"/>
                <a:gd name="T33" fmla="*/ 1232 h 2136"/>
                <a:gd name="T34" fmla="*/ 532 w 790"/>
                <a:gd name="T35" fmla="*/ 0 h 2136"/>
                <a:gd name="T36" fmla="*/ 175 w 790"/>
                <a:gd name="T37" fmla="*/ 186 h 2136"/>
                <a:gd name="T38" fmla="*/ 113 w 790"/>
                <a:gd name="T39" fmla="*/ 358 h 2136"/>
                <a:gd name="T40" fmla="*/ 113 w 790"/>
                <a:gd name="T41" fmla="*/ 911 h 2136"/>
                <a:gd name="T42" fmla="*/ 56 w 790"/>
                <a:gd name="T43" fmla="*/ 1007 h 2136"/>
                <a:gd name="T44" fmla="*/ 56 w 790"/>
                <a:gd name="T45" fmla="*/ 1136 h 2136"/>
                <a:gd name="T46" fmla="*/ 0 w 790"/>
                <a:gd name="T47" fmla="*/ 1232 h 2136"/>
                <a:gd name="T48" fmla="*/ 0 w 790"/>
                <a:gd name="T49" fmla="*/ 2022 h 2136"/>
                <a:gd name="T50" fmla="*/ 113 w 790"/>
                <a:gd name="T51" fmla="*/ 2135 h 2136"/>
                <a:gd name="T52" fmla="*/ 676 w 790"/>
                <a:gd name="T53" fmla="*/ 2135 h 2136"/>
                <a:gd name="T54" fmla="*/ 789 w 790"/>
                <a:gd name="T55" fmla="*/ 2022 h 2136"/>
                <a:gd name="T56" fmla="*/ 789 w 790"/>
                <a:gd name="T57" fmla="*/ 1232 h 2136"/>
                <a:gd name="T58" fmla="*/ 733 w 790"/>
                <a:gd name="T59" fmla="*/ 1136 h 2136"/>
                <a:gd name="T60" fmla="*/ 733 w 790"/>
                <a:gd name="T61" fmla="*/ 1007 h 2136"/>
                <a:gd name="T62" fmla="*/ 676 w 790"/>
                <a:gd name="T63" fmla="*/ 911 h 2136"/>
                <a:gd name="T64" fmla="*/ 676 w 790"/>
                <a:gd name="T65" fmla="*/ 217 h 2136"/>
                <a:gd name="T66" fmla="*/ 597 w 790"/>
                <a:gd name="T67" fmla="*/ 14 h 2136"/>
                <a:gd name="T68" fmla="*/ 532 w 790"/>
                <a:gd name="T69" fmla="*/ 0 h 2136"/>
                <a:gd name="T70" fmla="*/ 169 w 790"/>
                <a:gd name="T71" fmla="*/ 1127 h 2136"/>
                <a:gd name="T72" fmla="*/ 169 w 790"/>
                <a:gd name="T73" fmla="*/ 1016 h 2136"/>
                <a:gd name="T74" fmla="*/ 620 w 790"/>
                <a:gd name="T75" fmla="*/ 1016 h 2136"/>
                <a:gd name="T76" fmla="*/ 620 w 790"/>
                <a:gd name="T77" fmla="*/ 1127 h 2136"/>
                <a:gd name="T78" fmla="*/ 169 w 790"/>
                <a:gd name="T79" fmla="*/ 1127 h 2136"/>
                <a:gd name="T80" fmla="*/ 198 w 790"/>
                <a:gd name="T81" fmla="*/ 2030 h 2136"/>
                <a:gd name="T82" fmla="*/ 141 w 790"/>
                <a:gd name="T83" fmla="*/ 1974 h 2136"/>
                <a:gd name="T84" fmla="*/ 141 w 790"/>
                <a:gd name="T85" fmla="*/ 1297 h 2136"/>
                <a:gd name="T86" fmla="*/ 198 w 790"/>
                <a:gd name="T87" fmla="*/ 1240 h 2136"/>
                <a:gd name="T88" fmla="*/ 254 w 790"/>
                <a:gd name="T89" fmla="*/ 1297 h 2136"/>
                <a:gd name="T90" fmla="*/ 254 w 790"/>
                <a:gd name="T91" fmla="*/ 1974 h 2136"/>
                <a:gd name="T92" fmla="*/ 198 w 790"/>
                <a:gd name="T93" fmla="*/ 203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0" h="2136">
                  <a:moveTo>
                    <a:pt x="538" y="113"/>
                  </a:moveTo>
                  <a:cubicBezTo>
                    <a:pt x="546" y="127"/>
                    <a:pt x="560" y="164"/>
                    <a:pt x="563" y="220"/>
                  </a:cubicBezTo>
                  <a:lnTo>
                    <a:pt x="563" y="903"/>
                  </a:lnTo>
                  <a:lnTo>
                    <a:pt x="226" y="903"/>
                  </a:lnTo>
                  <a:lnTo>
                    <a:pt x="226" y="358"/>
                  </a:lnTo>
                  <a:cubicBezTo>
                    <a:pt x="226" y="327"/>
                    <a:pt x="243" y="282"/>
                    <a:pt x="260" y="265"/>
                  </a:cubicBezTo>
                  <a:cubicBezTo>
                    <a:pt x="344" y="172"/>
                    <a:pt x="470" y="113"/>
                    <a:pt x="532" y="113"/>
                  </a:cubicBezTo>
                  <a:lnTo>
                    <a:pt x="538" y="113"/>
                  </a:lnTo>
                  <a:close/>
                  <a:moveTo>
                    <a:pt x="676" y="1232"/>
                  </a:moveTo>
                  <a:lnTo>
                    <a:pt x="676" y="2022"/>
                  </a:lnTo>
                  <a:lnTo>
                    <a:pt x="361" y="2022"/>
                  </a:lnTo>
                  <a:cubicBezTo>
                    <a:pt x="367" y="2008"/>
                    <a:pt x="367" y="1991"/>
                    <a:pt x="367" y="1974"/>
                  </a:cubicBezTo>
                  <a:lnTo>
                    <a:pt x="367" y="1297"/>
                  </a:lnTo>
                  <a:cubicBezTo>
                    <a:pt x="367" y="1277"/>
                    <a:pt x="364" y="1257"/>
                    <a:pt x="358" y="1240"/>
                  </a:cubicBezTo>
                  <a:lnTo>
                    <a:pt x="620" y="1240"/>
                  </a:lnTo>
                  <a:cubicBezTo>
                    <a:pt x="639" y="1240"/>
                    <a:pt x="656" y="1235"/>
                    <a:pt x="670" y="1229"/>
                  </a:cubicBezTo>
                  <a:cubicBezTo>
                    <a:pt x="673" y="1229"/>
                    <a:pt x="673" y="1232"/>
                    <a:pt x="676" y="1232"/>
                  </a:cubicBezTo>
                  <a:close/>
                  <a:moveTo>
                    <a:pt x="532" y="0"/>
                  </a:moveTo>
                  <a:cubicBezTo>
                    <a:pt x="431" y="0"/>
                    <a:pt x="279" y="79"/>
                    <a:pt x="175" y="186"/>
                  </a:cubicBezTo>
                  <a:cubicBezTo>
                    <a:pt x="138" y="226"/>
                    <a:pt x="113" y="302"/>
                    <a:pt x="113" y="358"/>
                  </a:cubicBezTo>
                  <a:lnTo>
                    <a:pt x="113" y="911"/>
                  </a:lnTo>
                  <a:cubicBezTo>
                    <a:pt x="79" y="931"/>
                    <a:pt x="56" y="968"/>
                    <a:pt x="56" y="1007"/>
                  </a:cubicBezTo>
                  <a:lnTo>
                    <a:pt x="56" y="1136"/>
                  </a:lnTo>
                  <a:cubicBezTo>
                    <a:pt x="23" y="1156"/>
                    <a:pt x="0" y="1192"/>
                    <a:pt x="0" y="1232"/>
                  </a:cubicBezTo>
                  <a:lnTo>
                    <a:pt x="0" y="2022"/>
                  </a:lnTo>
                  <a:cubicBezTo>
                    <a:pt x="0" y="2084"/>
                    <a:pt x="51" y="2135"/>
                    <a:pt x="113" y="2135"/>
                  </a:cubicBezTo>
                  <a:lnTo>
                    <a:pt x="676" y="2135"/>
                  </a:lnTo>
                  <a:cubicBezTo>
                    <a:pt x="738" y="2135"/>
                    <a:pt x="789" y="2084"/>
                    <a:pt x="789" y="2022"/>
                  </a:cubicBezTo>
                  <a:lnTo>
                    <a:pt x="789" y="1232"/>
                  </a:lnTo>
                  <a:cubicBezTo>
                    <a:pt x="789" y="1189"/>
                    <a:pt x="766" y="1156"/>
                    <a:pt x="733" y="1136"/>
                  </a:cubicBezTo>
                  <a:lnTo>
                    <a:pt x="733" y="1007"/>
                  </a:lnTo>
                  <a:cubicBezTo>
                    <a:pt x="733" y="965"/>
                    <a:pt x="710" y="931"/>
                    <a:pt x="676" y="911"/>
                  </a:cubicBezTo>
                  <a:lnTo>
                    <a:pt x="676" y="217"/>
                  </a:lnTo>
                  <a:cubicBezTo>
                    <a:pt x="670" y="130"/>
                    <a:pt x="645" y="42"/>
                    <a:pt x="597" y="14"/>
                  </a:cubicBezTo>
                  <a:cubicBezTo>
                    <a:pt x="580" y="6"/>
                    <a:pt x="558" y="0"/>
                    <a:pt x="532" y="0"/>
                  </a:cubicBezTo>
                  <a:close/>
                  <a:moveTo>
                    <a:pt x="169" y="1127"/>
                  </a:moveTo>
                  <a:lnTo>
                    <a:pt x="169" y="1016"/>
                  </a:lnTo>
                  <a:lnTo>
                    <a:pt x="620" y="1016"/>
                  </a:lnTo>
                  <a:lnTo>
                    <a:pt x="620" y="1127"/>
                  </a:lnTo>
                  <a:lnTo>
                    <a:pt x="169" y="1127"/>
                  </a:lnTo>
                  <a:close/>
                  <a:moveTo>
                    <a:pt x="198" y="2030"/>
                  </a:moveTo>
                  <a:cubicBezTo>
                    <a:pt x="166" y="2030"/>
                    <a:pt x="141" y="2005"/>
                    <a:pt x="141" y="1974"/>
                  </a:cubicBezTo>
                  <a:lnTo>
                    <a:pt x="141" y="1297"/>
                  </a:lnTo>
                  <a:cubicBezTo>
                    <a:pt x="141" y="1266"/>
                    <a:pt x="166" y="1240"/>
                    <a:pt x="198" y="1240"/>
                  </a:cubicBezTo>
                  <a:cubicBezTo>
                    <a:pt x="229" y="1240"/>
                    <a:pt x="254" y="1266"/>
                    <a:pt x="254" y="1297"/>
                  </a:cubicBezTo>
                  <a:lnTo>
                    <a:pt x="254" y="1974"/>
                  </a:lnTo>
                  <a:cubicBezTo>
                    <a:pt x="254" y="2005"/>
                    <a:pt x="229" y="2030"/>
                    <a:pt x="198" y="20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93" name="円/楕円 119">
            <a:extLst>
              <a:ext uri="{FF2B5EF4-FFF2-40B4-BE49-F238E27FC236}">
                <a16:creationId xmlns:a16="http://schemas.microsoft.com/office/drawing/2014/main" id="{941B8654-4576-78DA-D14F-C43635158362}"/>
              </a:ext>
            </a:extLst>
          </p:cNvPr>
          <p:cNvSpPr/>
          <p:nvPr/>
        </p:nvSpPr>
        <p:spPr>
          <a:xfrm>
            <a:off x="9316016" y="3178494"/>
            <a:ext cx="1462414" cy="1462414"/>
          </a:xfrm>
          <a:prstGeom prst="ellipse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94" name="図 93">
            <a:extLst>
              <a:ext uri="{FF2B5EF4-FFF2-40B4-BE49-F238E27FC236}">
                <a16:creationId xmlns:a16="http://schemas.microsoft.com/office/drawing/2014/main" id="{15072842-2FBE-55F8-197D-09E263C83B0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61754" y="4103621"/>
            <a:ext cx="216000" cy="382154"/>
          </a:xfrm>
          <a:prstGeom prst="rect">
            <a:avLst/>
          </a:prstGeom>
        </p:spPr>
      </p:pic>
      <p:pic>
        <p:nvPicPr>
          <p:cNvPr id="95" name="図 94">
            <a:extLst>
              <a:ext uri="{FF2B5EF4-FFF2-40B4-BE49-F238E27FC236}">
                <a16:creationId xmlns:a16="http://schemas.microsoft.com/office/drawing/2014/main" id="{6A4BF449-DBD1-6E3C-279C-1468632CDA9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74963" y="3703167"/>
            <a:ext cx="396424" cy="389470"/>
          </a:xfrm>
          <a:prstGeom prst="rect">
            <a:avLst/>
          </a:prstGeom>
        </p:spPr>
      </p:pic>
      <p:pic>
        <p:nvPicPr>
          <p:cNvPr id="96" name="図 95">
            <a:extLst>
              <a:ext uri="{FF2B5EF4-FFF2-40B4-BE49-F238E27FC236}">
                <a16:creationId xmlns:a16="http://schemas.microsoft.com/office/drawing/2014/main" id="{835FA618-CC5C-2799-E11F-0F99C3717B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60291" y="3389345"/>
            <a:ext cx="432000" cy="351000"/>
          </a:xfrm>
          <a:prstGeom prst="rect">
            <a:avLst/>
          </a:prstGeom>
        </p:spPr>
      </p:pic>
      <p:pic>
        <p:nvPicPr>
          <p:cNvPr id="97" name="図 96">
            <a:extLst>
              <a:ext uri="{FF2B5EF4-FFF2-40B4-BE49-F238E27FC236}">
                <a16:creationId xmlns:a16="http://schemas.microsoft.com/office/drawing/2014/main" id="{33E5B688-AC46-96BA-4D01-5C347D4801B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216861" y="3718630"/>
            <a:ext cx="396000" cy="42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349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C1ADDA2-8829-669F-19A0-821EA8E9FF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sz="2800" dirty="0"/>
              <a:t>潜在層の獲得効果事例①　新規訪問者数の推移</a:t>
            </a:r>
            <a:br>
              <a:rPr lang="ja-JP" altLang="en-US" sz="2800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4EFE3ED-A8E0-CCE2-6989-F6DE061F8D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トピックス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PR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を実施することにより、自社サイトへの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新規訪問者数が大幅に増加</a:t>
            </a:r>
          </a:p>
          <a:p>
            <a:endParaRPr kumimoji="1" lang="ja-JP" altLang="en-US" dirty="0"/>
          </a:p>
        </p:txBody>
      </p:sp>
      <p:sp>
        <p:nvSpPr>
          <p:cNvPr id="8" name="四角形: 上の 2 つの角を丸める 22">
            <a:extLst>
              <a:ext uri="{FF2B5EF4-FFF2-40B4-BE49-F238E27FC236}">
                <a16:creationId xmlns:a16="http://schemas.microsoft.com/office/drawing/2014/main" id="{3FA44FA5-22E7-7539-E651-249D14DD8F43}"/>
              </a:ext>
            </a:extLst>
          </p:cNvPr>
          <p:cNvSpPr/>
          <p:nvPr/>
        </p:nvSpPr>
        <p:spPr>
          <a:xfrm>
            <a:off x="947738" y="1890277"/>
            <a:ext cx="10296524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新規率及び新規数の推移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graphicFrame>
        <p:nvGraphicFramePr>
          <p:cNvPr id="9" name="コンテンツ プレースホルダー 4">
            <a:extLst>
              <a:ext uri="{FF2B5EF4-FFF2-40B4-BE49-F238E27FC236}">
                <a16:creationId xmlns:a16="http://schemas.microsoft.com/office/drawing/2014/main" id="{91C919B8-2BFF-3DE9-0479-534BD9930939}"/>
              </a:ext>
            </a:extLst>
          </p:cNvPr>
          <p:cNvGraphicFramePr>
            <a:graphicFrameLocks/>
          </p:cNvGraphicFramePr>
          <p:nvPr/>
        </p:nvGraphicFramePr>
        <p:xfrm>
          <a:off x="947737" y="2525089"/>
          <a:ext cx="10296525" cy="3692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フリーフォーム 16">
            <a:extLst>
              <a:ext uri="{FF2B5EF4-FFF2-40B4-BE49-F238E27FC236}">
                <a16:creationId xmlns:a16="http://schemas.microsoft.com/office/drawing/2014/main" id="{48DE810E-743A-4A81-8082-B271A6AAB1B0}"/>
              </a:ext>
            </a:extLst>
          </p:cNvPr>
          <p:cNvSpPr/>
          <p:nvPr/>
        </p:nvSpPr>
        <p:spPr>
          <a:xfrm>
            <a:off x="6586129" y="2746332"/>
            <a:ext cx="2266543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rgbClr val="00569B"/>
            </a:solidFill>
            <a:prstDash val="sysDot"/>
          </a:ln>
        </p:spPr>
        <p:txBody>
          <a:bodyPr wrap="square" rIns="251999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掲載日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569B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0D7603EF-16C6-292E-E2D9-C64EF3971F2C}"/>
              </a:ext>
            </a:extLst>
          </p:cNvPr>
          <p:cNvSpPr/>
          <p:nvPr/>
        </p:nvSpPr>
        <p:spPr>
          <a:xfrm>
            <a:off x="9705698" y="6074602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0343092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6B3067-B8F2-2B5C-E363-382837ACBE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sz="2800" dirty="0"/>
              <a:t>潜在層の獲得効果事例②　潜在層の反応率</a:t>
            </a:r>
            <a:br>
              <a:rPr lang="ja-JP" altLang="en-US" sz="2800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0A2FF3-8479-2B0A-E71B-350195846E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トピックス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PR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潜在関心層からも高い広告反応を得られる傾向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にある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aphicFrame>
        <p:nvGraphicFramePr>
          <p:cNvPr id="19" name="表 35">
            <a:extLst>
              <a:ext uri="{FF2B5EF4-FFF2-40B4-BE49-F238E27FC236}">
                <a16:creationId xmlns:a16="http://schemas.microsoft.com/office/drawing/2014/main" id="{16BD2099-C4FD-71DF-A5E8-5FDD23F15BD9}"/>
              </a:ext>
            </a:extLst>
          </p:cNvPr>
          <p:cNvGraphicFramePr>
            <a:graphicFrameLocks noGrp="1"/>
          </p:cNvGraphicFramePr>
          <p:nvPr/>
        </p:nvGraphicFramePr>
        <p:xfrm>
          <a:off x="3581412" y="2657644"/>
          <a:ext cx="7672104" cy="3148732"/>
        </p:xfrm>
        <a:graphic>
          <a:graphicData uri="http://schemas.openxmlformats.org/drawingml/2006/table">
            <a:tbl>
              <a:tblPr firstRow="1" bandRow="1"/>
              <a:tblGrid>
                <a:gridCol w="2056984">
                  <a:extLst>
                    <a:ext uri="{9D8B030D-6E8A-4147-A177-3AD203B41FA5}">
                      <a16:colId xmlns:a16="http://schemas.microsoft.com/office/drawing/2014/main" val="1115437008"/>
                    </a:ext>
                  </a:extLst>
                </a:gridCol>
                <a:gridCol w="2703934">
                  <a:extLst>
                    <a:ext uri="{9D8B030D-6E8A-4147-A177-3AD203B41FA5}">
                      <a16:colId xmlns:a16="http://schemas.microsoft.com/office/drawing/2014/main" val="1713294334"/>
                    </a:ext>
                  </a:extLst>
                </a:gridCol>
                <a:gridCol w="2911186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40698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</a:rPr>
                        <a:t>ユーザー層</a:t>
                      </a:r>
                    </a:p>
                  </a:txBody>
                  <a:tcPr marT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クリック率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</a:rPr>
                        <a:t>検索率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低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12121">
                        <a:lumMod val="10000"/>
                        <a:lumOff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中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12121">
                        <a:lumMod val="25000"/>
                        <a:lumOff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215303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高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EEB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01728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bg1"/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bg1"/>
                          </a:solidFill>
                        </a:rPr>
                        <a:t>超高</a:t>
                      </a:r>
                      <a:endParaRPr kumimoji="1" lang="en-US" altLang="ja-JP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B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318428"/>
                  </a:ext>
                </a:extLst>
              </a:tr>
            </a:tbl>
          </a:graphicData>
        </a:graphic>
      </p:graphicFrame>
      <p:graphicFrame>
        <p:nvGraphicFramePr>
          <p:cNvPr id="20" name="グラフ 19">
            <a:extLst>
              <a:ext uri="{FF2B5EF4-FFF2-40B4-BE49-F238E27FC236}">
                <a16:creationId xmlns:a16="http://schemas.microsoft.com/office/drawing/2014/main" id="{2131FA66-A7BE-EB72-BB0A-58983B8C715B}"/>
              </a:ext>
            </a:extLst>
          </p:cNvPr>
          <p:cNvGraphicFramePr>
            <a:graphicFrameLocks/>
          </p:cNvGraphicFramePr>
          <p:nvPr/>
        </p:nvGraphicFramePr>
        <p:xfrm>
          <a:off x="5526533" y="2979929"/>
          <a:ext cx="2818760" cy="303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グラフ 20">
            <a:extLst>
              <a:ext uri="{FF2B5EF4-FFF2-40B4-BE49-F238E27FC236}">
                <a16:creationId xmlns:a16="http://schemas.microsoft.com/office/drawing/2014/main" id="{7AC80296-CEA4-1B1A-F04B-B4204AF70C2E}"/>
              </a:ext>
            </a:extLst>
          </p:cNvPr>
          <p:cNvGraphicFramePr>
            <a:graphicFrameLocks/>
          </p:cNvGraphicFramePr>
          <p:nvPr/>
        </p:nvGraphicFramePr>
        <p:xfrm>
          <a:off x="8358882" y="2979929"/>
          <a:ext cx="3008651" cy="303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B2E1EE9-A071-62B7-1CA2-F3323203155C}"/>
              </a:ext>
            </a:extLst>
          </p:cNvPr>
          <p:cNvSpPr txBox="1"/>
          <p:nvPr/>
        </p:nvSpPr>
        <p:spPr>
          <a:xfrm>
            <a:off x="8665812" y="2266781"/>
            <a:ext cx="2600392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■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■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ディスプレイ広告</a:t>
            </a:r>
            <a:endParaRPr kumimoji="0" lang="ja-JP" altLang="en-US" sz="105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73B16ACD-F210-5E8A-99C6-03FC75DD8851}"/>
              </a:ext>
            </a:extLst>
          </p:cNvPr>
          <p:cNvSpPr/>
          <p:nvPr/>
        </p:nvSpPr>
        <p:spPr>
          <a:xfrm>
            <a:off x="3603172" y="3050095"/>
            <a:ext cx="7641092" cy="1385987"/>
          </a:xfrm>
          <a:prstGeom prst="rect">
            <a:avLst/>
          </a:prstGeom>
          <a:noFill/>
          <a:ln w="31750" cap="flat" cmpd="sng" algn="ctr">
            <a:solidFill>
              <a:srgbClr val="00569B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DE01D0D-BB45-63F5-5D06-2DC03E6840F1}"/>
              </a:ext>
            </a:extLst>
          </p:cNvPr>
          <p:cNvSpPr txBox="1"/>
          <p:nvPr/>
        </p:nvSpPr>
        <p:spPr>
          <a:xfrm>
            <a:off x="3553445" y="5978706"/>
            <a:ext cx="479618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1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11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飲料に関するニュース記事の閲覧頻度をもとにユーザーを関心度別に分類</a:t>
            </a:r>
          </a:p>
        </p:txBody>
      </p:sp>
      <p:sp>
        <p:nvSpPr>
          <p:cNvPr id="25" name="四角形: 上の 2 つの角を丸める 22">
            <a:extLst>
              <a:ext uri="{FF2B5EF4-FFF2-40B4-BE49-F238E27FC236}">
                <a16:creationId xmlns:a16="http://schemas.microsoft.com/office/drawing/2014/main" id="{CE0D660A-AC18-BA76-9A4A-AF24879E16BC}"/>
              </a:ext>
            </a:extLst>
          </p:cNvPr>
          <p:cNvSpPr/>
          <p:nvPr/>
        </p:nvSpPr>
        <p:spPr>
          <a:xfrm>
            <a:off x="947739" y="1662451"/>
            <a:ext cx="10296524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広告接触者の関心度別 広告反応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6" name="フリーフォーム 34">
            <a:extLst>
              <a:ext uri="{FF2B5EF4-FFF2-40B4-BE49-F238E27FC236}">
                <a16:creationId xmlns:a16="http://schemas.microsoft.com/office/drawing/2014/main" id="{60A98820-EE52-1DA1-862C-D5D3DC54C8B4}"/>
              </a:ext>
            </a:extLst>
          </p:cNvPr>
          <p:cNvSpPr/>
          <p:nvPr/>
        </p:nvSpPr>
        <p:spPr>
          <a:xfrm>
            <a:off x="2521348" y="3215551"/>
            <a:ext cx="783290" cy="2401875"/>
          </a:xfrm>
          <a:custGeom>
            <a:avLst/>
            <a:gdLst>
              <a:gd name="connsiteX0" fmla="*/ 725765 w 1451531"/>
              <a:gd name="connsiteY0" fmla="*/ 0 h 2584949"/>
              <a:gd name="connsiteX1" fmla="*/ 1101177 w 1451531"/>
              <a:gd name="connsiteY1" fmla="*/ 1859184 h 2584949"/>
              <a:gd name="connsiteX2" fmla="*/ 1451531 w 1451531"/>
              <a:gd name="connsiteY2" fmla="*/ 1859184 h 2584949"/>
              <a:gd name="connsiteX3" fmla="*/ 725766 w 1451531"/>
              <a:gd name="connsiteY3" fmla="*/ 2584949 h 2584949"/>
              <a:gd name="connsiteX4" fmla="*/ 0 w 1451531"/>
              <a:gd name="connsiteY4" fmla="*/ 1859184 h 2584949"/>
              <a:gd name="connsiteX5" fmla="*/ 350353 w 1451531"/>
              <a:gd name="connsiteY5" fmla="*/ 1859184 h 258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1531" h="2584949">
                <a:moveTo>
                  <a:pt x="725765" y="0"/>
                </a:moveTo>
                <a:lnTo>
                  <a:pt x="1101177" y="1859184"/>
                </a:lnTo>
                <a:lnTo>
                  <a:pt x="1451531" y="1859184"/>
                </a:lnTo>
                <a:lnTo>
                  <a:pt x="725766" y="2584949"/>
                </a:lnTo>
                <a:lnTo>
                  <a:pt x="0" y="1859184"/>
                </a:lnTo>
                <a:lnTo>
                  <a:pt x="350353" y="1859184"/>
                </a:lnTo>
                <a:close/>
              </a:path>
            </a:pathLst>
          </a:custGeom>
          <a:gradFill flip="none" rotWithShape="1">
            <a:gsLst>
              <a:gs pos="0">
                <a:srgbClr val="00569B">
                  <a:lumMod val="75000"/>
                </a:srgbClr>
              </a:gs>
              <a:gs pos="39000">
                <a:srgbClr val="00569B">
                  <a:lumMod val="95000"/>
                  <a:lumOff val="5000"/>
                </a:srgbClr>
              </a:gs>
              <a:gs pos="75000">
                <a:srgbClr val="F5F5F5">
                  <a:lumMod val="90000"/>
                </a:srgbClr>
              </a:gs>
              <a:gs pos="100000">
                <a:srgbClr val="F5F5F5"/>
              </a:gs>
            </a:gsLst>
            <a:path path="circle">
              <a:fillToRect l="50000" t="130000" r="50000" b="-3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5B191437-EFD9-45C7-6D4B-200B5BEA9B18}"/>
              </a:ext>
            </a:extLst>
          </p:cNvPr>
          <p:cNvGrpSpPr/>
          <p:nvPr/>
        </p:nvGrpSpPr>
        <p:grpSpPr>
          <a:xfrm>
            <a:off x="947738" y="3044948"/>
            <a:ext cx="1451672" cy="1245497"/>
            <a:chOff x="497280" y="2841105"/>
            <a:chExt cx="1451672" cy="1245497"/>
          </a:xfrm>
        </p:grpSpPr>
        <p:pic>
          <p:nvPicPr>
            <p:cNvPr id="28" name="グラフィックス 27" descr="男性 枠線">
              <a:extLst>
                <a:ext uri="{FF2B5EF4-FFF2-40B4-BE49-F238E27FC236}">
                  <a16:creationId xmlns:a16="http://schemas.microsoft.com/office/drawing/2014/main" id="{4005EC05-1DA9-66ED-9C22-7C729ECBCA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9218" y="2841105"/>
              <a:ext cx="1148945" cy="1148945"/>
            </a:xfrm>
            <a:prstGeom prst="rect">
              <a:avLst/>
            </a:prstGeom>
          </p:spPr>
        </p:pic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78D279BF-8F26-2A9D-609C-9116546671E0}"/>
                </a:ext>
              </a:extLst>
            </p:cNvPr>
            <p:cNvSpPr txBox="1"/>
            <p:nvPr/>
          </p:nvSpPr>
          <p:spPr>
            <a:xfrm>
              <a:off x="497280" y="3681413"/>
              <a:ext cx="1451672" cy="405189"/>
            </a:xfrm>
            <a:prstGeom prst="roundRect">
              <a:avLst>
                <a:gd name="adj" fmla="val 50000"/>
              </a:avLst>
            </a:prstGeom>
            <a:solidFill>
              <a:srgbClr val="F5F5F5"/>
            </a:solidFill>
            <a:ln w="22225">
              <a:solidFill>
                <a:srgbClr val="989898"/>
              </a:solidFill>
            </a:ln>
          </p:spPr>
          <p:txBody>
            <a:bodyPr wrap="square" lIns="108000" tIns="72000" rIns="108000" bIns="3600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ニーズ</a:t>
              </a:r>
              <a:r>
                <a:rPr kumimoji="0" lang="ja-JP" alt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潜在層</a:t>
              </a:r>
            </a:p>
          </p:txBody>
        </p: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17BDA1C5-6F64-01A2-4DF6-0B3CCDD3B7A3}"/>
              </a:ext>
            </a:extLst>
          </p:cNvPr>
          <p:cNvGrpSpPr/>
          <p:nvPr/>
        </p:nvGrpSpPr>
        <p:grpSpPr>
          <a:xfrm>
            <a:off x="947738" y="4560878"/>
            <a:ext cx="1451672" cy="1245497"/>
            <a:chOff x="497280" y="4882176"/>
            <a:chExt cx="1451672" cy="1245497"/>
          </a:xfrm>
        </p:grpSpPr>
        <p:pic>
          <p:nvPicPr>
            <p:cNvPr id="31" name="グラフィックス 30" descr="男性 枠線">
              <a:extLst>
                <a:ext uri="{FF2B5EF4-FFF2-40B4-BE49-F238E27FC236}">
                  <a16:creationId xmlns:a16="http://schemas.microsoft.com/office/drawing/2014/main" id="{5E5991B1-3B65-57B7-54B8-9F8EFD6FE7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19218" y="4882176"/>
              <a:ext cx="1148945" cy="1148945"/>
            </a:xfrm>
            <a:prstGeom prst="rect">
              <a:avLst/>
            </a:prstGeom>
          </p:spPr>
        </p:pic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1C879F9E-6156-15B6-1641-9AA154F48131}"/>
                </a:ext>
              </a:extLst>
            </p:cNvPr>
            <p:cNvSpPr txBox="1"/>
            <p:nvPr/>
          </p:nvSpPr>
          <p:spPr>
            <a:xfrm>
              <a:off x="497280" y="5722484"/>
              <a:ext cx="1451672" cy="405189"/>
            </a:xfrm>
            <a:prstGeom prst="roundRect">
              <a:avLst>
                <a:gd name="adj" fmla="val 50000"/>
              </a:avLst>
            </a:prstGeom>
            <a:solidFill>
              <a:srgbClr val="E5EEF5"/>
            </a:solidFill>
            <a:ln w="22225">
              <a:solidFill>
                <a:srgbClr val="00569B"/>
              </a:solidFill>
            </a:ln>
          </p:spPr>
          <p:txBody>
            <a:bodyPr wrap="square" lIns="108000" tIns="72000" rIns="108000" bIns="3600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ニーズ</a:t>
              </a:r>
              <a:r>
                <a:rPr kumimoji="0" lang="ja-JP" alt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顕在層</a:t>
              </a:r>
            </a:p>
          </p:txBody>
        </p:sp>
      </p:grp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A4812FFC-277C-60F7-2444-07FDF89A36B9}"/>
              </a:ext>
            </a:extLst>
          </p:cNvPr>
          <p:cNvSpPr/>
          <p:nvPr/>
        </p:nvSpPr>
        <p:spPr>
          <a:xfrm>
            <a:off x="9705699" y="5972379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5416581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144330C-A8C9-B3A9-1EA9-02B86D9601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sz="4000" dirty="0">
                <a:latin typeface="Meiryo" panose="020B0604030504040204" pitchFamily="34" charset="-128"/>
                <a:ea typeface="Meiryo" panose="020B0604030504040204" pitchFamily="34" charset="-128"/>
              </a:rPr>
              <a:t>推奨広告商品②</a:t>
            </a:r>
          </a:p>
          <a:p>
            <a:r>
              <a:rPr lang="en-US" altLang="ja-JP" sz="4000" dirty="0"/>
              <a:t>Yahoo! JAPAN</a:t>
            </a:r>
            <a:r>
              <a:rPr lang="ja-JP" altLang="en-US" sz="4000" dirty="0"/>
              <a:t>トップページ　</a:t>
            </a:r>
            <a:r>
              <a:rPr lang="ja-JP" altLang="en-US" sz="4000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1" lang="ja-JP" altLang="en-US" sz="40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5750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68CAA5-EB49-CDE9-FF41-E0B9D9FD8D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Yahoo! JAPAN</a:t>
            </a:r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トップページ</a:t>
            </a:r>
            <a:r>
              <a:rPr lang="ja-JP" altLang="en-US" dirty="0"/>
              <a:t>　ブランドパネルがもたらす価値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35217539-7F64-DF05-2536-DD8A9D81ABE4}"/>
              </a:ext>
            </a:extLst>
          </p:cNvPr>
          <p:cNvSpPr/>
          <p:nvPr/>
        </p:nvSpPr>
        <p:spPr>
          <a:xfrm>
            <a:off x="3830238" y="1699404"/>
            <a:ext cx="7414023" cy="1982009"/>
          </a:xfrm>
          <a:prstGeom prst="rect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ブランドの情緒的価値の発信に最適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4B4C72EF-682D-593C-C1F2-23FBC0C4060A}"/>
              </a:ext>
            </a:extLst>
          </p:cNvPr>
          <p:cNvSpPr txBox="1"/>
          <p:nvPr/>
        </p:nvSpPr>
        <p:spPr>
          <a:xfrm>
            <a:off x="4187654" y="2049543"/>
            <a:ext cx="2409089" cy="432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6301D8E-8682-FEA0-DE17-FB3AAA054E09}"/>
              </a:ext>
            </a:extLst>
          </p:cNvPr>
          <p:cNvSpPr txBox="1"/>
          <p:nvPr/>
        </p:nvSpPr>
        <p:spPr>
          <a:xfrm>
            <a:off x="7036033" y="1905304"/>
            <a:ext cx="1433513" cy="692468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トップページ</a:t>
            </a:r>
            <a:endParaRPr lang="en-US" altLang="ja-JP" sz="1600" b="1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en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st view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FC6FB4E2-ABB9-433E-3E93-12EC5EF00A8B}"/>
              </a:ext>
            </a:extLst>
          </p:cNvPr>
          <p:cNvSpPr txBox="1"/>
          <p:nvPr/>
        </p:nvSpPr>
        <p:spPr>
          <a:xfrm>
            <a:off x="6721306" y="2149366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20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2" name="角丸四角形 9">
            <a:extLst>
              <a:ext uri="{FF2B5EF4-FFF2-40B4-BE49-F238E27FC236}">
                <a16:creationId xmlns:a16="http://schemas.microsoft.com/office/drawing/2014/main" id="{FCF5CFD3-9FE3-5698-5CE8-D5557946C9FC}"/>
              </a:ext>
            </a:extLst>
          </p:cNvPr>
          <p:cNvSpPr/>
          <p:nvPr/>
        </p:nvSpPr>
        <p:spPr>
          <a:xfrm>
            <a:off x="3830239" y="1267404"/>
            <a:ext cx="2561944" cy="43200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en-US" altLang="ja-JP" sz="20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①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93199AA5-EA2E-63A4-C04B-E59B4F14A897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2601827"/>
            <a:ext cx="326201" cy="180000"/>
            <a:chOff x="5270129" y="3256673"/>
            <a:chExt cx="396700" cy="218901"/>
          </a:xfrm>
        </p:grpSpPr>
        <p:sp>
          <p:nvSpPr>
            <p:cNvPr id="34" name="直角三角形 33">
              <a:extLst>
                <a:ext uri="{FF2B5EF4-FFF2-40B4-BE49-F238E27FC236}">
                  <a16:creationId xmlns:a16="http://schemas.microsoft.com/office/drawing/2014/main" id="{6C3D20B1-945D-912D-C7C3-7942A95E8CDF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5" name="直角三角形 34">
              <a:extLst>
                <a:ext uri="{FF2B5EF4-FFF2-40B4-BE49-F238E27FC236}">
                  <a16:creationId xmlns:a16="http://schemas.microsoft.com/office/drawing/2014/main" id="{65EA5701-36FE-300B-2F71-E671B15CB7C4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0DA8BD34-7CF1-6CBC-9362-47D365C0AB58}"/>
              </a:ext>
            </a:extLst>
          </p:cNvPr>
          <p:cNvSpPr/>
          <p:nvPr/>
        </p:nvSpPr>
        <p:spPr>
          <a:xfrm>
            <a:off x="3830238" y="4414029"/>
            <a:ext cx="7414023" cy="1982009"/>
          </a:xfrm>
          <a:prstGeom prst="rect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ブランドのターゲットにあわせた柔軟な活用が可能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825A7A70-24D3-3A80-BC1A-898BCCEFD190}"/>
              </a:ext>
            </a:extLst>
          </p:cNvPr>
          <p:cNvSpPr txBox="1"/>
          <p:nvPr/>
        </p:nvSpPr>
        <p:spPr>
          <a:xfrm>
            <a:off x="5089896" y="4844762"/>
            <a:ext cx="4894706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 JAPAN</a:t>
            </a: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が保有する様々なデータを活用可能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8" name="角丸四角形 33">
            <a:extLst>
              <a:ext uri="{FF2B5EF4-FFF2-40B4-BE49-F238E27FC236}">
                <a16:creationId xmlns:a16="http://schemas.microsoft.com/office/drawing/2014/main" id="{9A0FED7B-7368-8265-4F50-EDBEF470D1A0}"/>
              </a:ext>
            </a:extLst>
          </p:cNvPr>
          <p:cNvSpPr/>
          <p:nvPr/>
        </p:nvSpPr>
        <p:spPr>
          <a:xfrm>
            <a:off x="3830239" y="3982029"/>
            <a:ext cx="2561944" cy="43200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ja-JP" altLang="en-US" sz="20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②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739EC15D-3AE9-46BE-C789-EBDD608A66CE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5316452"/>
            <a:ext cx="326201" cy="180000"/>
            <a:chOff x="5270129" y="3256673"/>
            <a:chExt cx="396700" cy="218901"/>
          </a:xfrm>
        </p:grpSpPr>
        <p:sp>
          <p:nvSpPr>
            <p:cNvPr id="40" name="直角三角形 39">
              <a:extLst>
                <a:ext uri="{FF2B5EF4-FFF2-40B4-BE49-F238E27FC236}">
                  <a16:creationId xmlns:a16="http://schemas.microsoft.com/office/drawing/2014/main" id="{31F66CFB-7C30-198D-EF8A-11A12A776E45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41" name="直角三角形 40">
              <a:extLst>
                <a:ext uri="{FF2B5EF4-FFF2-40B4-BE49-F238E27FC236}">
                  <a16:creationId xmlns:a16="http://schemas.microsoft.com/office/drawing/2014/main" id="{AEC982CC-0B81-0F2B-803D-C1A04C2B8D7E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42" name="グラフィックス 41" descr="チェック マーク 単色塗りつぶし">
            <a:extLst>
              <a:ext uri="{FF2B5EF4-FFF2-40B4-BE49-F238E27FC236}">
                <a16:creationId xmlns:a16="http://schemas.microsoft.com/office/drawing/2014/main" id="{7CF97507-D42A-C151-DD8E-3AA7A92E4C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5043" y="3133851"/>
            <a:ext cx="254310" cy="254310"/>
          </a:xfrm>
          <a:prstGeom prst="rect">
            <a:avLst/>
          </a:prstGeom>
        </p:spPr>
      </p:pic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2994E37D-311B-E7DE-AEDC-2CB601A37358}"/>
              </a:ext>
            </a:extLst>
          </p:cNvPr>
          <p:cNvCxnSpPr>
            <a:cxnSpLocks/>
          </p:cNvCxnSpPr>
          <p:nvPr/>
        </p:nvCxnSpPr>
        <p:spPr>
          <a:xfrm>
            <a:off x="5682343" y="3424816"/>
            <a:ext cx="3690257" cy="0"/>
          </a:xfrm>
          <a:prstGeom prst="line">
            <a:avLst/>
          </a:prstGeom>
          <a:noFill/>
          <a:ln w="15875" cap="flat" cmpd="sng" algn="ctr">
            <a:solidFill>
              <a:srgbClr val="C9002C"/>
            </a:solidFill>
            <a:prstDash val="solid"/>
          </a:ln>
          <a:effectLst/>
        </p:spPr>
      </p:cxnSp>
      <p:pic>
        <p:nvPicPr>
          <p:cNvPr id="44" name="グラフィックス 43" descr="チェック マーク 単色塗りつぶし">
            <a:extLst>
              <a:ext uri="{FF2B5EF4-FFF2-40B4-BE49-F238E27FC236}">
                <a16:creationId xmlns:a16="http://schemas.microsoft.com/office/drawing/2014/main" id="{1BDFFC63-08E8-C6A4-7F84-14E3DA9779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45570" y="5848476"/>
            <a:ext cx="254310" cy="254310"/>
          </a:xfrm>
          <a:prstGeom prst="rect">
            <a:avLst/>
          </a:prstGeom>
        </p:spPr>
      </p:pic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747E903D-8553-2F63-8E63-21022DC33551}"/>
              </a:ext>
            </a:extLst>
          </p:cNvPr>
          <p:cNvCxnSpPr>
            <a:cxnSpLocks/>
          </p:cNvCxnSpPr>
          <p:nvPr/>
        </p:nvCxnSpPr>
        <p:spPr>
          <a:xfrm>
            <a:off x="4886430" y="6139441"/>
            <a:ext cx="5328000" cy="0"/>
          </a:xfrm>
          <a:prstGeom prst="line">
            <a:avLst/>
          </a:prstGeom>
          <a:noFill/>
          <a:ln w="15875" cap="flat" cmpd="sng" algn="ctr">
            <a:solidFill>
              <a:srgbClr val="C9002C"/>
            </a:solidFill>
            <a:prstDash val="solid"/>
          </a:ln>
          <a:effectLst/>
        </p:spPr>
      </p:cxn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9EB44123-D8D0-68E9-9850-379E9D7C54C8}"/>
              </a:ext>
            </a:extLst>
          </p:cNvPr>
          <p:cNvSpPr txBox="1"/>
          <p:nvPr/>
        </p:nvSpPr>
        <p:spPr>
          <a:xfrm>
            <a:off x="8323935" y="2113465"/>
            <a:ext cx="2665689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  </a:t>
            </a: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多様な広告フォーマット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83BBC3CB-5214-EF82-086E-FC8FC428718D}"/>
              </a:ext>
            </a:extLst>
          </p:cNvPr>
          <p:cNvGrpSpPr/>
          <p:nvPr/>
        </p:nvGrpSpPr>
        <p:grpSpPr>
          <a:xfrm>
            <a:off x="947738" y="1267404"/>
            <a:ext cx="2561944" cy="5127793"/>
            <a:chOff x="947738" y="1267404"/>
            <a:chExt cx="2561944" cy="5127793"/>
          </a:xfrm>
        </p:grpSpPr>
        <p:grpSp>
          <p:nvGrpSpPr>
            <p:cNvPr id="48" name="グループ化 47">
              <a:extLst>
                <a:ext uri="{FF2B5EF4-FFF2-40B4-BE49-F238E27FC236}">
                  <a16:creationId xmlns:a16="http://schemas.microsoft.com/office/drawing/2014/main" id="{2F178C82-340A-9D0B-2759-7FBB00F783A3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50" name="図 49">
                <a:extLst>
                  <a:ext uri="{FF2B5EF4-FFF2-40B4-BE49-F238E27FC236}">
                    <a16:creationId xmlns:a16="http://schemas.microsoft.com/office/drawing/2014/main" id="{27E2C249-F2C0-311F-0DEB-4C94256117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51" name="図 50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21328529-565F-80E2-0886-907C433A075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49" name="図 48">
              <a:extLst>
                <a:ext uri="{FF2B5EF4-FFF2-40B4-BE49-F238E27FC236}">
                  <a16:creationId xmlns:a16="http://schemas.microsoft.com/office/drawing/2014/main" id="{EB46EB94-7522-A036-7149-AC60EA3277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095771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64296EF-527F-AA2C-D370-7B808CAC79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情緒的価値の醸成において視覚情報は重要なファクター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A9BF7E-CF49-21CB-9AA2-CCFB4A704D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「印象」や「好意度」を決定づける要素として非言語コミュニケーションが大部分を占める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とりわけ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視覚的アプローチは重要なファクター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である</a:t>
            </a:r>
          </a:p>
          <a:p>
            <a:endParaRPr kumimoji="1" lang="ja-JP" altLang="en-US" dirty="0"/>
          </a:p>
        </p:txBody>
      </p:sp>
      <p:graphicFrame>
        <p:nvGraphicFramePr>
          <p:cNvPr id="27" name="グラフ 26">
            <a:extLst>
              <a:ext uri="{FF2B5EF4-FFF2-40B4-BE49-F238E27FC236}">
                <a16:creationId xmlns:a16="http://schemas.microsoft.com/office/drawing/2014/main" id="{67BC22BC-3035-FA88-243A-93DDC5B53E4F}"/>
              </a:ext>
            </a:extLst>
          </p:cNvPr>
          <p:cNvGraphicFramePr/>
          <p:nvPr/>
        </p:nvGraphicFramePr>
        <p:xfrm>
          <a:off x="916740" y="3290970"/>
          <a:ext cx="4193370" cy="2795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723C6A72-0F08-8C39-DF67-5BA22F288BD1}"/>
              </a:ext>
            </a:extLst>
          </p:cNvPr>
          <p:cNvSpPr/>
          <p:nvPr/>
        </p:nvSpPr>
        <p:spPr>
          <a:xfrm>
            <a:off x="2695659" y="4619614"/>
            <a:ext cx="711733" cy="74789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視覚</a:t>
            </a:r>
            <a:br>
              <a:rPr kumimoji="0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</a:br>
            <a:r>
              <a:rPr kumimoji="0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55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％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DE42CE28-1C58-13BE-69F7-431CD6AFA180}"/>
              </a:ext>
            </a:extLst>
          </p:cNvPr>
          <p:cNvSpPr/>
          <p:nvPr/>
        </p:nvSpPr>
        <p:spPr>
          <a:xfrm>
            <a:off x="1018093" y="3049136"/>
            <a:ext cx="900888" cy="43088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言語</a:t>
            </a:r>
            <a:r>
              <a:rPr kumimoji="0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en-US" altLang="ja-JP" sz="2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7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％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30" name="フリーフォーム 10">
            <a:extLst>
              <a:ext uri="{FF2B5EF4-FFF2-40B4-BE49-F238E27FC236}">
                <a16:creationId xmlns:a16="http://schemas.microsoft.com/office/drawing/2014/main" id="{B559ABE5-778C-5AA1-C564-DFBF78EE5E81}"/>
              </a:ext>
            </a:extLst>
          </p:cNvPr>
          <p:cNvSpPr/>
          <p:nvPr/>
        </p:nvSpPr>
        <p:spPr>
          <a:xfrm>
            <a:off x="1018093" y="3510801"/>
            <a:ext cx="1137195" cy="211056"/>
          </a:xfrm>
          <a:custGeom>
            <a:avLst/>
            <a:gdLst>
              <a:gd name="connsiteX0" fmla="*/ 0 w 600892"/>
              <a:gd name="connsiteY0" fmla="*/ 0 h 78377"/>
              <a:gd name="connsiteX1" fmla="*/ 522515 w 600892"/>
              <a:gd name="connsiteY1" fmla="*/ 0 h 78377"/>
              <a:gd name="connsiteX2" fmla="*/ 600892 w 600892"/>
              <a:gd name="connsiteY2" fmla="*/ 78377 h 78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0892" h="78377">
                <a:moveTo>
                  <a:pt x="0" y="0"/>
                </a:moveTo>
                <a:lnTo>
                  <a:pt x="522515" y="0"/>
                </a:lnTo>
                <a:lnTo>
                  <a:pt x="600892" y="78377"/>
                </a:lnTo>
              </a:path>
            </a:pathLst>
          </a:custGeom>
          <a:noFill/>
          <a:ln w="222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392AAF73-886E-B4E8-E15C-04D47943A658}"/>
              </a:ext>
            </a:extLst>
          </p:cNvPr>
          <p:cNvSpPr/>
          <p:nvPr/>
        </p:nvSpPr>
        <p:spPr>
          <a:xfrm>
            <a:off x="1481289" y="4668654"/>
            <a:ext cx="650819" cy="69249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聴覚</a:t>
            </a:r>
            <a:br>
              <a:rPr kumimoji="0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</a:br>
            <a:r>
              <a:rPr kumimoji="0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38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％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grpSp>
        <p:nvGrpSpPr>
          <p:cNvPr id="32" name="Group 1">
            <a:extLst>
              <a:ext uri="{FF2B5EF4-FFF2-40B4-BE49-F238E27FC236}">
                <a16:creationId xmlns:a16="http://schemas.microsoft.com/office/drawing/2014/main" id="{C03B6F30-8FEF-5E1C-BC7C-06A5983567B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35525" y="4191296"/>
            <a:ext cx="432000" cy="290374"/>
            <a:chOff x="664" y="504"/>
            <a:chExt cx="485" cy="326"/>
          </a:xfrm>
          <a:solidFill>
            <a:srgbClr val="FFFFFF"/>
          </a:solidFill>
        </p:grpSpPr>
        <p:sp>
          <p:nvSpPr>
            <p:cNvPr id="33" name="Freeform 2">
              <a:extLst>
                <a:ext uri="{FF2B5EF4-FFF2-40B4-BE49-F238E27FC236}">
                  <a16:creationId xmlns:a16="http://schemas.microsoft.com/office/drawing/2014/main" id="{3C48CB43-C40B-5A2B-54BF-AE301AA3E4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" y="504"/>
              <a:ext cx="485" cy="327"/>
            </a:xfrm>
            <a:custGeom>
              <a:avLst/>
              <a:gdLst>
                <a:gd name="T0" fmla="*/ 1593 w 2144"/>
                <a:gd name="T1" fmla="*/ 277 h 1445"/>
                <a:gd name="T2" fmla="*/ 2016 w 2144"/>
                <a:gd name="T3" fmla="*/ 723 h 1445"/>
                <a:gd name="T4" fmla="*/ 1593 w 2144"/>
                <a:gd name="T5" fmla="*/ 1167 h 1445"/>
                <a:gd name="T6" fmla="*/ 1072 w 2144"/>
                <a:gd name="T7" fmla="*/ 1331 h 1445"/>
                <a:gd name="T8" fmla="*/ 550 w 2144"/>
                <a:gd name="T9" fmla="*/ 1167 h 1445"/>
                <a:gd name="T10" fmla="*/ 127 w 2144"/>
                <a:gd name="T11" fmla="*/ 723 h 1445"/>
                <a:gd name="T12" fmla="*/ 550 w 2144"/>
                <a:gd name="T13" fmla="*/ 277 h 1445"/>
                <a:gd name="T14" fmla="*/ 1072 w 2144"/>
                <a:gd name="T15" fmla="*/ 113 h 1445"/>
                <a:gd name="T16" fmla="*/ 1593 w 2144"/>
                <a:gd name="T17" fmla="*/ 277 h 1445"/>
                <a:gd name="T18" fmla="*/ 1072 w 2144"/>
                <a:gd name="T19" fmla="*/ 0 h 1445"/>
                <a:gd name="T20" fmla="*/ 0 w 2144"/>
                <a:gd name="T21" fmla="*/ 723 h 1445"/>
                <a:gd name="T22" fmla="*/ 1072 w 2144"/>
                <a:gd name="T23" fmla="*/ 1444 h 1445"/>
                <a:gd name="T24" fmla="*/ 2143 w 2144"/>
                <a:gd name="T25" fmla="*/ 723 h 1445"/>
                <a:gd name="T26" fmla="*/ 1072 w 2144"/>
                <a:gd name="T27" fmla="*/ 0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4" h="1445">
                  <a:moveTo>
                    <a:pt x="1593" y="277"/>
                  </a:moveTo>
                  <a:cubicBezTo>
                    <a:pt x="1765" y="387"/>
                    <a:pt x="1912" y="539"/>
                    <a:pt x="2016" y="723"/>
                  </a:cubicBezTo>
                  <a:cubicBezTo>
                    <a:pt x="1912" y="905"/>
                    <a:pt x="1768" y="1057"/>
                    <a:pt x="1593" y="1167"/>
                  </a:cubicBezTo>
                  <a:cubicBezTo>
                    <a:pt x="1424" y="1275"/>
                    <a:pt x="1240" y="1331"/>
                    <a:pt x="1072" y="1331"/>
                  </a:cubicBezTo>
                  <a:cubicBezTo>
                    <a:pt x="903" y="1331"/>
                    <a:pt x="719" y="1272"/>
                    <a:pt x="550" y="1167"/>
                  </a:cubicBezTo>
                  <a:cubicBezTo>
                    <a:pt x="378" y="1057"/>
                    <a:pt x="231" y="905"/>
                    <a:pt x="127" y="723"/>
                  </a:cubicBezTo>
                  <a:cubicBezTo>
                    <a:pt x="231" y="539"/>
                    <a:pt x="375" y="387"/>
                    <a:pt x="550" y="277"/>
                  </a:cubicBezTo>
                  <a:cubicBezTo>
                    <a:pt x="719" y="170"/>
                    <a:pt x="903" y="113"/>
                    <a:pt x="1072" y="113"/>
                  </a:cubicBezTo>
                  <a:cubicBezTo>
                    <a:pt x="1240" y="113"/>
                    <a:pt x="1424" y="172"/>
                    <a:pt x="1593" y="277"/>
                  </a:cubicBezTo>
                  <a:close/>
                  <a:moveTo>
                    <a:pt x="1072" y="0"/>
                  </a:moveTo>
                  <a:cubicBezTo>
                    <a:pt x="705" y="0"/>
                    <a:pt x="245" y="243"/>
                    <a:pt x="0" y="723"/>
                  </a:cubicBezTo>
                  <a:cubicBezTo>
                    <a:pt x="245" y="1201"/>
                    <a:pt x="705" y="1444"/>
                    <a:pt x="1072" y="1444"/>
                  </a:cubicBezTo>
                  <a:cubicBezTo>
                    <a:pt x="1438" y="1444"/>
                    <a:pt x="1898" y="1201"/>
                    <a:pt x="2143" y="723"/>
                  </a:cubicBezTo>
                  <a:cubicBezTo>
                    <a:pt x="1898" y="243"/>
                    <a:pt x="1438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4" name="Freeform 3">
              <a:extLst>
                <a:ext uri="{FF2B5EF4-FFF2-40B4-BE49-F238E27FC236}">
                  <a16:creationId xmlns:a16="http://schemas.microsoft.com/office/drawing/2014/main" id="{54D63C65-715F-5813-A76D-0662DD19B3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" y="546"/>
              <a:ext cx="242" cy="242"/>
            </a:xfrm>
            <a:custGeom>
              <a:avLst/>
              <a:gdLst>
                <a:gd name="T0" fmla="*/ 536 w 1072"/>
                <a:gd name="T1" fmla="*/ 1071 h 1072"/>
                <a:gd name="T2" fmla="*/ 0 w 1072"/>
                <a:gd name="T3" fmla="*/ 536 h 1072"/>
                <a:gd name="T4" fmla="*/ 536 w 1072"/>
                <a:gd name="T5" fmla="*/ 0 h 1072"/>
                <a:gd name="T6" fmla="*/ 1071 w 1072"/>
                <a:gd name="T7" fmla="*/ 536 h 1072"/>
                <a:gd name="T8" fmla="*/ 536 w 1072"/>
                <a:gd name="T9" fmla="*/ 1071 h 1072"/>
                <a:gd name="T10" fmla="*/ 536 w 1072"/>
                <a:gd name="T11" fmla="*/ 112 h 1072"/>
                <a:gd name="T12" fmla="*/ 113 w 1072"/>
                <a:gd name="T13" fmla="*/ 536 h 1072"/>
                <a:gd name="T14" fmla="*/ 536 w 1072"/>
                <a:gd name="T15" fmla="*/ 958 h 1072"/>
                <a:gd name="T16" fmla="*/ 958 w 1072"/>
                <a:gd name="T17" fmla="*/ 536 h 1072"/>
                <a:gd name="T18" fmla="*/ 536 w 1072"/>
                <a:gd name="T19" fmla="*/ 112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2" h="1072">
                  <a:moveTo>
                    <a:pt x="536" y="1071"/>
                  </a:moveTo>
                  <a:cubicBezTo>
                    <a:pt x="240" y="1071"/>
                    <a:pt x="0" y="832"/>
                    <a:pt x="0" y="536"/>
                  </a:cubicBezTo>
                  <a:cubicBezTo>
                    <a:pt x="0" y="239"/>
                    <a:pt x="240" y="0"/>
                    <a:pt x="536" y="0"/>
                  </a:cubicBezTo>
                  <a:cubicBezTo>
                    <a:pt x="831" y="0"/>
                    <a:pt x="1071" y="239"/>
                    <a:pt x="1071" y="536"/>
                  </a:cubicBezTo>
                  <a:cubicBezTo>
                    <a:pt x="1071" y="832"/>
                    <a:pt x="831" y="1071"/>
                    <a:pt x="536" y="1071"/>
                  </a:cubicBezTo>
                  <a:close/>
                  <a:moveTo>
                    <a:pt x="536" y="112"/>
                  </a:moveTo>
                  <a:cubicBezTo>
                    <a:pt x="302" y="112"/>
                    <a:pt x="113" y="301"/>
                    <a:pt x="113" y="536"/>
                  </a:cubicBezTo>
                  <a:cubicBezTo>
                    <a:pt x="113" y="770"/>
                    <a:pt x="302" y="958"/>
                    <a:pt x="536" y="958"/>
                  </a:cubicBezTo>
                  <a:cubicBezTo>
                    <a:pt x="769" y="958"/>
                    <a:pt x="958" y="770"/>
                    <a:pt x="958" y="536"/>
                  </a:cubicBezTo>
                  <a:cubicBezTo>
                    <a:pt x="958" y="301"/>
                    <a:pt x="769" y="112"/>
                    <a:pt x="536" y="1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5" name="Freeform 4">
              <a:extLst>
                <a:ext uri="{FF2B5EF4-FFF2-40B4-BE49-F238E27FC236}">
                  <a16:creationId xmlns:a16="http://schemas.microsoft.com/office/drawing/2014/main" id="{67462828-B24E-EE26-4377-B85C9811A3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" y="624"/>
              <a:ext cx="88" cy="88"/>
            </a:xfrm>
            <a:custGeom>
              <a:avLst/>
              <a:gdLst>
                <a:gd name="T0" fmla="*/ 192 w 392"/>
                <a:gd name="T1" fmla="*/ 391 h 392"/>
                <a:gd name="T2" fmla="*/ 167 w 392"/>
                <a:gd name="T3" fmla="*/ 388 h 392"/>
                <a:gd name="T4" fmla="*/ 9 w 392"/>
                <a:gd name="T5" fmla="*/ 267 h 392"/>
                <a:gd name="T6" fmla="*/ 0 w 392"/>
                <a:gd name="T7" fmla="*/ 243 h 392"/>
                <a:gd name="T8" fmla="*/ 51 w 392"/>
                <a:gd name="T9" fmla="*/ 251 h 392"/>
                <a:gd name="T10" fmla="*/ 88 w 392"/>
                <a:gd name="T11" fmla="*/ 248 h 392"/>
                <a:gd name="T12" fmla="*/ 214 w 392"/>
                <a:gd name="T13" fmla="*/ 121 h 392"/>
                <a:gd name="T14" fmla="*/ 194 w 392"/>
                <a:gd name="T15" fmla="*/ 0 h 392"/>
                <a:gd name="T16" fmla="*/ 208 w 392"/>
                <a:gd name="T17" fmla="*/ 0 h 392"/>
                <a:gd name="T18" fmla="*/ 386 w 392"/>
                <a:gd name="T19" fmla="*/ 175 h 392"/>
                <a:gd name="T20" fmla="*/ 335 w 392"/>
                <a:gd name="T21" fmla="*/ 326 h 392"/>
                <a:gd name="T22" fmla="*/ 192 w 392"/>
                <a:gd name="T23" fmla="*/ 39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2" h="392">
                  <a:moveTo>
                    <a:pt x="192" y="391"/>
                  </a:moveTo>
                  <a:cubicBezTo>
                    <a:pt x="184" y="391"/>
                    <a:pt x="175" y="391"/>
                    <a:pt x="167" y="388"/>
                  </a:cubicBezTo>
                  <a:cubicBezTo>
                    <a:pt x="99" y="380"/>
                    <a:pt x="37" y="332"/>
                    <a:pt x="9" y="267"/>
                  </a:cubicBezTo>
                  <a:cubicBezTo>
                    <a:pt x="6" y="258"/>
                    <a:pt x="3" y="251"/>
                    <a:pt x="0" y="243"/>
                  </a:cubicBezTo>
                  <a:cubicBezTo>
                    <a:pt x="17" y="248"/>
                    <a:pt x="34" y="251"/>
                    <a:pt x="51" y="251"/>
                  </a:cubicBezTo>
                  <a:cubicBezTo>
                    <a:pt x="62" y="251"/>
                    <a:pt x="76" y="251"/>
                    <a:pt x="88" y="248"/>
                  </a:cubicBezTo>
                  <a:cubicBezTo>
                    <a:pt x="150" y="234"/>
                    <a:pt x="202" y="183"/>
                    <a:pt x="214" y="121"/>
                  </a:cubicBezTo>
                  <a:cubicBezTo>
                    <a:pt x="222" y="79"/>
                    <a:pt x="216" y="37"/>
                    <a:pt x="194" y="0"/>
                  </a:cubicBezTo>
                  <a:cubicBezTo>
                    <a:pt x="199" y="0"/>
                    <a:pt x="202" y="0"/>
                    <a:pt x="208" y="0"/>
                  </a:cubicBezTo>
                  <a:cubicBezTo>
                    <a:pt x="298" y="8"/>
                    <a:pt x="374" y="85"/>
                    <a:pt x="386" y="175"/>
                  </a:cubicBezTo>
                  <a:cubicBezTo>
                    <a:pt x="391" y="231"/>
                    <a:pt x="374" y="287"/>
                    <a:pt x="335" y="326"/>
                  </a:cubicBezTo>
                  <a:cubicBezTo>
                    <a:pt x="301" y="368"/>
                    <a:pt x="247" y="391"/>
                    <a:pt x="192" y="3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91108357-A392-7976-29BE-C2C0FE6BE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" y="610"/>
              <a:ext cx="117" cy="115"/>
            </a:xfrm>
            <a:custGeom>
              <a:avLst/>
              <a:gdLst>
                <a:gd name="T0" fmla="*/ 394 w 522"/>
                <a:gd name="T1" fmla="*/ 237 h 510"/>
                <a:gd name="T2" fmla="*/ 357 w 522"/>
                <a:gd name="T3" fmla="*/ 346 h 510"/>
                <a:gd name="T4" fmla="*/ 254 w 522"/>
                <a:gd name="T5" fmla="*/ 394 h 510"/>
                <a:gd name="T6" fmla="*/ 237 w 522"/>
                <a:gd name="T7" fmla="*/ 394 h 510"/>
                <a:gd name="T8" fmla="*/ 164 w 522"/>
                <a:gd name="T9" fmla="*/ 360 h 510"/>
                <a:gd name="T10" fmla="*/ 332 w 522"/>
                <a:gd name="T11" fmla="*/ 189 h 510"/>
                <a:gd name="T12" fmla="*/ 338 w 522"/>
                <a:gd name="T13" fmla="*/ 141 h 510"/>
                <a:gd name="T14" fmla="*/ 394 w 522"/>
                <a:gd name="T15" fmla="*/ 237 h 510"/>
                <a:gd name="T16" fmla="*/ 254 w 522"/>
                <a:gd name="T17" fmla="*/ 0 h 510"/>
                <a:gd name="T18" fmla="*/ 198 w 522"/>
                <a:gd name="T19" fmla="*/ 5 h 510"/>
                <a:gd name="T20" fmla="*/ 186 w 522"/>
                <a:gd name="T21" fmla="*/ 53 h 510"/>
                <a:gd name="T22" fmla="*/ 223 w 522"/>
                <a:gd name="T23" fmla="*/ 163 h 510"/>
                <a:gd name="T24" fmla="*/ 138 w 522"/>
                <a:gd name="T25" fmla="*/ 248 h 510"/>
                <a:gd name="T26" fmla="*/ 113 w 522"/>
                <a:gd name="T27" fmla="*/ 254 h 510"/>
                <a:gd name="T28" fmla="*/ 45 w 522"/>
                <a:gd name="T29" fmla="*/ 231 h 510"/>
                <a:gd name="T30" fmla="*/ 28 w 522"/>
                <a:gd name="T31" fmla="*/ 225 h 510"/>
                <a:gd name="T32" fmla="*/ 0 w 522"/>
                <a:gd name="T33" fmla="*/ 254 h 510"/>
                <a:gd name="T34" fmla="*/ 20 w 522"/>
                <a:gd name="T35" fmla="*/ 351 h 510"/>
                <a:gd name="T36" fmla="*/ 223 w 522"/>
                <a:gd name="T37" fmla="*/ 506 h 510"/>
                <a:gd name="T38" fmla="*/ 254 w 522"/>
                <a:gd name="T39" fmla="*/ 509 h 510"/>
                <a:gd name="T40" fmla="*/ 504 w 522"/>
                <a:gd name="T41" fmla="*/ 228 h 510"/>
                <a:gd name="T42" fmla="*/ 276 w 522"/>
                <a:gd name="T43" fmla="*/ 2 h 510"/>
                <a:gd name="T44" fmla="*/ 254 w 522"/>
                <a:gd name="T45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2" h="510">
                  <a:moveTo>
                    <a:pt x="394" y="237"/>
                  </a:moveTo>
                  <a:cubicBezTo>
                    <a:pt x="400" y="276"/>
                    <a:pt x="386" y="315"/>
                    <a:pt x="357" y="346"/>
                  </a:cubicBezTo>
                  <a:cubicBezTo>
                    <a:pt x="329" y="377"/>
                    <a:pt x="292" y="394"/>
                    <a:pt x="254" y="394"/>
                  </a:cubicBezTo>
                  <a:lnTo>
                    <a:pt x="237" y="394"/>
                  </a:lnTo>
                  <a:cubicBezTo>
                    <a:pt x="212" y="391"/>
                    <a:pt x="186" y="380"/>
                    <a:pt x="164" y="360"/>
                  </a:cubicBezTo>
                  <a:cubicBezTo>
                    <a:pt x="248" y="340"/>
                    <a:pt x="315" y="276"/>
                    <a:pt x="332" y="189"/>
                  </a:cubicBezTo>
                  <a:cubicBezTo>
                    <a:pt x="335" y="175"/>
                    <a:pt x="338" y="158"/>
                    <a:pt x="338" y="141"/>
                  </a:cubicBezTo>
                  <a:cubicBezTo>
                    <a:pt x="369" y="163"/>
                    <a:pt x="388" y="200"/>
                    <a:pt x="394" y="237"/>
                  </a:cubicBezTo>
                  <a:close/>
                  <a:moveTo>
                    <a:pt x="254" y="0"/>
                  </a:moveTo>
                  <a:cubicBezTo>
                    <a:pt x="234" y="0"/>
                    <a:pt x="217" y="2"/>
                    <a:pt x="198" y="5"/>
                  </a:cubicBezTo>
                  <a:cubicBezTo>
                    <a:pt x="175" y="11"/>
                    <a:pt x="167" y="39"/>
                    <a:pt x="186" y="53"/>
                  </a:cubicBezTo>
                  <a:cubicBezTo>
                    <a:pt x="217" y="79"/>
                    <a:pt x="231" y="121"/>
                    <a:pt x="223" y="163"/>
                  </a:cubicBezTo>
                  <a:cubicBezTo>
                    <a:pt x="215" y="206"/>
                    <a:pt x="181" y="239"/>
                    <a:pt x="138" y="248"/>
                  </a:cubicBezTo>
                  <a:cubicBezTo>
                    <a:pt x="130" y="254"/>
                    <a:pt x="121" y="254"/>
                    <a:pt x="113" y="254"/>
                  </a:cubicBezTo>
                  <a:cubicBezTo>
                    <a:pt x="88" y="254"/>
                    <a:pt x="65" y="245"/>
                    <a:pt x="45" y="231"/>
                  </a:cubicBezTo>
                  <a:cubicBezTo>
                    <a:pt x="40" y="228"/>
                    <a:pt x="34" y="225"/>
                    <a:pt x="28" y="225"/>
                  </a:cubicBezTo>
                  <a:cubicBezTo>
                    <a:pt x="14" y="225"/>
                    <a:pt x="0" y="237"/>
                    <a:pt x="0" y="254"/>
                  </a:cubicBezTo>
                  <a:cubicBezTo>
                    <a:pt x="0" y="285"/>
                    <a:pt x="6" y="317"/>
                    <a:pt x="20" y="351"/>
                  </a:cubicBezTo>
                  <a:cubicBezTo>
                    <a:pt x="54" y="436"/>
                    <a:pt x="133" y="495"/>
                    <a:pt x="223" y="506"/>
                  </a:cubicBezTo>
                  <a:cubicBezTo>
                    <a:pt x="234" y="506"/>
                    <a:pt x="243" y="509"/>
                    <a:pt x="254" y="509"/>
                  </a:cubicBezTo>
                  <a:cubicBezTo>
                    <a:pt x="403" y="509"/>
                    <a:pt x="521" y="380"/>
                    <a:pt x="504" y="228"/>
                  </a:cubicBezTo>
                  <a:cubicBezTo>
                    <a:pt x="493" y="110"/>
                    <a:pt x="394" y="14"/>
                    <a:pt x="276" y="2"/>
                  </a:cubicBezTo>
                  <a:cubicBezTo>
                    <a:pt x="270" y="0"/>
                    <a:pt x="261" y="0"/>
                    <a:pt x="25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7" name="Group 11">
            <a:extLst>
              <a:ext uri="{FF2B5EF4-FFF2-40B4-BE49-F238E27FC236}">
                <a16:creationId xmlns:a16="http://schemas.microsoft.com/office/drawing/2014/main" id="{2289500C-F70D-EAE0-8861-6687D09FF18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17422" y="4213713"/>
            <a:ext cx="252000" cy="330481"/>
            <a:chOff x="3678" y="496"/>
            <a:chExt cx="350" cy="459"/>
          </a:xfrm>
          <a:solidFill>
            <a:srgbClr val="FFFFFF"/>
          </a:solidFill>
        </p:grpSpPr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55145E76-73FE-0ED8-F3F7-A4507CEBD9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8" y="495"/>
              <a:ext cx="355" cy="460"/>
            </a:xfrm>
            <a:custGeom>
              <a:avLst/>
              <a:gdLst>
                <a:gd name="T0" fmla="*/ 397 w 1571"/>
                <a:gd name="T1" fmla="*/ 1646 h 2034"/>
                <a:gd name="T2" fmla="*/ 516 w 1571"/>
                <a:gd name="T3" fmla="*/ 1838 h 2034"/>
                <a:gd name="T4" fmla="*/ 722 w 1571"/>
                <a:gd name="T5" fmla="*/ 1917 h 2034"/>
                <a:gd name="T6" fmla="*/ 781 w 1571"/>
                <a:gd name="T7" fmla="*/ 1920 h 2034"/>
                <a:gd name="T8" fmla="*/ 834 w 1571"/>
                <a:gd name="T9" fmla="*/ 1914 h 2034"/>
                <a:gd name="T10" fmla="*/ 930 w 1571"/>
                <a:gd name="T11" fmla="*/ 1877 h 2034"/>
                <a:gd name="T12" fmla="*/ 1048 w 1571"/>
                <a:gd name="T13" fmla="*/ 1708 h 2034"/>
                <a:gd name="T14" fmla="*/ 1059 w 1571"/>
                <a:gd name="T15" fmla="*/ 1655 h 2034"/>
                <a:gd name="T16" fmla="*/ 1059 w 1571"/>
                <a:gd name="T17" fmla="*/ 1640 h 2034"/>
                <a:gd name="T18" fmla="*/ 1062 w 1571"/>
                <a:gd name="T19" fmla="*/ 1618 h 2034"/>
                <a:gd name="T20" fmla="*/ 1073 w 1571"/>
                <a:gd name="T21" fmla="*/ 1561 h 2034"/>
                <a:gd name="T22" fmla="*/ 1147 w 1571"/>
                <a:gd name="T23" fmla="*/ 1404 h 2034"/>
                <a:gd name="T24" fmla="*/ 1316 w 1571"/>
                <a:gd name="T25" fmla="*/ 1158 h 2034"/>
                <a:gd name="T26" fmla="*/ 1420 w 1571"/>
                <a:gd name="T27" fmla="*/ 933 h 2034"/>
                <a:gd name="T28" fmla="*/ 1432 w 1571"/>
                <a:gd name="T29" fmla="*/ 688 h 2034"/>
                <a:gd name="T30" fmla="*/ 1186 w 1571"/>
                <a:gd name="T31" fmla="*/ 265 h 2034"/>
                <a:gd name="T32" fmla="*/ 969 w 1571"/>
                <a:gd name="T33" fmla="*/ 146 h 2034"/>
                <a:gd name="T34" fmla="*/ 725 w 1571"/>
                <a:gd name="T35" fmla="*/ 118 h 2034"/>
                <a:gd name="T36" fmla="*/ 282 w 1571"/>
                <a:gd name="T37" fmla="*/ 321 h 2034"/>
                <a:gd name="T38" fmla="*/ 112 w 1571"/>
                <a:gd name="T39" fmla="*/ 778 h 2034"/>
                <a:gd name="T40" fmla="*/ 56 w 1571"/>
                <a:gd name="T41" fmla="*/ 835 h 2034"/>
                <a:gd name="T42" fmla="*/ 0 w 1571"/>
                <a:gd name="T43" fmla="*/ 778 h 2034"/>
                <a:gd name="T44" fmla="*/ 0 w 1571"/>
                <a:gd name="T45" fmla="*/ 778 h 2034"/>
                <a:gd name="T46" fmla="*/ 50 w 1571"/>
                <a:gd name="T47" fmla="*/ 493 h 2034"/>
                <a:gd name="T48" fmla="*/ 200 w 1571"/>
                <a:gd name="T49" fmla="*/ 245 h 2034"/>
                <a:gd name="T50" fmla="*/ 716 w 1571"/>
                <a:gd name="T51" fmla="*/ 5 h 2034"/>
                <a:gd name="T52" fmla="*/ 1003 w 1571"/>
                <a:gd name="T53" fmla="*/ 39 h 2034"/>
                <a:gd name="T54" fmla="*/ 1257 w 1571"/>
                <a:gd name="T55" fmla="*/ 177 h 2034"/>
                <a:gd name="T56" fmla="*/ 1542 w 1571"/>
                <a:gd name="T57" fmla="*/ 671 h 2034"/>
                <a:gd name="T58" fmla="*/ 1406 w 1571"/>
                <a:gd name="T59" fmla="*/ 1223 h 2034"/>
                <a:gd name="T60" fmla="*/ 1240 w 1571"/>
                <a:gd name="T61" fmla="*/ 1463 h 2034"/>
                <a:gd name="T62" fmla="*/ 1178 w 1571"/>
                <a:gd name="T63" fmla="*/ 1595 h 2034"/>
                <a:gd name="T64" fmla="*/ 1169 w 1571"/>
                <a:gd name="T65" fmla="*/ 1632 h 2034"/>
                <a:gd name="T66" fmla="*/ 1167 w 1571"/>
                <a:gd name="T67" fmla="*/ 1669 h 2034"/>
                <a:gd name="T68" fmla="*/ 1152 w 1571"/>
                <a:gd name="T69" fmla="*/ 1739 h 2034"/>
                <a:gd name="T70" fmla="*/ 986 w 1571"/>
                <a:gd name="T71" fmla="*/ 1971 h 2034"/>
                <a:gd name="T72" fmla="*/ 851 w 1571"/>
                <a:gd name="T73" fmla="*/ 2024 h 2034"/>
                <a:gd name="T74" fmla="*/ 705 w 1571"/>
                <a:gd name="T75" fmla="*/ 2027 h 2034"/>
                <a:gd name="T76" fmla="*/ 437 w 1571"/>
                <a:gd name="T77" fmla="*/ 1923 h 2034"/>
                <a:gd name="T78" fmla="*/ 282 w 1571"/>
                <a:gd name="T79" fmla="*/ 1680 h 2034"/>
                <a:gd name="T80" fmla="*/ 318 w 1571"/>
                <a:gd name="T81" fmla="*/ 1609 h 2034"/>
                <a:gd name="T82" fmla="*/ 397 w 1571"/>
                <a:gd name="T83" fmla="*/ 1646 h 2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71" h="2034">
                  <a:moveTo>
                    <a:pt x="397" y="1646"/>
                  </a:moveTo>
                  <a:cubicBezTo>
                    <a:pt x="423" y="1725"/>
                    <a:pt x="462" y="1793"/>
                    <a:pt x="516" y="1838"/>
                  </a:cubicBezTo>
                  <a:cubicBezTo>
                    <a:pt x="569" y="1883"/>
                    <a:pt x="640" y="1911"/>
                    <a:pt x="722" y="1917"/>
                  </a:cubicBezTo>
                  <a:cubicBezTo>
                    <a:pt x="742" y="1920"/>
                    <a:pt x="764" y="1920"/>
                    <a:pt x="781" y="1920"/>
                  </a:cubicBezTo>
                  <a:cubicBezTo>
                    <a:pt x="800" y="1920"/>
                    <a:pt x="817" y="1917"/>
                    <a:pt x="834" y="1914"/>
                  </a:cubicBezTo>
                  <a:cubicBezTo>
                    <a:pt x="867" y="1908"/>
                    <a:pt x="901" y="1894"/>
                    <a:pt x="930" y="1877"/>
                  </a:cubicBezTo>
                  <a:cubicBezTo>
                    <a:pt x="986" y="1841"/>
                    <a:pt x="1028" y="1779"/>
                    <a:pt x="1048" y="1708"/>
                  </a:cubicBezTo>
                  <a:cubicBezTo>
                    <a:pt x="1054" y="1691"/>
                    <a:pt x="1056" y="1672"/>
                    <a:pt x="1059" y="1655"/>
                  </a:cubicBezTo>
                  <a:cubicBezTo>
                    <a:pt x="1059" y="1649"/>
                    <a:pt x="1059" y="1646"/>
                    <a:pt x="1059" y="1640"/>
                  </a:cubicBezTo>
                  <a:lnTo>
                    <a:pt x="1062" y="1618"/>
                  </a:lnTo>
                  <a:cubicBezTo>
                    <a:pt x="1065" y="1595"/>
                    <a:pt x="1068" y="1578"/>
                    <a:pt x="1073" y="1561"/>
                  </a:cubicBezTo>
                  <a:cubicBezTo>
                    <a:pt x="1093" y="1497"/>
                    <a:pt x="1121" y="1449"/>
                    <a:pt x="1147" y="1404"/>
                  </a:cubicBezTo>
                  <a:cubicBezTo>
                    <a:pt x="1200" y="1313"/>
                    <a:pt x="1262" y="1234"/>
                    <a:pt x="1316" y="1158"/>
                  </a:cubicBezTo>
                  <a:cubicBezTo>
                    <a:pt x="1367" y="1088"/>
                    <a:pt x="1401" y="1012"/>
                    <a:pt x="1420" y="933"/>
                  </a:cubicBezTo>
                  <a:cubicBezTo>
                    <a:pt x="1440" y="852"/>
                    <a:pt x="1446" y="767"/>
                    <a:pt x="1432" y="688"/>
                  </a:cubicBezTo>
                  <a:cubicBezTo>
                    <a:pt x="1409" y="524"/>
                    <a:pt x="1316" y="369"/>
                    <a:pt x="1186" y="265"/>
                  </a:cubicBezTo>
                  <a:cubicBezTo>
                    <a:pt x="1121" y="211"/>
                    <a:pt x="1048" y="171"/>
                    <a:pt x="969" y="146"/>
                  </a:cubicBezTo>
                  <a:cubicBezTo>
                    <a:pt x="890" y="120"/>
                    <a:pt x="808" y="112"/>
                    <a:pt x="725" y="118"/>
                  </a:cubicBezTo>
                  <a:cubicBezTo>
                    <a:pt x="555" y="127"/>
                    <a:pt x="394" y="200"/>
                    <a:pt x="282" y="321"/>
                  </a:cubicBezTo>
                  <a:cubicBezTo>
                    <a:pt x="169" y="442"/>
                    <a:pt x="112" y="609"/>
                    <a:pt x="112" y="778"/>
                  </a:cubicBezTo>
                  <a:cubicBezTo>
                    <a:pt x="112" y="809"/>
                    <a:pt x="87" y="835"/>
                    <a:pt x="56" y="835"/>
                  </a:cubicBezTo>
                  <a:cubicBezTo>
                    <a:pt x="25" y="835"/>
                    <a:pt x="0" y="809"/>
                    <a:pt x="0" y="778"/>
                  </a:cubicBezTo>
                  <a:lnTo>
                    <a:pt x="0" y="778"/>
                  </a:lnTo>
                  <a:cubicBezTo>
                    <a:pt x="0" y="682"/>
                    <a:pt x="16" y="583"/>
                    <a:pt x="50" y="493"/>
                  </a:cubicBezTo>
                  <a:cubicBezTo>
                    <a:pt x="84" y="402"/>
                    <a:pt x="135" y="316"/>
                    <a:pt x="200" y="245"/>
                  </a:cubicBezTo>
                  <a:cubicBezTo>
                    <a:pt x="330" y="98"/>
                    <a:pt x="521" y="16"/>
                    <a:pt x="716" y="5"/>
                  </a:cubicBezTo>
                  <a:cubicBezTo>
                    <a:pt x="811" y="0"/>
                    <a:pt x="910" y="8"/>
                    <a:pt x="1003" y="39"/>
                  </a:cubicBezTo>
                  <a:cubicBezTo>
                    <a:pt x="1096" y="70"/>
                    <a:pt x="1183" y="118"/>
                    <a:pt x="1257" y="177"/>
                  </a:cubicBezTo>
                  <a:cubicBezTo>
                    <a:pt x="1406" y="299"/>
                    <a:pt x="1514" y="479"/>
                    <a:pt x="1542" y="671"/>
                  </a:cubicBezTo>
                  <a:cubicBezTo>
                    <a:pt x="1570" y="863"/>
                    <a:pt x="1519" y="1065"/>
                    <a:pt x="1406" y="1223"/>
                  </a:cubicBezTo>
                  <a:cubicBezTo>
                    <a:pt x="1350" y="1302"/>
                    <a:pt x="1291" y="1381"/>
                    <a:pt x="1240" y="1463"/>
                  </a:cubicBezTo>
                  <a:cubicBezTo>
                    <a:pt x="1214" y="1505"/>
                    <a:pt x="1192" y="1547"/>
                    <a:pt x="1178" y="1595"/>
                  </a:cubicBezTo>
                  <a:cubicBezTo>
                    <a:pt x="1175" y="1607"/>
                    <a:pt x="1172" y="1618"/>
                    <a:pt x="1169" y="1632"/>
                  </a:cubicBezTo>
                  <a:cubicBezTo>
                    <a:pt x="1169" y="1643"/>
                    <a:pt x="1169" y="1657"/>
                    <a:pt x="1167" y="1669"/>
                  </a:cubicBezTo>
                  <a:cubicBezTo>
                    <a:pt x="1164" y="1694"/>
                    <a:pt x="1158" y="1717"/>
                    <a:pt x="1152" y="1739"/>
                  </a:cubicBezTo>
                  <a:cubicBezTo>
                    <a:pt x="1127" y="1832"/>
                    <a:pt x="1068" y="1920"/>
                    <a:pt x="986" y="1971"/>
                  </a:cubicBezTo>
                  <a:cubicBezTo>
                    <a:pt x="944" y="1996"/>
                    <a:pt x="898" y="2016"/>
                    <a:pt x="851" y="2024"/>
                  </a:cubicBezTo>
                  <a:cubicBezTo>
                    <a:pt x="803" y="2033"/>
                    <a:pt x="756" y="2033"/>
                    <a:pt x="705" y="2027"/>
                  </a:cubicBezTo>
                  <a:cubicBezTo>
                    <a:pt x="609" y="2019"/>
                    <a:pt x="513" y="1985"/>
                    <a:pt x="437" y="1923"/>
                  </a:cubicBezTo>
                  <a:cubicBezTo>
                    <a:pt x="361" y="1861"/>
                    <a:pt x="313" y="1770"/>
                    <a:pt x="282" y="1680"/>
                  </a:cubicBezTo>
                  <a:cubicBezTo>
                    <a:pt x="273" y="1649"/>
                    <a:pt x="287" y="1618"/>
                    <a:pt x="318" y="1609"/>
                  </a:cubicBezTo>
                  <a:cubicBezTo>
                    <a:pt x="349" y="1601"/>
                    <a:pt x="389" y="1615"/>
                    <a:pt x="397" y="1646"/>
                  </a:cubicBezTo>
                </a:path>
              </a:pathLst>
            </a:custGeom>
            <a:grpFill/>
            <a:ln w="9525" cap="flat">
              <a:solidFill>
                <a:srgbClr val="FFFFFF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5CF4CEAD-F4B6-4B8B-6B0C-20EA6525F5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7" y="553"/>
              <a:ext cx="216" cy="291"/>
            </a:xfrm>
            <a:custGeom>
              <a:avLst/>
              <a:gdLst>
                <a:gd name="T0" fmla="*/ 6 w 957"/>
                <a:gd name="T1" fmla="*/ 375 h 1287"/>
                <a:gd name="T2" fmla="*/ 127 w 957"/>
                <a:gd name="T3" fmla="*/ 139 h 1287"/>
                <a:gd name="T4" fmla="*/ 361 w 957"/>
                <a:gd name="T5" fmla="*/ 9 h 1287"/>
                <a:gd name="T6" fmla="*/ 432 w 957"/>
                <a:gd name="T7" fmla="*/ 0 h 1287"/>
                <a:gd name="T8" fmla="*/ 465 w 957"/>
                <a:gd name="T9" fmla="*/ 0 h 1287"/>
                <a:gd name="T10" fmla="*/ 496 w 957"/>
                <a:gd name="T11" fmla="*/ 3 h 1287"/>
                <a:gd name="T12" fmla="*/ 620 w 957"/>
                <a:gd name="T13" fmla="*/ 37 h 1287"/>
                <a:gd name="T14" fmla="*/ 826 w 957"/>
                <a:gd name="T15" fmla="*/ 184 h 1287"/>
                <a:gd name="T16" fmla="*/ 942 w 957"/>
                <a:gd name="T17" fmla="*/ 409 h 1287"/>
                <a:gd name="T18" fmla="*/ 956 w 957"/>
                <a:gd name="T19" fmla="*/ 536 h 1287"/>
                <a:gd name="T20" fmla="*/ 939 w 957"/>
                <a:gd name="T21" fmla="*/ 663 h 1287"/>
                <a:gd name="T22" fmla="*/ 888 w 957"/>
                <a:gd name="T23" fmla="*/ 784 h 1287"/>
                <a:gd name="T24" fmla="*/ 826 w 957"/>
                <a:gd name="T25" fmla="*/ 877 h 1287"/>
                <a:gd name="T26" fmla="*/ 705 w 957"/>
                <a:gd name="T27" fmla="*/ 1040 h 1287"/>
                <a:gd name="T28" fmla="*/ 671 w 957"/>
                <a:gd name="T29" fmla="*/ 1083 h 1287"/>
                <a:gd name="T30" fmla="*/ 603 w 957"/>
                <a:gd name="T31" fmla="*/ 1083 h 1287"/>
                <a:gd name="T32" fmla="*/ 589 w 957"/>
                <a:gd name="T33" fmla="*/ 1083 h 1287"/>
                <a:gd name="T34" fmla="*/ 569 w 957"/>
                <a:gd name="T35" fmla="*/ 1085 h 1287"/>
                <a:gd name="T36" fmla="*/ 533 w 957"/>
                <a:gd name="T37" fmla="*/ 1094 h 1287"/>
                <a:gd name="T38" fmla="*/ 465 w 957"/>
                <a:gd name="T39" fmla="*/ 1125 h 1287"/>
                <a:gd name="T40" fmla="*/ 376 w 957"/>
                <a:gd name="T41" fmla="*/ 1243 h 1287"/>
                <a:gd name="T42" fmla="*/ 302 w 957"/>
                <a:gd name="T43" fmla="*/ 1274 h 1287"/>
                <a:gd name="T44" fmla="*/ 271 w 957"/>
                <a:gd name="T45" fmla="*/ 1201 h 1287"/>
                <a:gd name="T46" fmla="*/ 404 w 957"/>
                <a:gd name="T47" fmla="*/ 1029 h 1287"/>
                <a:gd name="T48" fmla="*/ 504 w 957"/>
                <a:gd name="T49" fmla="*/ 984 h 1287"/>
                <a:gd name="T50" fmla="*/ 614 w 957"/>
                <a:gd name="T51" fmla="*/ 973 h 1287"/>
                <a:gd name="T52" fmla="*/ 614 w 957"/>
                <a:gd name="T53" fmla="*/ 973 h 1287"/>
                <a:gd name="T54" fmla="*/ 736 w 957"/>
                <a:gd name="T55" fmla="*/ 809 h 1287"/>
                <a:gd name="T56" fmla="*/ 792 w 957"/>
                <a:gd name="T57" fmla="*/ 725 h 1287"/>
                <a:gd name="T58" fmla="*/ 832 w 957"/>
                <a:gd name="T59" fmla="*/ 632 h 1287"/>
                <a:gd name="T60" fmla="*/ 834 w 957"/>
                <a:gd name="T61" fmla="*/ 432 h 1287"/>
                <a:gd name="T62" fmla="*/ 744 w 957"/>
                <a:gd name="T63" fmla="*/ 254 h 1287"/>
                <a:gd name="T64" fmla="*/ 581 w 957"/>
                <a:gd name="T65" fmla="*/ 139 h 1287"/>
                <a:gd name="T66" fmla="*/ 482 w 957"/>
                <a:gd name="T67" fmla="*/ 113 h 1287"/>
                <a:gd name="T68" fmla="*/ 381 w 957"/>
                <a:gd name="T69" fmla="*/ 116 h 1287"/>
                <a:gd name="T70" fmla="*/ 116 w 957"/>
                <a:gd name="T71" fmla="*/ 390 h 1287"/>
                <a:gd name="T72" fmla="*/ 116 w 957"/>
                <a:gd name="T73" fmla="*/ 390 h 1287"/>
                <a:gd name="T74" fmla="*/ 51 w 957"/>
                <a:gd name="T75" fmla="*/ 435 h 1287"/>
                <a:gd name="T76" fmla="*/ 6 w 957"/>
                <a:gd name="T77" fmla="*/ 375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57" h="1287">
                  <a:moveTo>
                    <a:pt x="6" y="375"/>
                  </a:moveTo>
                  <a:cubicBezTo>
                    <a:pt x="23" y="285"/>
                    <a:pt x="65" y="201"/>
                    <a:pt x="127" y="139"/>
                  </a:cubicBezTo>
                  <a:cubicBezTo>
                    <a:pt x="189" y="74"/>
                    <a:pt x="271" y="28"/>
                    <a:pt x="361" y="9"/>
                  </a:cubicBezTo>
                  <a:cubicBezTo>
                    <a:pt x="384" y="3"/>
                    <a:pt x="407" y="3"/>
                    <a:pt x="432" y="0"/>
                  </a:cubicBezTo>
                  <a:cubicBezTo>
                    <a:pt x="442" y="0"/>
                    <a:pt x="456" y="0"/>
                    <a:pt x="465" y="0"/>
                  </a:cubicBezTo>
                  <a:cubicBezTo>
                    <a:pt x="476" y="0"/>
                    <a:pt x="487" y="3"/>
                    <a:pt x="496" y="3"/>
                  </a:cubicBezTo>
                  <a:cubicBezTo>
                    <a:pt x="538" y="9"/>
                    <a:pt x="581" y="20"/>
                    <a:pt x="620" y="37"/>
                  </a:cubicBezTo>
                  <a:cubicBezTo>
                    <a:pt x="699" y="68"/>
                    <a:pt x="772" y="122"/>
                    <a:pt x="826" y="184"/>
                  </a:cubicBezTo>
                  <a:cubicBezTo>
                    <a:pt x="882" y="249"/>
                    <a:pt x="922" y="328"/>
                    <a:pt x="942" y="409"/>
                  </a:cubicBezTo>
                  <a:cubicBezTo>
                    <a:pt x="953" y="452"/>
                    <a:pt x="956" y="493"/>
                    <a:pt x="956" y="536"/>
                  </a:cubicBezTo>
                  <a:cubicBezTo>
                    <a:pt x="956" y="578"/>
                    <a:pt x="950" y="620"/>
                    <a:pt x="939" y="663"/>
                  </a:cubicBezTo>
                  <a:cubicBezTo>
                    <a:pt x="928" y="705"/>
                    <a:pt x="911" y="748"/>
                    <a:pt x="888" y="784"/>
                  </a:cubicBezTo>
                  <a:cubicBezTo>
                    <a:pt x="865" y="823"/>
                    <a:pt x="846" y="848"/>
                    <a:pt x="826" y="877"/>
                  </a:cubicBezTo>
                  <a:cubicBezTo>
                    <a:pt x="786" y="933"/>
                    <a:pt x="744" y="987"/>
                    <a:pt x="705" y="1040"/>
                  </a:cubicBezTo>
                  <a:lnTo>
                    <a:pt x="671" y="1083"/>
                  </a:lnTo>
                  <a:lnTo>
                    <a:pt x="603" y="1083"/>
                  </a:lnTo>
                  <a:lnTo>
                    <a:pt x="589" y="1083"/>
                  </a:lnTo>
                  <a:cubicBezTo>
                    <a:pt x="583" y="1083"/>
                    <a:pt x="578" y="1083"/>
                    <a:pt x="569" y="1085"/>
                  </a:cubicBezTo>
                  <a:cubicBezTo>
                    <a:pt x="555" y="1088"/>
                    <a:pt x="544" y="1088"/>
                    <a:pt x="533" y="1094"/>
                  </a:cubicBezTo>
                  <a:cubicBezTo>
                    <a:pt x="507" y="1100"/>
                    <a:pt x="485" y="1111"/>
                    <a:pt x="465" y="1125"/>
                  </a:cubicBezTo>
                  <a:cubicBezTo>
                    <a:pt x="426" y="1150"/>
                    <a:pt x="395" y="1193"/>
                    <a:pt x="376" y="1243"/>
                  </a:cubicBezTo>
                  <a:cubicBezTo>
                    <a:pt x="364" y="1272"/>
                    <a:pt x="330" y="1286"/>
                    <a:pt x="302" y="1274"/>
                  </a:cubicBezTo>
                  <a:cubicBezTo>
                    <a:pt x="274" y="1263"/>
                    <a:pt x="260" y="1229"/>
                    <a:pt x="271" y="1201"/>
                  </a:cubicBezTo>
                  <a:cubicBezTo>
                    <a:pt x="297" y="1133"/>
                    <a:pt x="342" y="1071"/>
                    <a:pt x="404" y="1029"/>
                  </a:cubicBezTo>
                  <a:cubicBezTo>
                    <a:pt x="434" y="1009"/>
                    <a:pt x="468" y="992"/>
                    <a:pt x="504" y="984"/>
                  </a:cubicBezTo>
                  <a:cubicBezTo>
                    <a:pt x="541" y="975"/>
                    <a:pt x="578" y="970"/>
                    <a:pt x="614" y="973"/>
                  </a:cubicBezTo>
                  <a:lnTo>
                    <a:pt x="614" y="973"/>
                  </a:lnTo>
                  <a:cubicBezTo>
                    <a:pt x="654" y="919"/>
                    <a:pt x="696" y="865"/>
                    <a:pt x="736" y="809"/>
                  </a:cubicBezTo>
                  <a:cubicBezTo>
                    <a:pt x="755" y="781"/>
                    <a:pt x="775" y="756"/>
                    <a:pt x="792" y="725"/>
                  </a:cubicBezTo>
                  <a:cubicBezTo>
                    <a:pt x="809" y="697"/>
                    <a:pt x="823" y="666"/>
                    <a:pt x="832" y="632"/>
                  </a:cubicBezTo>
                  <a:cubicBezTo>
                    <a:pt x="849" y="567"/>
                    <a:pt x="849" y="497"/>
                    <a:pt x="834" y="432"/>
                  </a:cubicBezTo>
                  <a:cubicBezTo>
                    <a:pt x="820" y="367"/>
                    <a:pt x="786" y="305"/>
                    <a:pt x="744" y="254"/>
                  </a:cubicBezTo>
                  <a:cubicBezTo>
                    <a:pt x="699" y="203"/>
                    <a:pt x="643" y="161"/>
                    <a:pt x="581" y="139"/>
                  </a:cubicBezTo>
                  <a:cubicBezTo>
                    <a:pt x="549" y="127"/>
                    <a:pt x="516" y="116"/>
                    <a:pt x="482" y="113"/>
                  </a:cubicBezTo>
                  <a:cubicBezTo>
                    <a:pt x="448" y="107"/>
                    <a:pt x="415" y="107"/>
                    <a:pt x="381" y="116"/>
                  </a:cubicBezTo>
                  <a:cubicBezTo>
                    <a:pt x="249" y="141"/>
                    <a:pt x="139" y="257"/>
                    <a:pt x="116" y="390"/>
                  </a:cubicBezTo>
                  <a:lnTo>
                    <a:pt x="116" y="390"/>
                  </a:lnTo>
                  <a:cubicBezTo>
                    <a:pt x="110" y="421"/>
                    <a:pt x="82" y="440"/>
                    <a:pt x="51" y="435"/>
                  </a:cubicBezTo>
                  <a:cubicBezTo>
                    <a:pt x="20" y="438"/>
                    <a:pt x="0" y="407"/>
                    <a:pt x="6" y="375"/>
                  </a:cubicBezTo>
                </a:path>
              </a:pathLst>
            </a:custGeom>
            <a:grpFill/>
            <a:ln w="9525" cap="flat">
              <a:solidFill>
                <a:srgbClr val="FFFFFF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pic>
        <p:nvPicPr>
          <p:cNvPr id="40" name="グラフィックス 39" descr="チャットの吹き出し 枠線">
            <a:extLst>
              <a:ext uri="{FF2B5EF4-FFF2-40B4-BE49-F238E27FC236}">
                <a16:creationId xmlns:a16="http://schemas.microsoft.com/office/drawing/2014/main" id="{1459CF44-01B3-5B46-4358-A98C962CB8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8981" y="3096867"/>
            <a:ext cx="540000" cy="540000"/>
          </a:xfrm>
          <a:prstGeom prst="rect">
            <a:avLst/>
          </a:prstGeom>
        </p:spPr>
      </p:pic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5B403D0E-1718-7768-DDB6-DB333942FCC6}"/>
              </a:ext>
            </a:extLst>
          </p:cNvPr>
          <p:cNvSpPr txBox="1"/>
          <p:nvPr/>
        </p:nvSpPr>
        <p:spPr>
          <a:xfrm>
            <a:off x="947738" y="2089170"/>
            <a:ext cx="10296524" cy="5112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メラビアンの法則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＝「</a:t>
            </a:r>
            <a:r>
              <a:rPr kumimoji="0" lang="en-US" altLang="ja-JP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7-38-55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ルール（</a:t>
            </a: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の法則）」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54ACBEBC-C970-06CD-563A-232E6B5ACB60}"/>
              </a:ext>
            </a:extLst>
          </p:cNvPr>
          <p:cNvSpPr/>
          <p:nvPr/>
        </p:nvSpPr>
        <p:spPr>
          <a:xfrm>
            <a:off x="947736" y="2769375"/>
            <a:ext cx="10296525" cy="30162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コミュニケーションを取る際に影響する</a:t>
            </a:r>
            <a:r>
              <a:rPr kumimoji="0" lang="ja-JP" altLang="en-US" sz="16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「視覚情報」「聴覚情報」「言語情報」</a:t>
            </a: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の割合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4F90C408-0700-DCBC-A753-6E1FACAA1449}"/>
              </a:ext>
            </a:extLst>
          </p:cNvPr>
          <p:cNvSpPr/>
          <p:nvPr/>
        </p:nvSpPr>
        <p:spPr>
          <a:xfrm>
            <a:off x="8337788" y="4118949"/>
            <a:ext cx="2906473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00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非言語コミュニケーション（視覚・聴覚）だけで</a:t>
            </a:r>
            <a:r>
              <a:rPr kumimoji="0" lang="en-US" altLang="ja-JP" b="1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93</a:t>
            </a: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％</a:t>
            </a: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245B4370-EAD9-11FE-494A-A27015B96713}"/>
              </a:ext>
            </a:extLst>
          </p:cNvPr>
          <p:cNvSpPr/>
          <p:nvPr/>
        </p:nvSpPr>
        <p:spPr>
          <a:xfrm>
            <a:off x="3970136" y="3498506"/>
            <a:ext cx="3962802" cy="86408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視覚情報</a:t>
            </a:r>
            <a:endParaRPr kumimoji="0" lang="en-US" altLang="ja-JP" sz="1600" b="1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態度や表情、仕草やしぐさやジェスチャー、</a:t>
            </a:r>
            <a:endParaRPr kumimoji="0" lang="en-US" altLang="ja-JP" sz="1400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目線など。ボディーランゲージ。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D7F24CDC-EC1B-0B90-9CBF-EE7A49C79263}"/>
              </a:ext>
            </a:extLst>
          </p:cNvPr>
          <p:cNvSpPr/>
          <p:nvPr/>
        </p:nvSpPr>
        <p:spPr>
          <a:xfrm>
            <a:off x="3970135" y="4430939"/>
            <a:ext cx="3962801" cy="86408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FCEDED">
                    <a:lumMod val="7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聴覚情報</a:t>
            </a:r>
            <a:endParaRPr kumimoji="0" lang="en-US" altLang="ja-JP" sz="1600" b="1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話す声の大きさやトーン、テンポ、話し方など。</a:t>
            </a: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耳から得られる言葉以外の情報。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A9B2E9D0-4D81-4CFC-2BE9-1AA44D898FD7}"/>
              </a:ext>
            </a:extLst>
          </p:cNvPr>
          <p:cNvSpPr/>
          <p:nvPr/>
        </p:nvSpPr>
        <p:spPr>
          <a:xfrm>
            <a:off x="3970135" y="5363372"/>
            <a:ext cx="3962801" cy="58400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CCCCCC">
                    <a:lumMod val="9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言語情報</a:t>
            </a:r>
            <a:endParaRPr kumimoji="0" lang="en-US" altLang="ja-JP" sz="1600" b="1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言葉や話の内容、手紙や印刷物に書いてある言葉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7" name="右大かっこ 46">
            <a:extLst>
              <a:ext uri="{FF2B5EF4-FFF2-40B4-BE49-F238E27FC236}">
                <a16:creationId xmlns:a16="http://schemas.microsoft.com/office/drawing/2014/main" id="{0BA959E5-3895-9E1C-CC67-8E74C1F15076}"/>
              </a:ext>
            </a:extLst>
          </p:cNvPr>
          <p:cNvSpPr/>
          <p:nvPr/>
        </p:nvSpPr>
        <p:spPr>
          <a:xfrm>
            <a:off x="7995366" y="3635118"/>
            <a:ext cx="234233" cy="1659903"/>
          </a:xfrm>
          <a:prstGeom prst="rightBracket">
            <a:avLst/>
          </a:prstGeom>
          <a:noFill/>
          <a:ln w="25400" cap="flat" cmpd="sng" algn="ctr">
            <a:solidFill>
              <a:srgbClr val="C9002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8" name="右大かっこ 47">
            <a:extLst>
              <a:ext uri="{FF2B5EF4-FFF2-40B4-BE49-F238E27FC236}">
                <a16:creationId xmlns:a16="http://schemas.microsoft.com/office/drawing/2014/main" id="{501C587B-3AC1-6CF2-5E62-A7ADF04DBB82}"/>
              </a:ext>
            </a:extLst>
          </p:cNvPr>
          <p:cNvSpPr/>
          <p:nvPr/>
        </p:nvSpPr>
        <p:spPr>
          <a:xfrm>
            <a:off x="7995366" y="5505573"/>
            <a:ext cx="234233" cy="470716"/>
          </a:xfrm>
          <a:prstGeom prst="rightBracket">
            <a:avLst/>
          </a:prstGeom>
          <a:noFill/>
          <a:ln w="25400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B2701E1D-C945-E230-A4B2-B7F8FE8C08BA}"/>
              </a:ext>
            </a:extLst>
          </p:cNvPr>
          <p:cNvSpPr/>
          <p:nvPr/>
        </p:nvSpPr>
        <p:spPr>
          <a:xfrm>
            <a:off x="8337788" y="5554970"/>
            <a:ext cx="2906473" cy="30162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00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言語コミュニケーション</a:t>
            </a:r>
          </a:p>
        </p:txBody>
      </p:sp>
    </p:spTree>
    <p:extLst>
      <p:ext uri="{BB962C8B-B14F-4D97-AF65-F5344CB8AC3E}">
        <p14:creationId xmlns:p14="http://schemas.microsoft.com/office/powerpoint/2010/main" val="4178394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F38FCAE2-51B6-AFA1-231F-64E42933F4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ja-JP" altLang="en-US" dirty="0"/>
              <a:t>目次</a:t>
            </a:r>
          </a:p>
        </p:txBody>
      </p:sp>
      <p:sp>
        <p:nvSpPr>
          <p:cNvPr id="3" name="テキスト プレースホルダー 4">
            <a:extLst>
              <a:ext uri="{FF2B5EF4-FFF2-40B4-BE49-F238E27FC236}">
                <a16:creationId xmlns:a16="http://schemas.microsoft.com/office/drawing/2014/main" id="{6BB005C5-D9C8-8257-64A7-5C3476E6B29F}"/>
              </a:ext>
            </a:extLst>
          </p:cNvPr>
          <p:cNvSpPr txBox="1">
            <a:spLocks/>
          </p:cNvSpPr>
          <p:nvPr/>
        </p:nvSpPr>
        <p:spPr>
          <a:xfrm>
            <a:off x="1723369" y="1468322"/>
            <a:ext cx="8514423" cy="343905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kumimoji="1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Introduction  </a:t>
            </a: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ブランディングにおける</a:t>
            </a:r>
            <a:r>
              <a: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つの価値</a:t>
            </a:r>
          </a:p>
          <a:p>
            <a:pPr>
              <a:lnSpc>
                <a:spcPct val="200000"/>
              </a:lnSpc>
            </a:pP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推奨広告商品① </a:t>
            </a:r>
            <a:r>
              <a: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Yahoo! JAPAN</a:t>
            </a: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トップページ　トピックス</a:t>
            </a:r>
            <a:r>
              <a: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</a:t>
            </a:r>
          </a:p>
          <a:p>
            <a:pPr>
              <a:lnSpc>
                <a:spcPct val="200000"/>
              </a:lnSpc>
            </a:pP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推奨広告商品② </a:t>
            </a:r>
            <a:r>
              <a: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Yahoo! JAPAN</a:t>
            </a: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トップページ　ブランドパネル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Yahoo! JAPAN</a:t>
            </a: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トップページ　ブランドパネル出稿時の推奨プラン</a:t>
            </a:r>
          </a:p>
          <a:p>
            <a:pPr>
              <a:lnSpc>
                <a:spcPct val="200000"/>
              </a:lnSpc>
            </a:pP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クリエイティブ制作支援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84ED217-B241-01B3-431E-CE966D3F0D24}"/>
              </a:ext>
            </a:extLst>
          </p:cNvPr>
          <p:cNvSpPr txBox="1">
            <a:spLocks/>
          </p:cNvSpPr>
          <p:nvPr/>
        </p:nvSpPr>
        <p:spPr>
          <a:xfrm>
            <a:off x="1045588" y="1468322"/>
            <a:ext cx="677781" cy="343905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kumimoji="1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01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02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03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04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6150732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DD611E-A3F5-9B2C-D287-6F25C68D1F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ポイント①　ブランドの情緒的価値の発信に最適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E482428-7046-0EA0-39E3-17B346AE64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ブランドパネルはトップページの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st view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という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一番目立つポジション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、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かつ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占有率の高いフォーマット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で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視覚的なアプローチが可能</a:t>
            </a:r>
          </a:p>
          <a:p>
            <a:endParaRPr kumimoji="1" lang="ja-JP" altLang="en-US" dirty="0"/>
          </a:p>
        </p:txBody>
      </p:sp>
      <p:sp>
        <p:nvSpPr>
          <p:cNvPr id="21" name="円/楕円 82">
            <a:extLst>
              <a:ext uri="{FF2B5EF4-FFF2-40B4-BE49-F238E27FC236}">
                <a16:creationId xmlns:a16="http://schemas.microsoft.com/office/drawing/2014/main" id="{CFC477C8-B990-5695-E48D-754FFF1CB5C1}"/>
              </a:ext>
            </a:extLst>
          </p:cNvPr>
          <p:cNvSpPr/>
          <p:nvPr/>
        </p:nvSpPr>
        <p:spPr>
          <a:xfrm>
            <a:off x="7288427" y="2295298"/>
            <a:ext cx="3814907" cy="3814907"/>
          </a:xfrm>
          <a:prstGeom prst="ellipse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F09D5B8-05DF-E9A8-608C-0934634DF721}"/>
              </a:ext>
            </a:extLst>
          </p:cNvPr>
          <p:cNvSpPr txBox="1"/>
          <p:nvPr/>
        </p:nvSpPr>
        <p:spPr>
          <a:xfrm>
            <a:off x="7830038" y="2377346"/>
            <a:ext cx="286045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参考：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広告認知効果比較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09086333-7DDB-0262-97C0-2519E937BF0F}"/>
              </a:ext>
            </a:extLst>
          </p:cNvPr>
          <p:cNvGrpSpPr/>
          <p:nvPr/>
        </p:nvGrpSpPr>
        <p:grpSpPr>
          <a:xfrm>
            <a:off x="7290137" y="2198386"/>
            <a:ext cx="3721733" cy="3531110"/>
            <a:chOff x="7121938" y="2343138"/>
            <a:chExt cx="3953527" cy="3531110"/>
          </a:xfrm>
        </p:grpSpPr>
        <p:graphicFrame>
          <p:nvGraphicFramePr>
            <p:cNvPr id="24" name="グラフ 23">
              <a:extLst>
                <a:ext uri="{FF2B5EF4-FFF2-40B4-BE49-F238E27FC236}">
                  <a16:creationId xmlns:a16="http://schemas.microsoft.com/office/drawing/2014/main" id="{24BC13EC-425C-8ABA-1C4B-F9D229380CE5}"/>
                </a:ext>
              </a:extLst>
            </p:cNvPr>
            <p:cNvGraphicFramePr/>
            <p:nvPr/>
          </p:nvGraphicFramePr>
          <p:xfrm>
            <a:off x="7121938" y="2343138"/>
            <a:ext cx="3953527" cy="35184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19AAA97C-E033-03D0-C652-A340B7BAC83A}"/>
                </a:ext>
              </a:extLst>
            </p:cNvPr>
            <p:cNvSpPr txBox="1"/>
            <p:nvPr/>
          </p:nvSpPr>
          <p:spPr>
            <a:xfrm>
              <a:off x="9671314" y="5574166"/>
              <a:ext cx="1348649" cy="300082"/>
            </a:xfrm>
            <a:prstGeom prst="roundRect">
              <a:avLst>
                <a:gd name="adj" fmla="val 0"/>
              </a:avLst>
            </a:prstGeom>
            <a:noFill/>
            <a:ln w="635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0" tIns="0" rIns="0" bIns="0" numCol="1" spcCol="38100" rtlCol="0" anchor="ctr">
              <a:spAutoFit/>
            </a:bodyPr>
            <a:lstStyle/>
            <a:p>
              <a:pPr marL="0" marR="0" lvl="0" indent="0" algn="ctr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ブランドパネル</a:t>
              </a:r>
              <a:endParaRPr kumimoji="0" lang="ja-JP" altLang="en-US" sz="9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endParaRPr>
            </a:p>
            <a:p>
              <a:pPr marL="0" marR="0" lvl="0" indent="0" algn="ctr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（リッチフォーマット）</a:t>
              </a:r>
            </a:p>
          </p:txBody>
        </p:sp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DE0CE178-522A-69F6-8F28-BF17B474F36C}"/>
              </a:ext>
            </a:extLst>
          </p:cNvPr>
          <p:cNvGrpSpPr/>
          <p:nvPr/>
        </p:nvGrpSpPr>
        <p:grpSpPr>
          <a:xfrm>
            <a:off x="2798969" y="2870756"/>
            <a:ext cx="3794680" cy="2851322"/>
            <a:chOff x="2798969" y="2884824"/>
            <a:chExt cx="3794680" cy="2851322"/>
          </a:xfrm>
          <a:effectLst/>
        </p:grpSpPr>
        <p:pic>
          <p:nvPicPr>
            <p:cNvPr id="27" name="図 26">
              <a:extLst>
                <a:ext uri="{FF2B5EF4-FFF2-40B4-BE49-F238E27FC236}">
                  <a16:creationId xmlns:a16="http://schemas.microsoft.com/office/drawing/2014/main" id="{9629BC7C-4030-C146-4833-D25700D439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8" name="図 27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355C302B-631B-DADE-F6FA-B32E4D1BFD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9" name="図 28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5D8ECF53-B8C5-C1E9-8340-129D5C5A19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30" name="図 29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60279681-0063-B9D7-4DDB-3168EEE944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31" name="図 30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5E9FC8BA-FAE6-3934-1AC6-D241A218D9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608D9244-9921-23DF-8FFC-402521B0ABC8}"/>
              </a:ext>
            </a:extLst>
          </p:cNvPr>
          <p:cNvGrpSpPr/>
          <p:nvPr/>
        </p:nvGrpSpPr>
        <p:grpSpPr>
          <a:xfrm>
            <a:off x="947738" y="2827477"/>
            <a:ext cx="1679948" cy="2902020"/>
            <a:chOff x="947738" y="1267405"/>
            <a:chExt cx="2561944" cy="4425620"/>
          </a:xfrm>
        </p:grpSpPr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AC49217D-8788-9A09-C2FD-40A2FA59D12D}"/>
                </a:ext>
              </a:extLst>
            </p:cNvPr>
            <p:cNvGrpSpPr/>
            <p:nvPr/>
          </p:nvGrpSpPr>
          <p:grpSpPr>
            <a:xfrm>
              <a:off x="947738" y="1267405"/>
              <a:ext cx="2561944" cy="4425620"/>
              <a:chOff x="931156" y="1340380"/>
              <a:chExt cx="2475816" cy="4276839"/>
            </a:xfrm>
          </p:grpSpPr>
          <p:pic>
            <p:nvPicPr>
              <p:cNvPr id="35" name="図 34">
                <a:extLst>
                  <a:ext uri="{FF2B5EF4-FFF2-40B4-BE49-F238E27FC236}">
                    <a16:creationId xmlns:a16="http://schemas.microsoft.com/office/drawing/2014/main" id="{40E5BD74-9022-159F-2436-7340365679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11031"/>
              <a:stretch/>
            </p:blipFill>
            <p:spPr>
              <a:xfrm>
                <a:off x="1096020" y="1455335"/>
                <a:ext cx="2146089" cy="4161882"/>
              </a:xfrm>
              <a:prstGeom prst="rect">
                <a:avLst/>
              </a:prstGeom>
            </p:spPr>
          </p:pic>
          <p:pic>
            <p:nvPicPr>
              <p:cNvPr id="36" name="図 35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482A8E46-102F-5FCB-58EE-66D1ED9FB6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13461"/>
              <a:stretch/>
            </p:blipFill>
            <p:spPr>
              <a:xfrm>
                <a:off x="931156" y="1340380"/>
                <a:ext cx="2475816" cy="4276839"/>
              </a:xfrm>
              <a:prstGeom prst="rect">
                <a:avLst/>
              </a:prstGeom>
              <a:effectLst/>
            </p:spPr>
          </p:pic>
        </p:grpSp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EDDC9CA0-9617-2362-F241-4A225F2979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22C5254-7990-92DE-118E-8F54A4E94BCC}"/>
              </a:ext>
            </a:extLst>
          </p:cNvPr>
          <p:cNvSpPr/>
          <p:nvPr/>
        </p:nvSpPr>
        <p:spPr>
          <a:xfrm>
            <a:off x="9832082" y="6034030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2020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6368962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D57140-853E-915B-DF33-E92CB6B466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多様なフォーマットでブランディング効果最大化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D85B9D9-D1B3-8FC7-023F-20C3392346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ブランドパネルでは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画面占有率の高いリッチフォーマットや動画フォーマットなど</a:t>
            </a:r>
            <a:endParaRPr kumimoji="0" lang="en-US" altLang="ja-JP" sz="18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様々な広告フォーマットで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視覚的なアプローチが可能</a:t>
            </a:r>
          </a:p>
          <a:p>
            <a:endParaRPr kumimoji="1" lang="ja-JP" altLang="en-US" dirty="0"/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EDD0A36E-B52F-4609-DDCC-D5A6E95FA521}"/>
              </a:ext>
            </a:extLst>
          </p:cNvPr>
          <p:cNvGrpSpPr/>
          <p:nvPr/>
        </p:nvGrpSpPr>
        <p:grpSpPr>
          <a:xfrm>
            <a:off x="6115488" y="2854347"/>
            <a:ext cx="1816812" cy="3138446"/>
            <a:chOff x="947738" y="1267405"/>
            <a:chExt cx="2561944" cy="4425620"/>
          </a:xfrm>
        </p:grpSpPr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46C1C5E6-BDB7-EC75-2664-0CA9659E5980}"/>
                </a:ext>
              </a:extLst>
            </p:cNvPr>
            <p:cNvGrpSpPr/>
            <p:nvPr/>
          </p:nvGrpSpPr>
          <p:grpSpPr>
            <a:xfrm>
              <a:off x="947738" y="1267405"/>
              <a:ext cx="2561944" cy="4425620"/>
              <a:chOff x="931156" y="1340380"/>
              <a:chExt cx="2475816" cy="4276839"/>
            </a:xfrm>
          </p:grpSpPr>
          <p:pic>
            <p:nvPicPr>
              <p:cNvPr id="27" name="図 26">
                <a:extLst>
                  <a:ext uri="{FF2B5EF4-FFF2-40B4-BE49-F238E27FC236}">
                    <a16:creationId xmlns:a16="http://schemas.microsoft.com/office/drawing/2014/main" id="{7373EC2B-EE21-A583-E0D9-9153B4364D8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11031"/>
              <a:stretch/>
            </p:blipFill>
            <p:spPr>
              <a:xfrm>
                <a:off x="1096020" y="1455335"/>
                <a:ext cx="2146089" cy="4161882"/>
              </a:xfrm>
              <a:prstGeom prst="rect">
                <a:avLst/>
              </a:prstGeom>
            </p:spPr>
          </p:pic>
          <p:pic>
            <p:nvPicPr>
              <p:cNvPr id="28" name="図 27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689A517D-534D-AC14-50A6-16710E2A32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13461"/>
              <a:stretch/>
            </p:blipFill>
            <p:spPr>
              <a:xfrm>
                <a:off x="931156" y="1340380"/>
                <a:ext cx="2475816" cy="4276839"/>
              </a:xfrm>
              <a:prstGeom prst="rect">
                <a:avLst/>
              </a:prstGeom>
              <a:effectLst/>
            </p:spPr>
          </p:pic>
        </p:grpSp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870226CD-468C-D416-9FA0-E61606F510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ACDEB676-883A-2CF2-9E90-DEA6060D1337}"/>
              </a:ext>
            </a:extLst>
          </p:cNvPr>
          <p:cNvGrpSpPr/>
          <p:nvPr/>
        </p:nvGrpSpPr>
        <p:grpSpPr>
          <a:xfrm>
            <a:off x="947738" y="2892064"/>
            <a:ext cx="4096194" cy="3098683"/>
            <a:chOff x="2796367" y="2862041"/>
            <a:chExt cx="3787619" cy="2865252"/>
          </a:xfrm>
        </p:grpSpPr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856F8363-94C7-336E-5203-C9E24B2D7B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72493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AD6C3E2C-8D83-9404-B8B4-8D69F9EA47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88443"/>
            <a:stretch/>
          </p:blipFill>
          <p:spPr>
            <a:xfrm>
              <a:off x="2796367" y="2872493"/>
              <a:ext cx="497648" cy="28548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  <a:effectLst/>
          </p:spPr>
        </p:pic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29F322DD-92A5-9561-B77B-6C7342111C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8544" r="235"/>
            <a:stretch/>
          </p:blipFill>
          <p:spPr>
            <a:xfrm>
              <a:off x="6100767" y="2862041"/>
              <a:ext cx="483219" cy="28548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  <a:effectLst/>
          </p:spPr>
        </p:pic>
        <p:pic>
          <p:nvPicPr>
            <p:cNvPr id="33" name="図 32">
              <a:extLst>
                <a:ext uri="{FF2B5EF4-FFF2-40B4-BE49-F238E27FC236}">
                  <a16:creationId xmlns:a16="http://schemas.microsoft.com/office/drawing/2014/main" id="{400EEDEE-B77B-96C6-2E27-9F65714BD1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800" t="22590" r="11994" b="48656"/>
            <a:stretch/>
          </p:blipFill>
          <p:spPr>
            <a:xfrm>
              <a:off x="3296884" y="3460170"/>
              <a:ext cx="2798481" cy="700011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  <a:effectLst/>
          </p:spPr>
        </p:pic>
      </p:grpSp>
      <p:pic>
        <p:nvPicPr>
          <p:cNvPr id="34" name="図 33">
            <a:extLst>
              <a:ext uri="{FF2B5EF4-FFF2-40B4-BE49-F238E27FC236}">
                <a16:creationId xmlns:a16="http://schemas.microsoft.com/office/drawing/2014/main" id="{95988D15-9260-37A7-B3E3-8EF7AF9EA3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" b="58687"/>
          <a:stretch/>
        </p:blipFill>
        <p:spPr>
          <a:xfrm>
            <a:off x="9124838" y="2938704"/>
            <a:ext cx="1574851" cy="1402962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D7489A2A-E0EA-CC16-DF62-85C3CF44EF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11" b="6979"/>
          <a:stretch/>
        </p:blipFill>
        <p:spPr>
          <a:xfrm>
            <a:off x="9124838" y="4199216"/>
            <a:ext cx="1574851" cy="1791530"/>
          </a:xfrm>
          <a:prstGeom prst="rect">
            <a:avLst/>
          </a:prstGeom>
        </p:spPr>
      </p:pic>
      <p:sp>
        <p:nvSpPr>
          <p:cNvPr id="36" name="テキスト ボックス 35">
            <a:hlinkClick r:id="rId7"/>
            <a:extLst>
              <a:ext uri="{FF2B5EF4-FFF2-40B4-BE49-F238E27FC236}">
                <a16:creationId xmlns:a16="http://schemas.microsoft.com/office/drawing/2014/main" id="{7BB39C76-BB29-846D-6664-D8FB4E62A736}"/>
              </a:ext>
            </a:extLst>
          </p:cNvPr>
          <p:cNvSpPr txBox="1"/>
          <p:nvPr/>
        </p:nvSpPr>
        <p:spPr>
          <a:xfrm>
            <a:off x="947738" y="6083363"/>
            <a:ext cx="2996013" cy="1904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※</a:t>
            </a:r>
            <a:r>
              <a:rPr lang="ja-JP" altLang="en-US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詳細はフォーマットガイド（</a:t>
            </a:r>
            <a:r>
              <a:rPr lang="en-US" altLang="ja-JP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URL</a:t>
            </a:r>
            <a:r>
              <a:rPr lang="ja-JP" altLang="en-US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）をご参照ください</a:t>
            </a:r>
            <a:r>
              <a:rPr lang="ja-JP" altLang="en-US" sz="9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。</a:t>
            </a:r>
            <a:endParaRPr lang="en-US" altLang="ja-JP" sz="9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9832D127-838B-FC30-9622-6F8FAA17CEA8}"/>
              </a:ext>
            </a:extLst>
          </p:cNvPr>
          <p:cNvSpPr txBox="1"/>
          <p:nvPr/>
        </p:nvSpPr>
        <p:spPr>
          <a:xfrm>
            <a:off x="947736" y="2215644"/>
            <a:ext cx="4084735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60D3B783-6AE9-DC22-AB39-FB71E16C4781}"/>
              </a:ext>
            </a:extLst>
          </p:cNvPr>
          <p:cNvSpPr txBox="1"/>
          <p:nvPr/>
        </p:nvSpPr>
        <p:spPr>
          <a:xfrm>
            <a:off x="5690971" y="2215644"/>
            <a:ext cx="2664000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動画フォーマット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7BCAFADC-7D46-063B-50FD-2746055C8AEE}"/>
              </a:ext>
            </a:extLst>
          </p:cNvPr>
          <p:cNvSpPr txBox="1"/>
          <p:nvPr/>
        </p:nvSpPr>
        <p:spPr>
          <a:xfrm>
            <a:off x="8580263" y="2215644"/>
            <a:ext cx="2664000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カルーセルフォーマット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0" name="Picture 6">
            <a:extLst>
              <a:ext uri="{FF2B5EF4-FFF2-40B4-BE49-F238E27FC236}">
                <a16:creationId xmlns:a16="http://schemas.microsoft.com/office/drawing/2014/main" id="{EE1AFC40-4900-3BE1-8A01-1C163D2BBC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673" b="59740"/>
          <a:stretch/>
        </p:blipFill>
        <p:spPr bwMode="auto">
          <a:xfrm>
            <a:off x="9119674" y="3454334"/>
            <a:ext cx="1584000" cy="74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図 40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3D8964EF-22AB-1018-0EC5-C916226448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13461"/>
          <a:stretch/>
        </p:blipFill>
        <p:spPr>
          <a:xfrm>
            <a:off x="9003857" y="2854347"/>
            <a:ext cx="1816812" cy="3138446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203213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E40D87-BC22-B9B1-AC63-512D7A681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トップページカスタマイズの活用による広告効果増大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F4DE4A9-0587-4527-52EB-87AF5A2024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リッチなアニメーション演出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を展開できるトップページカスタマイズを活用することで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ユーザーに対してさらに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強烈にプロモーションを印象付ける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ことが可能</a:t>
            </a: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32E7966D-6333-9511-8280-A6A688866CB9}"/>
              </a:ext>
            </a:extLst>
          </p:cNvPr>
          <p:cNvGrpSpPr/>
          <p:nvPr/>
        </p:nvGrpSpPr>
        <p:grpSpPr>
          <a:xfrm>
            <a:off x="947739" y="3496437"/>
            <a:ext cx="1354182" cy="2710429"/>
            <a:chOff x="466186" y="3607365"/>
            <a:chExt cx="2561944" cy="5127793"/>
          </a:xfrm>
        </p:grpSpPr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1EAF5F60-B404-F50C-A939-5D1FE07A72C8}"/>
                </a:ext>
              </a:extLst>
            </p:cNvPr>
            <p:cNvGrpSpPr/>
            <p:nvPr/>
          </p:nvGrpSpPr>
          <p:grpSpPr>
            <a:xfrm>
              <a:off x="466186" y="3607365"/>
              <a:ext cx="2561944" cy="5127793"/>
              <a:chOff x="931156" y="1340379"/>
              <a:chExt cx="2475816" cy="4955406"/>
            </a:xfrm>
          </p:grpSpPr>
          <p:pic>
            <p:nvPicPr>
              <p:cNvPr id="32" name="図 31">
                <a:extLst>
                  <a:ext uri="{FF2B5EF4-FFF2-40B4-BE49-F238E27FC236}">
                    <a16:creationId xmlns:a16="http://schemas.microsoft.com/office/drawing/2014/main" id="{A07AC749-5FC3-FE5C-2EB8-A3C6DF3EB9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33" name="図 32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6360F216-B68B-1BA3-10EF-B7B63FF790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31" name="図 30" descr="カップに入った飲み物&#10;&#10;自動的に生成された説明">
              <a:extLst>
                <a:ext uri="{FF2B5EF4-FFF2-40B4-BE49-F238E27FC236}">
                  <a16:creationId xmlns:a16="http://schemas.microsoft.com/office/drawing/2014/main" id="{C343EC7E-FECC-6166-90DA-79394204D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379" y="4459232"/>
              <a:ext cx="2196000" cy="1235249"/>
            </a:xfrm>
            <a:prstGeom prst="rect">
              <a:avLst/>
            </a:prstGeom>
          </p:spPr>
        </p:pic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49CEEBC5-FE83-62E9-10A6-3301601E836B}"/>
              </a:ext>
            </a:extLst>
          </p:cNvPr>
          <p:cNvGrpSpPr/>
          <p:nvPr/>
        </p:nvGrpSpPr>
        <p:grpSpPr>
          <a:xfrm>
            <a:off x="2124144" y="2186011"/>
            <a:ext cx="2501879" cy="4039702"/>
            <a:chOff x="3225717" y="2402714"/>
            <a:chExt cx="1987967" cy="3209905"/>
          </a:xfrm>
        </p:grpSpPr>
        <p:grpSp>
          <p:nvGrpSpPr>
            <p:cNvPr id="35" name="グループ化 34">
              <a:extLst>
                <a:ext uri="{FF2B5EF4-FFF2-40B4-BE49-F238E27FC236}">
                  <a16:creationId xmlns:a16="http://schemas.microsoft.com/office/drawing/2014/main" id="{51A89D9F-6BB0-F776-139A-FCF58398C2E5}"/>
                </a:ext>
              </a:extLst>
            </p:cNvPr>
            <p:cNvGrpSpPr/>
            <p:nvPr/>
          </p:nvGrpSpPr>
          <p:grpSpPr>
            <a:xfrm>
              <a:off x="3358094" y="2495017"/>
              <a:ext cx="1724400" cy="3117602"/>
              <a:chOff x="3358094" y="2495017"/>
              <a:chExt cx="1724400" cy="3117602"/>
            </a:xfrm>
          </p:grpSpPr>
          <p:pic>
            <p:nvPicPr>
              <p:cNvPr id="37" name="図 36">
                <a:extLst>
                  <a:ext uri="{FF2B5EF4-FFF2-40B4-BE49-F238E27FC236}">
                    <a16:creationId xmlns:a16="http://schemas.microsoft.com/office/drawing/2014/main" id="{8A507E19-39CE-1EEA-86B0-3A0D20E7C1E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19" b="17002"/>
              <a:stretch/>
            </p:blipFill>
            <p:spPr>
              <a:xfrm>
                <a:off x="3358094" y="2495018"/>
                <a:ext cx="1724400" cy="3117601"/>
              </a:xfrm>
              <a:prstGeom prst="rect">
                <a:avLst/>
              </a:prstGeom>
            </p:spPr>
          </p:pic>
          <p:pic>
            <p:nvPicPr>
              <p:cNvPr id="38" name="図 37" descr="カレンダー が含まれている画像&#10;&#10;自動的に生成された説明">
                <a:extLst>
                  <a:ext uri="{FF2B5EF4-FFF2-40B4-BE49-F238E27FC236}">
                    <a16:creationId xmlns:a16="http://schemas.microsoft.com/office/drawing/2014/main" id="{E3253F49-8238-AB38-7A6E-182AFF8F47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8094" y="2495017"/>
                <a:ext cx="1724400" cy="2694375"/>
              </a:xfrm>
              <a:prstGeom prst="rect">
                <a:avLst/>
              </a:prstGeom>
            </p:spPr>
          </p:pic>
        </p:grpSp>
        <p:pic>
          <p:nvPicPr>
            <p:cNvPr id="36" name="図 35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1E6B6200-873C-B75D-5DCD-0B0E332398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111"/>
            <a:stretch/>
          </p:blipFill>
          <p:spPr>
            <a:xfrm>
              <a:off x="3225717" y="2402714"/>
              <a:ext cx="1987967" cy="3209904"/>
            </a:xfrm>
            <a:prstGeom prst="rect">
              <a:avLst/>
            </a:prstGeom>
            <a:effectLst/>
          </p:spPr>
        </p:pic>
      </p:grpSp>
      <p:pic>
        <p:nvPicPr>
          <p:cNvPr id="39" name="グラフィックス 38" descr="矢印: 緩い曲線 単色塗りつぶし">
            <a:extLst>
              <a:ext uri="{FF2B5EF4-FFF2-40B4-BE49-F238E27FC236}">
                <a16:creationId xmlns:a16="http://schemas.microsoft.com/office/drawing/2014/main" id="{DEE4BD0F-90AE-6627-25E8-63413978D7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9430060" flipH="1">
            <a:off x="1182197" y="2753266"/>
            <a:ext cx="914400" cy="914400"/>
          </a:xfrm>
          <a:prstGeom prst="rect">
            <a:avLst/>
          </a:prstGeom>
          <a:effectLst>
            <a:outerShdw dist="25400" dir="2700000" algn="tl" rotWithShape="0">
              <a:srgbClr val="C9002C">
                <a:alpha val="0"/>
              </a:srgbClr>
            </a:outerShdw>
          </a:effectLst>
        </p:spPr>
      </p:pic>
      <p:pic>
        <p:nvPicPr>
          <p:cNvPr id="40" name="グラフィックス 39" descr="矢印: 緩い曲線 単色塗りつぶし">
            <a:extLst>
              <a:ext uri="{FF2B5EF4-FFF2-40B4-BE49-F238E27FC236}">
                <a16:creationId xmlns:a16="http://schemas.microsoft.com/office/drawing/2014/main" id="{C796F662-62B7-7809-A22B-DBEA5A139F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9430060" flipH="1">
            <a:off x="5518701" y="3554842"/>
            <a:ext cx="914400" cy="914400"/>
          </a:xfrm>
          <a:prstGeom prst="rect">
            <a:avLst/>
          </a:prstGeom>
          <a:effectLst>
            <a:outerShdw dist="25400" dir="2700000" algn="tl" rotWithShape="0">
              <a:srgbClr val="C9002C">
                <a:alpha val="0"/>
              </a:srgbClr>
            </a:outerShdw>
          </a:effectLst>
        </p:spPr>
      </p:pic>
      <p:pic>
        <p:nvPicPr>
          <p:cNvPr id="41" name="図 40" descr="カップに入った飲み物&#10;&#10;自動的に生成された説明">
            <a:extLst>
              <a:ext uri="{FF2B5EF4-FFF2-40B4-BE49-F238E27FC236}">
                <a16:creationId xmlns:a16="http://schemas.microsoft.com/office/drawing/2014/main" id="{62DE2A59-D0C9-A412-9A91-46254B20A11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7"/>
          <a:stretch/>
        </p:blipFill>
        <p:spPr>
          <a:xfrm>
            <a:off x="6467695" y="2184484"/>
            <a:ext cx="4776568" cy="3207365"/>
          </a:xfrm>
          <a:prstGeom prst="rect">
            <a:avLst/>
          </a:prstGeom>
          <a:ln>
            <a:solidFill>
              <a:srgbClr val="CCCCCC">
                <a:lumMod val="90000"/>
              </a:srgbClr>
            </a:solidFill>
          </a:ln>
        </p:spPr>
      </p:pic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51F360EC-937C-A887-F0B3-3A71EC07C134}"/>
              </a:ext>
            </a:extLst>
          </p:cNvPr>
          <p:cNvGrpSpPr/>
          <p:nvPr/>
        </p:nvGrpSpPr>
        <p:grpSpPr>
          <a:xfrm>
            <a:off x="8613470" y="5168624"/>
            <a:ext cx="2275476" cy="1030116"/>
            <a:chOff x="8763440" y="5240779"/>
            <a:chExt cx="2275476" cy="1030116"/>
          </a:xfrm>
        </p:grpSpPr>
        <p:sp>
          <p:nvSpPr>
            <p:cNvPr id="43" name="角丸四角形 29">
              <a:extLst>
                <a:ext uri="{FF2B5EF4-FFF2-40B4-BE49-F238E27FC236}">
                  <a16:creationId xmlns:a16="http://schemas.microsoft.com/office/drawing/2014/main" id="{835526AC-EBC6-079B-0B43-3050844685B3}"/>
                </a:ext>
              </a:extLst>
            </p:cNvPr>
            <p:cNvSpPr/>
            <p:nvPr/>
          </p:nvSpPr>
          <p:spPr>
            <a:xfrm>
              <a:off x="8763440" y="5395770"/>
              <a:ext cx="2275476" cy="875125"/>
            </a:xfrm>
            <a:prstGeom prst="roundRect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C9002C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rPr>
                <a:t>オレンジジュースが</a:t>
              </a:r>
              <a:b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rPr>
              </a:br>
              <a:r>
                <a:rPr kumimoji="0" lang="ja-JP" alt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rPr>
                <a:t>飛び出す！</a:t>
              </a:r>
            </a:p>
          </p:txBody>
        </p:sp>
        <p:sp>
          <p:nvSpPr>
            <p:cNvPr id="44" name="三角形 30">
              <a:extLst>
                <a:ext uri="{FF2B5EF4-FFF2-40B4-BE49-F238E27FC236}">
                  <a16:creationId xmlns:a16="http://schemas.microsoft.com/office/drawing/2014/main" id="{C272E98C-5E21-196A-F3FB-33D11D3779F9}"/>
                </a:ext>
              </a:extLst>
            </p:cNvPr>
            <p:cNvSpPr/>
            <p:nvPr/>
          </p:nvSpPr>
          <p:spPr>
            <a:xfrm>
              <a:off x="10563613" y="5240779"/>
              <a:ext cx="108000" cy="154992"/>
            </a:xfrm>
            <a:prstGeom prst="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C9002C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45" name="グループ化 44">
            <a:extLst>
              <a:ext uri="{FF2B5EF4-FFF2-40B4-BE49-F238E27FC236}">
                <a16:creationId xmlns:a16="http://schemas.microsoft.com/office/drawing/2014/main" id="{86AB248B-F16E-D1AC-9F23-8E3D313FC513}"/>
              </a:ext>
            </a:extLst>
          </p:cNvPr>
          <p:cNvGrpSpPr/>
          <p:nvPr/>
        </p:nvGrpSpPr>
        <p:grpSpPr>
          <a:xfrm>
            <a:off x="4972106" y="4359024"/>
            <a:ext cx="2711080" cy="1856540"/>
            <a:chOff x="4554228" y="2309540"/>
            <a:chExt cx="3909040" cy="2676900"/>
          </a:xfrm>
        </p:grpSpPr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87089E3D-16CB-3112-9E5E-74E6A6F987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562154" y="2313393"/>
              <a:ext cx="3886716" cy="2671977"/>
              <a:chOff x="2819229" y="2884824"/>
              <a:chExt cx="3754160" cy="2580850"/>
            </a:xfrm>
            <a:effectLst/>
          </p:grpSpPr>
          <p:pic>
            <p:nvPicPr>
              <p:cNvPr id="50" name="図 49">
                <a:extLst>
                  <a:ext uri="{FF2B5EF4-FFF2-40B4-BE49-F238E27FC236}">
                    <a16:creationId xmlns:a16="http://schemas.microsoft.com/office/drawing/2014/main" id="{4C6195DF-44B2-9234-53B1-A2EEEBF60A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9368"/>
              <a:stretch/>
            </p:blipFill>
            <p:spPr>
              <a:xfrm>
                <a:off x="2819229" y="2884824"/>
                <a:ext cx="3754160" cy="258085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51" name="図 50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EE754DEC-9FD3-2787-5EB3-A441BB8898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70" t="51152" r="39716" b="42716"/>
              <a:stretch/>
            </p:blipFill>
            <p:spPr>
              <a:xfrm>
                <a:off x="3812789" y="4348148"/>
                <a:ext cx="1273175" cy="174625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</p:grpSp>
        <p:pic>
          <p:nvPicPr>
            <p:cNvPr id="47" name="図 46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AD1D9C6E-67B4-D78E-2D0F-0F28E4CA4F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200" t="21896" r="-15" b="43899"/>
            <a:stretch/>
          </p:blipFill>
          <p:spPr>
            <a:xfrm>
              <a:off x="6923323" y="2876698"/>
              <a:ext cx="1539945" cy="924195"/>
            </a:xfrm>
            <a:prstGeom prst="rect">
              <a:avLst/>
            </a:prstGeom>
          </p:spPr>
        </p:pic>
        <p:pic>
          <p:nvPicPr>
            <p:cNvPr id="48" name="図 47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5855F2CC-D548-A6AA-DD95-48898E3781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29" t="906" r="-15" b="20"/>
            <a:stretch/>
          </p:blipFill>
          <p:spPr>
            <a:xfrm>
              <a:off x="7948047" y="2309540"/>
              <a:ext cx="515221" cy="2676900"/>
            </a:xfrm>
            <a:prstGeom prst="rect">
              <a:avLst/>
            </a:prstGeom>
          </p:spPr>
        </p:pic>
        <p:pic>
          <p:nvPicPr>
            <p:cNvPr id="49" name="図 48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C4BBE9C7-5BBE-2944-EAE6-4E386C0144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" t="906" r="86957" b="20"/>
            <a:stretch/>
          </p:blipFill>
          <p:spPr>
            <a:xfrm>
              <a:off x="4554228" y="2309540"/>
              <a:ext cx="515221" cy="2676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722739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1F81524-F39D-15F9-C5A9-9AFE92DC29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sz="2400" dirty="0">
                <a:latin typeface="+mn-ea"/>
              </a:rPr>
              <a:t>ポイント②　ブランドのターゲットにあわせた柔軟なデータ活用が可能</a:t>
            </a:r>
            <a:br>
              <a:rPr lang="ja-JP" altLang="en-US" sz="2400" dirty="0">
                <a:latin typeface="+mn-ea"/>
              </a:rPr>
            </a:br>
            <a:endParaRPr kumimoji="1" lang="ja-JP" altLang="en-US" sz="2400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8F716F1-AB47-A2B6-5825-3064BDF04E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ユーザーのインサイトに基づいた、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 JAPAN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の質の高い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マルチビッグデータを活用可能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ブランドのターゲットにあわせた柔軟な配信に対応</a:t>
            </a:r>
          </a:p>
          <a:p>
            <a:endParaRPr kumimoji="1" lang="ja-JP" altLang="en-US" dirty="0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B325A8F8-230A-300A-9A7B-524FE1145F9E}"/>
              </a:ext>
            </a:extLst>
          </p:cNvPr>
          <p:cNvSpPr/>
          <p:nvPr/>
        </p:nvSpPr>
        <p:spPr>
          <a:xfrm>
            <a:off x="3346076" y="2111780"/>
            <a:ext cx="7891463" cy="4001029"/>
          </a:xfrm>
          <a:prstGeom prst="rect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Calibri" panose="020F0502020204030204"/>
            </a:endParaRP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8842F81E-D7C6-108D-EFC0-5FEDFE4BC5C3}"/>
              </a:ext>
            </a:extLst>
          </p:cNvPr>
          <p:cNvGrpSpPr>
            <a:grpSpLocks noChangeAspect="1"/>
          </p:cNvGrpSpPr>
          <p:nvPr/>
        </p:nvGrpSpPr>
        <p:grpSpPr>
          <a:xfrm>
            <a:off x="941012" y="2078294"/>
            <a:ext cx="2032452" cy="4068000"/>
            <a:chOff x="947738" y="1267404"/>
            <a:chExt cx="2561944" cy="5127793"/>
          </a:xfrm>
        </p:grpSpPr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5876FB7E-C38D-421B-5A47-79502CC249F1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23" name="図 22">
                <a:extLst>
                  <a:ext uri="{FF2B5EF4-FFF2-40B4-BE49-F238E27FC236}">
                    <a16:creationId xmlns:a16="http://schemas.microsoft.com/office/drawing/2014/main" id="{AC171D05-AFF8-0D5A-C63F-10CF9D4387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24" name="図 23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EEB6EFF6-D0EB-4F6C-4EF5-D245C6FA5D3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118F11DC-6E5F-EF86-3BED-692B30DE60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pic>
        <p:nvPicPr>
          <p:cNvPr id="25" name="図 24">
            <a:extLst>
              <a:ext uri="{FF2B5EF4-FFF2-40B4-BE49-F238E27FC236}">
                <a16:creationId xmlns:a16="http://schemas.microsoft.com/office/drawing/2014/main" id="{414B7C62-DAFA-5F30-3BD6-F0137D72A8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"/>
          <a:stretch/>
        </p:blipFill>
        <p:spPr>
          <a:xfrm>
            <a:off x="6311214" y="2530953"/>
            <a:ext cx="4596615" cy="3162683"/>
          </a:xfrm>
          <a:prstGeom prst="rect">
            <a:avLst/>
          </a:prstGeom>
          <a:solidFill>
            <a:srgbClr val="FFFFFF"/>
          </a:solidFill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</p:pic>
      <p:sp>
        <p:nvSpPr>
          <p:cNvPr id="26" name="片側の 2 つの角を丸めた四角形 32">
            <a:extLst>
              <a:ext uri="{FF2B5EF4-FFF2-40B4-BE49-F238E27FC236}">
                <a16:creationId xmlns:a16="http://schemas.microsoft.com/office/drawing/2014/main" id="{F93F8D71-7A00-2402-A400-A221DFD3E1FB}"/>
              </a:ext>
            </a:extLst>
          </p:cNvPr>
          <p:cNvSpPr/>
          <p:nvPr/>
        </p:nvSpPr>
        <p:spPr>
          <a:xfrm>
            <a:off x="3701739" y="2530954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性別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7" name="片側の 2 つの角を丸めた四角形 33">
            <a:extLst>
              <a:ext uri="{FF2B5EF4-FFF2-40B4-BE49-F238E27FC236}">
                <a16:creationId xmlns:a16="http://schemas.microsoft.com/office/drawing/2014/main" id="{019018B0-A3E2-ECE4-70D3-6BA9F384991D}"/>
              </a:ext>
            </a:extLst>
          </p:cNvPr>
          <p:cNvSpPr/>
          <p:nvPr/>
        </p:nvSpPr>
        <p:spPr>
          <a:xfrm>
            <a:off x="3701739" y="3227267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年齢</a:t>
            </a:r>
          </a:p>
        </p:txBody>
      </p:sp>
      <p:sp>
        <p:nvSpPr>
          <p:cNvPr id="28" name="片側の 2 つの角を丸めた四角形 34">
            <a:extLst>
              <a:ext uri="{FF2B5EF4-FFF2-40B4-BE49-F238E27FC236}">
                <a16:creationId xmlns:a16="http://schemas.microsoft.com/office/drawing/2014/main" id="{B3ADEE01-6157-40E1-4324-2A5741A1A301}"/>
              </a:ext>
            </a:extLst>
          </p:cNvPr>
          <p:cNvSpPr/>
          <p:nvPr/>
        </p:nvSpPr>
        <p:spPr>
          <a:xfrm>
            <a:off x="3701739" y="3923580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地域</a:t>
            </a:r>
          </a:p>
        </p:txBody>
      </p:sp>
      <p:sp>
        <p:nvSpPr>
          <p:cNvPr id="29" name="片側の 2 つの角を丸めた四角形 35">
            <a:extLst>
              <a:ext uri="{FF2B5EF4-FFF2-40B4-BE49-F238E27FC236}">
                <a16:creationId xmlns:a16="http://schemas.microsoft.com/office/drawing/2014/main" id="{DCF381EB-1FC7-9C8A-8428-F784B0CDE637}"/>
              </a:ext>
            </a:extLst>
          </p:cNvPr>
          <p:cNvSpPr/>
          <p:nvPr/>
        </p:nvSpPr>
        <p:spPr>
          <a:xfrm>
            <a:off x="3701739" y="4619892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オーディエンスリスト</a:t>
            </a: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4BD77006-0A2D-D083-9556-D2CC9A7A297C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4636553" y="5345269"/>
            <a:ext cx="432000" cy="158133"/>
            <a:chOff x="5068814" y="3256672"/>
            <a:chExt cx="598015" cy="218902"/>
          </a:xfrm>
        </p:grpSpPr>
        <p:sp>
          <p:nvSpPr>
            <p:cNvPr id="31" name="直角三角形 30">
              <a:extLst>
                <a:ext uri="{FF2B5EF4-FFF2-40B4-BE49-F238E27FC236}">
                  <a16:creationId xmlns:a16="http://schemas.microsoft.com/office/drawing/2014/main" id="{8C93D48E-298C-3456-6DCD-CD2DB8FACCB8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2" name="直角三角形 31">
              <a:extLst>
                <a:ext uri="{FF2B5EF4-FFF2-40B4-BE49-F238E27FC236}">
                  <a16:creationId xmlns:a16="http://schemas.microsoft.com/office/drawing/2014/main" id="{2566E727-BA5D-7F67-7000-58075485F53C}"/>
                </a:ext>
              </a:extLst>
            </p:cNvPr>
            <p:cNvSpPr/>
            <p:nvPr/>
          </p:nvSpPr>
          <p:spPr>
            <a:xfrm rot="13500000">
              <a:off x="5258370" y="3256673"/>
              <a:ext cx="218901" cy="218900"/>
            </a:xfrm>
            <a:prstGeom prst="rtTriangl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3" name="直角三角形 32">
              <a:extLst>
                <a:ext uri="{FF2B5EF4-FFF2-40B4-BE49-F238E27FC236}">
                  <a16:creationId xmlns:a16="http://schemas.microsoft.com/office/drawing/2014/main" id="{28B620E1-3B7C-73DE-6DEF-14E6D98A9B89}"/>
                </a:ext>
              </a:extLst>
            </p:cNvPr>
            <p:cNvSpPr/>
            <p:nvPr/>
          </p:nvSpPr>
          <p:spPr>
            <a:xfrm rot="13500000">
              <a:off x="5068814" y="3256673"/>
              <a:ext cx="218901" cy="218901"/>
            </a:xfrm>
            <a:prstGeom prst="rtTriangle">
              <a:avLst/>
            </a:prstGeom>
            <a:solidFill>
              <a:srgbClr val="FCEDED">
                <a:lumMod val="9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033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E3682AE-5D58-CBE4-623F-C5994E20A5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sz="4000" dirty="0"/>
              <a:t>Yahoo! JAPAN</a:t>
            </a:r>
            <a:r>
              <a:rPr lang="ja-JP" altLang="en-US" sz="4000" dirty="0"/>
              <a:t>トップページ　</a:t>
            </a:r>
            <a:r>
              <a:rPr lang="ja-JP" altLang="en-US" sz="4000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ブランドパネル出稿時の推奨プラン</a:t>
            </a:r>
            <a:endParaRPr kumimoji="1" lang="ja-JP" altLang="en-US" sz="40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36967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89A908-B392-7B9D-DE60-661E05E407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ブランドパネル出稿時の推奨プラン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E6DAA36-F9BC-7C10-670D-AC10C163A9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ブランディング目的でブランドパネルを出稿する際は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効果を最大化できる「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 </a:t>
            </a:r>
            <a:r>
              <a:rPr kumimoji="0" lang="ja-JP" altLang="en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を推奨します</a:t>
            </a:r>
          </a:p>
          <a:p>
            <a:endParaRPr kumimoji="1" lang="ja-JP" altLang="en-US" dirty="0"/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EBC1D295-5385-12BC-1EF7-F6C405A487FF}"/>
              </a:ext>
            </a:extLst>
          </p:cNvPr>
          <p:cNvGrpSpPr>
            <a:grpSpLocks noChangeAspect="1"/>
          </p:cNvGrpSpPr>
          <p:nvPr/>
        </p:nvGrpSpPr>
        <p:grpSpPr>
          <a:xfrm>
            <a:off x="947736" y="2877971"/>
            <a:ext cx="1595966" cy="3194363"/>
            <a:chOff x="947738" y="1267404"/>
            <a:chExt cx="2561944" cy="5127793"/>
          </a:xfrm>
        </p:grpSpPr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E6AB016A-FC62-14D3-0548-BC829201B533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22" name="図 21">
                <a:extLst>
                  <a:ext uri="{FF2B5EF4-FFF2-40B4-BE49-F238E27FC236}">
                    <a16:creationId xmlns:a16="http://schemas.microsoft.com/office/drawing/2014/main" id="{FBE4B4A3-B870-D6C3-0C33-49BFEEB63B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23" name="図 22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B1A294E9-C6EC-5189-AD47-E54CFB889E2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EDC08ADA-80E7-51AE-C556-737C593AB9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ABA1944D-265F-2062-EF97-F91E8C72027E}"/>
              </a:ext>
            </a:extLst>
          </p:cNvPr>
          <p:cNvGrpSpPr/>
          <p:nvPr/>
        </p:nvGrpSpPr>
        <p:grpSpPr>
          <a:xfrm>
            <a:off x="2649977" y="2877971"/>
            <a:ext cx="4251216" cy="3194363"/>
            <a:chOff x="2798969" y="2884824"/>
            <a:chExt cx="3794680" cy="2851322"/>
          </a:xfrm>
          <a:effectLst/>
        </p:grpSpPr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A3E206BF-97C5-ED86-04C3-343519D8C0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6" name="図 25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6BAF39AA-5990-02A9-13AC-18FD07EC65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7" name="図 26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B4AD2441-6E23-4070-430A-EF909B74EA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8" name="図 27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EC7C3E17-C24A-6F6E-D254-C6EBD0648F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9" name="図 28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09080F97-482E-44A9-3C7B-C73B4A8BD0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</p:grp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C135A05A-2213-8BCD-268C-29CF4BB80468}"/>
              </a:ext>
            </a:extLst>
          </p:cNvPr>
          <p:cNvSpPr txBox="1"/>
          <p:nvPr/>
        </p:nvSpPr>
        <p:spPr>
          <a:xfrm>
            <a:off x="947736" y="2009834"/>
            <a:ext cx="10296525" cy="5112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aphicFrame>
        <p:nvGraphicFramePr>
          <p:cNvPr id="31" name="表 35">
            <a:extLst>
              <a:ext uri="{FF2B5EF4-FFF2-40B4-BE49-F238E27FC236}">
                <a16:creationId xmlns:a16="http://schemas.microsoft.com/office/drawing/2014/main" id="{256555E5-0D0C-034B-1ED3-40B21D99AAE4}"/>
              </a:ext>
            </a:extLst>
          </p:cNvPr>
          <p:cNvGraphicFramePr>
            <a:graphicFrameLocks noGrp="1"/>
          </p:cNvGraphicFramePr>
          <p:nvPr/>
        </p:nvGraphicFramePr>
        <p:xfrm>
          <a:off x="7239011" y="2877971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rgbClr val="C9002C">
                      <a:lumMod val="75000"/>
                      <a:alpha val="40000"/>
                    </a:srgb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spc="300">
                          <a:solidFill>
                            <a:schemeClr val="bg1"/>
                          </a:solidFill>
                        </a:rPr>
                        <a:t>掲載場所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 JAPAN</a:t>
                      </a: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トップページ（</a:t>
                      </a:r>
                      <a:r>
                        <a:rPr kumimoji="1" lang="en-US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</a:t>
                      </a:r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st view</a:t>
                      </a:r>
                      <a:r>
                        <a:rPr kumimoji="1" lang="ja-JP" altLang="en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）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  <p:graphicFrame>
        <p:nvGraphicFramePr>
          <p:cNvPr id="32" name="表 35">
            <a:extLst>
              <a:ext uri="{FF2B5EF4-FFF2-40B4-BE49-F238E27FC236}">
                <a16:creationId xmlns:a16="http://schemas.microsoft.com/office/drawing/2014/main" id="{8802FDB6-D81C-5AD0-E6ED-548177DE5BDD}"/>
              </a:ext>
            </a:extLst>
          </p:cNvPr>
          <p:cNvGraphicFramePr>
            <a:graphicFrameLocks noGrp="1"/>
          </p:cNvGraphicFramePr>
          <p:nvPr/>
        </p:nvGraphicFramePr>
        <p:xfrm>
          <a:off x="7239011" y="3956144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rgbClr val="C9002C">
                      <a:lumMod val="75000"/>
                      <a:alpha val="40000"/>
                    </a:srgb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spc="300">
                          <a:solidFill>
                            <a:schemeClr val="bg1"/>
                          </a:solidFill>
                        </a:rPr>
                        <a:t>デバイス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 ＆ </a:t>
                      </a:r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endParaRPr kumimoji="1" lang="ja-JP" altLang="en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  <p:graphicFrame>
        <p:nvGraphicFramePr>
          <p:cNvPr id="33" name="表 35">
            <a:extLst>
              <a:ext uri="{FF2B5EF4-FFF2-40B4-BE49-F238E27FC236}">
                <a16:creationId xmlns:a16="http://schemas.microsoft.com/office/drawing/2014/main" id="{46A600C9-4821-8D2F-8C20-EBEB3EEE99E4}"/>
              </a:ext>
            </a:extLst>
          </p:cNvPr>
          <p:cNvGraphicFramePr>
            <a:graphicFrameLocks noGrp="1"/>
          </p:cNvGraphicFramePr>
          <p:nvPr/>
        </p:nvGraphicFramePr>
        <p:xfrm>
          <a:off x="7239011" y="5116203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rgbClr val="C9002C">
                      <a:lumMod val="75000"/>
                      <a:alpha val="40000"/>
                    </a:srgb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300" b="0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掲載場所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スマートフォン：ブランドパネル</a:t>
                      </a:r>
                    </a:p>
                    <a:p>
                      <a:pPr marL="0" marR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" altLang="ja-JP" sz="13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r>
                        <a:rPr kumimoji="1" lang="ja-JP" altLang="en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：</a:t>
                      </a:r>
                      <a:r>
                        <a:rPr kumimoji="1" lang="ja-JP" altLang="en-US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ブランドパネル　トップインパクト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6821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8AA501-2E9A-1122-4CC8-BF47104381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ブランドパネル　ブランディング効果比較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9B7605B-A694-D657-D58B-F10606C07F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ブランディング効果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リーチ 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×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ブランドリフト効果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 </a:t>
            </a:r>
            <a:r>
              <a:rPr kumimoji="0" lang="ja-JP" altLang="en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がブランディング効果において最大</a:t>
            </a:r>
          </a:p>
          <a:p>
            <a:endParaRPr kumimoji="1" lang="ja-JP" altLang="en-US" dirty="0"/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C14F5ED6-84B8-7D55-0C8B-CA2467F7E023}"/>
              </a:ext>
            </a:extLst>
          </p:cNvPr>
          <p:cNvSpPr txBox="1"/>
          <p:nvPr/>
        </p:nvSpPr>
        <p:spPr>
          <a:xfrm>
            <a:off x="2232021" y="2373863"/>
            <a:ext cx="3780000" cy="1491937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431F6F1-073B-7F6E-BC49-784979E31E29}"/>
              </a:ext>
            </a:extLst>
          </p:cNvPr>
          <p:cNvSpPr txBox="1"/>
          <p:nvPr/>
        </p:nvSpPr>
        <p:spPr>
          <a:xfrm>
            <a:off x="2466668" y="2202904"/>
            <a:ext cx="3310707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トップインパクト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 </a:t>
            </a:r>
          </a:p>
        </p:txBody>
      </p:sp>
      <p:grpSp>
        <p:nvGrpSpPr>
          <p:cNvPr id="62" name="グループ化 61">
            <a:extLst>
              <a:ext uri="{FF2B5EF4-FFF2-40B4-BE49-F238E27FC236}">
                <a16:creationId xmlns:a16="http://schemas.microsoft.com/office/drawing/2014/main" id="{5578A96E-11A6-AF5F-5277-996545735BB9}"/>
              </a:ext>
            </a:extLst>
          </p:cNvPr>
          <p:cNvGrpSpPr/>
          <p:nvPr/>
        </p:nvGrpSpPr>
        <p:grpSpPr>
          <a:xfrm>
            <a:off x="2702597" y="2705289"/>
            <a:ext cx="2902187" cy="1039804"/>
            <a:chOff x="2856120" y="3096093"/>
            <a:chExt cx="3018313" cy="1081410"/>
          </a:xfrm>
        </p:grpSpPr>
        <p:grpSp>
          <p:nvGrpSpPr>
            <p:cNvPr id="63" name="グループ化 62">
              <a:extLst>
                <a:ext uri="{FF2B5EF4-FFF2-40B4-BE49-F238E27FC236}">
                  <a16:creationId xmlns:a16="http://schemas.microsoft.com/office/drawing/2014/main" id="{E5981DB2-85AF-A703-6005-C95918CB2ED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46769" y="3096093"/>
              <a:ext cx="1427664" cy="1080000"/>
              <a:chOff x="2796367" y="2862041"/>
              <a:chExt cx="3787619" cy="2865252"/>
            </a:xfrm>
          </p:grpSpPr>
          <p:pic>
            <p:nvPicPr>
              <p:cNvPr id="70" name="図 69">
                <a:extLst>
                  <a:ext uri="{FF2B5EF4-FFF2-40B4-BE49-F238E27FC236}">
                    <a16:creationId xmlns:a16="http://schemas.microsoft.com/office/drawing/2014/main" id="{A4191E99-89AD-973E-A36B-A0BFFF994A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19229" y="2872493"/>
                <a:ext cx="3754160" cy="2847599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71" name="図 70">
                <a:extLst>
                  <a:ext uri="{FF2B5EF4-FFF2-40B4-BE49-F238E27FC236}">
                    <a16:creationId xmlns:a16="http://schemas.microsoft.com/office/drawing/2014/main" id="{B8CB0155-077E-A0A0-58CE-094A725E17C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88443"/>
              <a:stretch/>
            </p:blipFill>
            <p:spPr>
              <a:xfrm>
                <a:off x="2796367" y="2872493"/>
                <a:ext cx="497648" cy="28548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  <a:effectLst/>
            </p:spPr>
          </p:pic>
          <p:pic>
            <p:nvPicPr>
              <p:cNvPr id="72" name="図 71">
                <a:extLst>
                  <a:ext uri="{FF2B5EF4-FFF2-40B4-BE49-F238E27FC236}">
                    <a16:creationId xmlns:a16="http://schemas.microsoft.com/office/drawing/2014/main" id="{707E2309-08CF-F9E4-C69B-62558596137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88544" r="235"/>
              <a:stretch/>
            </p:blipFill>
            <p:spPr>
              <a:xfrm>
                <a:off x="6100767" y="2862041"/>
                <a:ext cx="483219" cy="28548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  <a:effectLst/>
            </p:spPr>
          </p:pic>
          <p:pic>
            <p:nvPicPr>
              <p:cNvPr id="73" name="図 72">
                <a:extLst>
                  <a:ext uri="{FF2B5EF4-FFF2-40B4-BE49-F238E27FC236}">
                    <a16:creationId xmlns:a16="http://schemas.microsoft.com/office/drawing/2014/main" id="{1A42D2F2-3E0A-5F07-02A7-66EC3C2A5F0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1800" t="22590" r="11994" b="48656"/>
              <a:stretch/>
            </p:blipFill>
            <p:spPr>
              <a:xfrm>
                <a:off x="3296884" y="3460170"/>
                <a:ext cx="2798481" cy="700011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  <a:effectLst/>
            </p:spPr>
          </p:pic>
        </p:grpSp>
        <p:grpSp>
          <p:nvGrpSpPr>
            <p:cNvPr id="64" name="グループ化 63">
              <a:extLst>
                <a:ext uri="{FF2B5EF4-FFF2-40B4-BE49-F238E27FC236}">
                  <a16:creationId xmlns:a16="http://schemas.microsoft.com/office/drawing/2014/main" id="{1D88BC63-E4E8-A5C2-5F59-685157C0548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56120" y="3097503"/>
              <a:ext cx="1435575" cy="1080000"/>
              <a:chOff x="2798969" y="2884824"/>
              <a:chExt cx="3794680" cy="2851322"/>
            </a:xfrm>
            <a:effectLst/>
          </p:grpSpPr>
          <p:pic>
            <p:nvPicPr>
              <p:cNvPr id="65" name="図 64">
                <a:extLst>
                  <a:ext uri="{FF2B5EF4-FFF2-40B4-BE49-F238E27FC236}">
                    <a16:creationId xmlns:a16="http://schemas.microsoft.com/office/drawing/2014/main" id="{714FFB22-005B-3B13-BF93-479F8F050B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19229" y="2884824"/>
                <a:ext cx="3754160" cy="2847599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6" name="図 65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A93972C9-D8FC-0167-70DF-798BC34627E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6861"/>
              <a:stretch/>
            </p:blipFill>
            <p:spPr>
              <a:xfrm>
                <a:off x="2798969" y="2884824"/>
                <a:ext cx="497648" cy="28476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7" name="図 66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6439DE81-E084-6789-980D-A2440EAAD7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861"/>
              <a:stretch/>
            </p:blipFill>
            <p:spPr>
              <a:xfrm>
                <a:off x="6096000" y="2888546"/>
                <a:ext cx="497649" cy="28476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8" name="図 67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D600C498-FE39-944D-461C-EF85E60A9F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9" name="図 68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BBE03702-C532-546E-574E-CB1AAC5456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70" t="51152" r="39716" b="42716"/>
              <a:stretch/>
            </p:blipFill>
            <p:spPr>
              <a:xfrm>
                <a:off x="3812789" y="4348148"/>
                <a:ext cx="1273175" cy="174625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</p:grpSp>
      </p:grpSp>
      <p:sp>
        <p:nvSpPr>
          <p:cNvPr id="74" name="二方向矢印 61">
            <a:extLst>
              <a:ext uri="{FF2B5EF4-FFF2-40B4-BE49-F238E27FC236}">
                <a16:creationId xmlns:a16="http://schemas.microsoft.com/office/drawing/2014/main" id="{7540ADA8-ACA1-5F59-CF73-833C1262148F}"/>
              </a:ext>
            </a:extLst>
          </p:cNvPr>
          <p:cNvSpPr/>
          <p:nvPr/>
        </p:nvSpPr>
        <p:spPr>
          <a:xfrm flipH="1">
            <a:off x="1814512" y="2224580"/>
            <a:ext cx="8919622" cy="3834225"/>
          </a:xfrm>
          <a:prstGeom prst="leftUpArrow">
            <a:avLst>
              <a:gd name="adj1" fmla="val 1238"/>
              <a:gd name="adj2" fmla="val 2485"/>
              <a:gd name="adj3" fmla="val 4094"/>
            </a:avLst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3658169A-5D15-FE7F-E31B-89FFD5C282CF}"/>
              </a:ext>
            </a:extLst>
          </p:cNvPr>
          <p:cNvSpPr txBox="1"/>
          <p:nvPr/>
        </p:nvSpPr>
        <p:spPr>
          <a:xfrm>
            <a:off x="1517649" y="2798309"/>
            <a:ext cx="288000" cy="28908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>
            <a:noFill/>
            <a:miter lim="400000"/>
          </a:ln>
          <a:effectLst/>
          <a:sp3d/>
        </p:spPr>
        <p:txBody>
          <a:bodyPr rot="0" spcFirstLastPara="1" vertOverflow="overflow" horzOverflow="overflow" vert="eaVert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30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ブランドリフト効果</a:t>
            </a:r>
            <a:endParaRPr kumimoji="0" lang="en" altLang="ja-JP" sz="1200" b="0" i="0" u="none" strike="noStrike" kern="0" cap="none" spc="30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74C3EB5C-400C-2860-681D-ABDE133686B7}"/>
              </a:ext>
            </a:extLst>
          </p:cNvPr>
          <p:cNvSpPr txBox="1"/>
          <p:nvPr/>
        </p:nvSpPr>
        <p:spPr>
          <a:xfrm>
            <a:off x="5126596" y="6058805"/>
            <a:ext cx="2136631" cy="288000"/>
          </a:xfrm>
          <a:prstGeom prst="roundRect">
            <a:avLst>
              <a:gd name="adj" fmla="val 0"/>
            </a:avLst>
          </a:prstGeom>
          <a:noFill/>
          <a:ln w="9525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200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リーチ</a:t>
            </a:r>
            <a:endParaRPr kumimoji="0" lang="en" altLang="ja-JP" sz="1200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D3802C48-E6E8-05A4-76B1-044FFCE074A0}"/>
              </a:ext>
            </a:extLst>
          </p:cNvPr>
          <p:cNvSpPr txBox="1"/>
          <p:nvPr/>
        </p:nvSpPr>
        <p:spPr>
          <a:xfrm>
            <a:off x="2232021" y="4243709"/>
            <a:ext cx="2397127" cy="1405175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1457C34B-1960-AE86-0839-F8CD148F6502}"/>
              </a:ext>
            </a:extLst>
          </p:cNvPr>
          <p:cNvSpPr txBox="1"/>
          <p:nvPr/>
        </p:nvSpPr>
        <p:spPr>
          <a:xfrm>
            <a:off x="2446647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 </a:t>
            </a: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39415D51-8610-7301-0CB6-03371BD61B6A}"/>
              </a:ext>
            </a:extLst>
          </p:cNvPr>
          <p:cNvSpPr txBox="1"/>
          <p:nvPr/>
        </p:nvSpPr>
        <p:spPr>
          <a:xfrm>
            <a:off x="6411232" y="2373863"/>
            <a:ext cx="3780000" cy="1491937"/>
          </a:xfrm>
          <a:prstGeom prst="roundRect">
            <a:avLst>
              <a:gd name="adj" fmla="val 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EC620085-33CF-665B-9136-134538467D55}"/>
              </a:ext>
            </a:extLst>
          </p:cNvPr>
          <p:cNvSpPr txBox="1"/>
          <p:nvPr/>
        </p:nvSpPr>
        <p:spPr>
          <a:xfrm>
            <a:off x="6645879" y="2202904"/>
            <a:ext cx="3310707" cy="360000"/>
          </a:xfrm>
          <a:prstGeom prst="roundRect">
            <a:avLst>
              <a:gd name="adj" fmla="val 50000"/>
            </a:avLst>
          </a:prstGeom>
          <a:solidFill>
            <a:srgbClr val="C9002C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kumimoji="0" lang="en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</a:p>
        </p:txBody>
      </p: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21045CC9-43FD-48DB-E4AD-67F7D5616ABE}"/>
              </a:ext>
            </a:extLst>
          </p:cNvPr>
          <p:cNvGrpSpPr>
            <a:grpSpLocks noChangeAspect="1"/>
          </p:cNvGrpSpPr>
          <p:nvPr/>
        </p:nvGrpSpPr>
        <p:grpSpPr>
          <a:xfrm>
            <a:off x="7913941" y="2706645"/>
            <a:ext cx="1380343" cy="1038448"/>
            <a:chOff x="2798969" y="2884824"/>
            <a:chExt cx="3794680" cy="2851322"/>
          </a:xfrm>
          <a:effectLst/>
        </p:grpSpPr>
        <p:pic>
          <p:nvPicPr>
            <p:cNvPr id="82" name="図 81">
              <a:extLst>
                <a:ext uri="{FF2B5EF4-FFF2-40B4-BE49-F238E27FC236}">
                  <a16:creationId xmlns:a16="http://schemas.microsoft.com/office/drawing/2014/main" id="{A6CF7EC5-4198-901D-D260-3C9EE706CF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3" name="図 82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0BAB42D2-00A8-D7C8-9646-91CEF1769D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4" name="図 83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3C224E00-AA07-795A-5A7A-151380B86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5" name="図 84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4F77B883-4DA7-7C9E-5945-290BB6E3F5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6" name="図 85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849F5262-A5F3-7CFC-36E6-40DA25DDBB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F2DF9450-623C-E5E5-AB4E-6153EAD1D1F3}"/>
              </a:ext>
            </a:extLst>
          </p:cNvPr>
          <p:cNvGrpSpPr/>
          <p:nvPr/>
        </p:nvGrpSpPr>
        <p:grpSpPr>
          <a:xfrm>
            <a:off x="7248651" y="2705289"/>
            <a:ext cx="516936" cy="1034660"/>
            <a:chOff x="947738" y="1267404"/>
            <a:chExt cx="2561944" cy="5127793"/>
          </a:xfrm>
        </p:grpSpPr>
        <p:grpSp>
          <p:nvGrpSpPr>
            <p:cNvPr id="88" name="グループ化 87">
              <a:extLst>
                <a:ext uri="{FF2B5EF4-FFF2-40B4-BE49-F238E27FC236}">
                  <a16:creationId xmlns:a16="http://schemas.microsoft.com/office/drawing/2014/main" id="{F221D85E-A5E8-CC78-65B9-6E5CCD367D52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90" name="図 89">
                <a:extLst>
                  <a:ext uri="{FF2B5EF4-FFF2-40B4-BE49-F238E27FC236}">
                    <a16:creationId xmlns:a16="http://schemas.microsoft.com/office/drawing/2014/main" id="{66881A1F-E0BD-12E0-AC92-ED72AEB173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91" name="図 90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9A1E251D-3FD1-6C1C-04E9-BBB518BF9E9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89" name="図 88">
              <a:extLst>
                <a:ext uri="{FF2B5EF4-FFF2-40B4-BE49-F238E27FC236}">
                  <a16:creationId xmlns:a16="http://schemas.microsoft.com/office/drawing/2014/main" id="{38C27B18-80BD-EA08-A8FA-92ADDBFACF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92" name="グループ化 91">
            <a:extLst>
              <a:ext uri="{FF2B5EF4-FFF2-40B4-BE49-F238E27FC236}">
                <a16:creationId xmlns:a16="http://schemas.microsoft.com/office/drawing/2014/main" id="{E2570F0D-30DD-4F4B-0DAF-B00A87756633}"/>
              </a:ext>
            </a:extLst>
          </p:cNvPr>
          <p:cNvGrpSpPr/>
          <p:nvPr/>
        </p:nvGrpSpPr>
        <p:grpSpPr>
          <a:xfrm>
            <a:off x="2936691" y="4543018"/>
            <a:ext cx="1195635" cy="978518"/>
            <a:chOff x="2955060" y="4687664"/>
            <a:chExt cx="1195635" cy="978518"/>
          </a:xfrm>
        </p:grpSpPr>
        <p:grpSp>
          <p:nvGrpSpPr>
            <p:cNvPr id="93" name="グループ化 92">
              <a:extLst>
                <a:ext uri="{FF2B5EF4-FFF2-40B4-BE49-F238E27FC236}">
                  <a16:creationId xmlns:a16="http://schemas.microsoft.com/office/drawing/2014/main" id="{A0F18D3C-46A3-D806-B6F0-7C4E0870559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5060" y="4687664"/>
              <a:ext cx="1195635" cy="978518"/>
              <a:chOff x="3296616" y="2884824"/>
              <a:chExt cx="3286903" cy="2686769"/>
            </a:xfrm>
            <a:effectLst/>
          </p:grpSpPr>
          <p:pic>
            <p:nvPicPr>
              <p:cNvPr id="95" name="図 94">
                <a:extLst>
                  <a:ext uri="{FF2B5EF4-FFF2-40B4-BE49-F238E27FC236}">
                    <a16:creationId xmlns:a16="http://schemas.microsoft.com/office/drawing/2014/main" id="{3198A8F6-194E-025D-99D9-1312FAB65FF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16" r="12716" b="5648"/>
              <a:stretch/>
            </p:blipFill>
            <p:spPr>
              <a:xfrm>
                <a:off x="3296616" y="2884824"/>
                <a:ext cx="2799383" cy="2686769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  <p:pic>
            <p:nvPicPr>
              <p:cNvPr id="96" name="図 95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ECAF211F-E196-88A4-E9C4-B514239AF3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</p:grpSp>
        <p:pic>
          <p:nvPicPr>
            <p:cNvPr id="94" name="図 93">
              <a:extLst>
                <a:ext uri="{FF2B5EF4-FFF2-40B4-BE49-F238E27FC236}">
                  <a16:creationId xmlns:a16="http://schemas.microsoft.com/office/drawing/2014/main" id="{DA88A80E-FB1A-A911-63C3-6525706E38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7" t="57730" r="39326"/>
            <a:stretch/>
          </p:blipFill>
          <p:spPr>
            <a:xfrm>
              <a:off x="3142822" y="5227801"/>
              <a:ext cx="466725" cy="43838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1AB51E43-D833-0F07-AC39-18C08DBD1D1A}"/>
              </a:ext>
            </a:extLst>
          </p:cNvPr>
          <p:cNvSpPr txBox="1"/>
          <p:nvPr/>
        </p:nvSpPr>
        <p:spPr>
          <a:xfrm>
            <a:off x="4996611" y="4243709"/>
            <a:ext cx="2397127" cy="1405175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257B4841-FD64-8862-EF9F-B336BDB2E0DE}"/>
              </a:ext>
            </a:extLst>
          </p:cNvPr>
          <p:cNvSpPr txBox="1"/>
          <p:nvPr/>
        </p:nvSpPr>
        <p:spPr>
          <a:xfrm>
            <a:off x="5211237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SP</a:t>
            </a: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E5932996-4FA9-4026-09EF-7D4F3D1BD6BF}"/>
              </a:ext>
            </a:extLst>
          </p:cNvPr>
          <p:cNvSpPr txBox="1"/>
          <p:nvPr/>
        </p:nvSpPr>
        <p:spPr>
          <a:xfrm>
            <a:off x="7793024" y="4243709"/>
            <a:ext cx="2397127" cy="1405175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E105F353-B521-CF2D-ECEE-D1752D7006C9}"/>
              </a:ext>
            </a:extLst>
          </p:cNvPr>
          <p:cNvSpPr txBox="1"/>
          <p:nvPr/>
        </p:nvSpPr>
        <p:spPr>
          <a:xfrm>
            <a:off x="8007650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 </a:t>
            </a:r>
          </a:p>
        </p:txBody>
      </p:sp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06EAC350-CA68-A3A1-77E6-C625FC94FF22}"/>
              </a:ext>
            </a:extLst>
          </p:cNvPr>
          <p:cNvGrpSpPr/>
          <p:nvPr/>
        </p:nvGrpSpPr>
        <p:grpSpPr>
          <a:xfrm>
            <a:off x="5936706" y="4519802"/>
            <a:ext cx="516936" cy="1034660"/>
            <a:chOff x="947738" y="1267404"/>
            <a:chExt cx="2561944" cy="5127793"/>
          </a:xfrm>
        </p:grpSpPr>
        <p:grpSp>
          <p:nvGrpSpPr>
            <p:cNvPr id="102" name="グループ化 101">
              <a:extLst>
                <a:ext uri="{FF2B5EF4-FFF2-40B4-BE49-F238E27FC236}">
                  <a16:creationId xmlns:a16="http://schemas.microsoft.com/office/drawing/2014/main" id="{D4DEFDF0-2256-C60B-6F7F-BE6DE408ABF6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04" name="図 103">
                <a:extLst>
                  <a:ext uri="{FF2B5EF4-FFF2-40B4-BE49-F238E27FC236}">
                    <a16:creationId xmlns:a16="http://schemas.microsoft.com/office/drawing/2014/main" id="{010BF782-6941-014B-3840-7EB7F1A887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05" name="図 104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5152538A-594E-0DF5-0610-33ED0E809A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03" name="図 102">
              <a:extLst>
                <a:ext uri="{FF2B5EF4-FFF2-40B4-BE49-F238E27FC236}">
                  <a16:creationId xmlns:a16="http://schemas.microsoft.com/office/drawing/2014/main" id="{CCCCE4A9-3BDA-2D34-B133-53E193AEA6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106" name="グループ化 105">
            <a:extLst>
              <a:ext uri="{FF2B5EF4-FFF2-40B4-BE49-F238E27FC236}">
                <a16:creationId xmlns:a16="http://schemas.microsoft.com/office/drawing/2014/main" id="{519FA49E-30A9-008B-9788-2467E5DEF05C}"/>
              </a:ext>
            </a:extLst>
          </p:cNvPr>
          <p:cNvGrpSpPr/>
          <p:nvPr/>
        </p:nvGrpSpPr>
        <p:grpSpPr>
          <a:xfrm>
            <a:off x="8146229" y="4519802"/>
            <a:ext cx="516936" cy="1034660"/>
            <a:chOff x="947738" y="1267404"/>
            <a:chExt cx="2561944" cy="5127793"/>
          </a:xfrm>
        </p:grpSpPr>
        <p:grpSp>
          <p:nvGrpSpPr>
            <p:cNvPr id="107" name="グループ化 106">
              <a:extLst>
                <a:ext uri="{FF2B5EF4-FFF2-40B4-BE49-F238E27FC236}">
                  <a16:creationId xmlns:a16="http://schemas.microsoft.com/office/drawing/2014/main" id="{33767F1C-DF20-E641-AD4A-204FF5F1E0DB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09" name="図 108">
                <a:extLst>
                  <a:ext uri="{FF2B5EF4-FFF2-40B4-BE49-F238E27FC236}">
                    <a16:creationId xmlns:a16="http://schemas.microsoft.com/office/drawing/2014/main" id="{B7382ADF-7696-0C06-4C41-4792941AF1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10" name="図 109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4BDF7939-E70D-187B-4880-6FC80B56120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08" name="図 107">
              <a:extLst>
                <a:ext uri="{FF2B5EF4-FFF2-40B4-BE49-F238E27FC236}">
                  <a16:creationId xmlns:a16="http://schemas.microsoft.com/office/drawing/2014/main" id="{CEA04B2B-DE46-1807-38CB-769DA47459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111" name="グループ化 110">
            <a:extLst>
              <a:ext uri="{FF2B5EF4-FFF2-40B4-BE49-F238E27FC236}">
                <a16:creationId xmlns:a16="http://schemas.microsoft.com/office/drawing/2014/main" id="{261F314D-D8F8-A2EE-0FD9-806B48839F32}"/>
              </a:ext>
            </a:extLst>
          </p:cNvPr>
          <p:cNvGrpSpPr/>
          <p:nvPr/>
        </p:nvGrpSpPr>
        <p:grpSpPr>
          <a:xfrm>
            <a:off x="8760951" y="4543018"/>
            <a:ext cx="1195635" cy="978518"/>
            <a:chOff x="2955060" y="4687664"/>
            <a:chExt cx="1195635" cy="978518"/>
          </a:xfrm>
        </p:grpSpPr>
        <p:grpSp>
          <p:nvGrpSpPr>
            <p:cNvPr id="112" name="グループ化 111">
              <a:extLst>
                <a:ext uri="{FF2B5EF4-FFF2-40B4-BE49-F238E27FC236}">
                  <a16:creationId xmlns:a16="http://schemas.microsoft.com/office/drawing/2014/main" id="{84EACE26-DB8E-0F60-1CA8-E936A660C1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5060" y="4687664"/>
              <a:ext cx="1195635" cy="978518"/>
              <a:chOff x="3296616" y="2884824"/>
              <a:chExt cx="3286903" cy="2686769"/>
            </a:xfrm>
            <a:effectLst/>
          </p:grpSpPr>
          <p:pic>
            <p:nvPicPr>
              <p:cNvPr id="114" name="図 113">
                <a:extLst>
                  <a:ext uri="{FF2B5EF4-FFF2-40B4-BE49-F238E27FC236}">
                    <a16:creationId xmlns:a16="http://schemas.microsoft.com/office/drawing/2014/main" id="{E890BCD6-7B6B-5B25-6555-85AF44E9648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16" r="12716" b="5648"/>
              <a:stretch/>
            </p:blipFill>
            <p:spPr>
              <a:xfrm>
                <a:off x="3296616" y="2884824"/>
                <a:ext cx="2799383" cy="2686769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  <p:pic>
            <p:nvPicPr>
              <p:cNvPr id="115" name="図 114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6F3B7449-355E-491A-76F7-97C0672DC6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</p:grpSp>
        <p:pic>
          <p:nvPicPr>
            <p:cNvPr id="113" name="図 112">
              <a:extLst>
                <a:ext uri="{FF2B5EF4-FFF2-40B4-BE49-F238E27FC236}">
                  <a16:creationId xmlns:a16="http://schemas.microsoft.com/office/drawing/2014/main" id="{E3AD74BF-9CDB-D755-1719-EFF09D0C56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7" t="57730" r="39326"/>
            <a:stretch/>
          </p:blipFill>
          <p:spPr>
            <a:xfrm>
              <a:off x="3142822" y="5227801"/>
              <a:ext cx="466725" cy="438381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2422764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E076CB-CDD2-05EA-9743-52DF9B1FFA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ブランドパネル</a:t>
            </a:r>
            <a:r>
              <a:rPr lang="en-US" altLang="ja-JP" dirty="0">
                <a:latin typeface="+mn-ea"/>
              </a:rPr>
              <a:t>  </a:t>
            </a:r>
            <a:r>
              <a:rPr lang="ja-JP" altLang="en-US" dirty="0">
                <a:latin typeface="+mn-ea"/>
              </a:rPr>
              <a:t>リッチフォーマット</a:t>
            </a:r>
            <a:r>
              <a:rPr lang="en-US" altLang="ja-JP" dirty="0">
                <a:latin typeface="+mn-ea"/>
              </a:rPr>
              <a:t>  </a:t>
            </a:r>
            <a:r>
              <a:rPr lang="en" altLang="ja-JP" dirty="0">
                <a:latin typeface="+mn-ea"/>
              </a:rPr>
              <a:t>MD  </a:t>
            </a:r>
            <a:r>
              <a:rPr lang="ja-JP" altLang="en" dirty="0">
                <a:latin typeface="+mn-ea"/>
              </a:rPr>
              <a:t>５</a:t>
            </a:r>
            <a:r>
              <a:rPr lang="ja-JP" altLang="en-US" dirty="0">
                <a:latin typeface="+mn-ea"/>
              </a:rPr>
              <a:t>つの推奨ポイント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25" name="角丸四角形 11">
            <a:extLst>
              <a:ext uri="{FF2B5EF4-FFF2-40B4-BE49-F238E27FC236}">
                <a16:creationId xmlns:a16="http://schemas.microsoft.com/office/drawing/2014/main" id="{FC731C5A-FB66-3324-1465-1AB06875A53B}"/>
              </a:ext>
            </a:extLst>
          </p:cNvPr>
          <p:cNvSpPr/>
          <p:nvPr/>
        </p:nvSpPr>
        <p:spPr>
          <a:xfrm>
            <a:off x="1403649" y="1752457"/>
            <a:ext cx="4547890" cy="864000"/>
          </a:xfrm>
          <a:prstGeom prst="roundRect">
            <a:avLst>
              <a:gd name="adj" fmla="val 9969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リーチの最大化</a:t>
            </a:r>
          </a:p>
        </p:txBody>
      </p:sp>
      <p:sp>
        <p:nvSpPr>
          <p:cNvPr id="26" name="角丸四角形 15">
            <a:extLst>
              <a:ext uri="{FF2B5EF4-FFF2-40B4-BE49-F238E27FC236}">
                <a16:creationId xmlns:a16="http://schemas.microsoft.com/office/drawing/2014/main" id="{1828A775-D7D6-A2BC-ECD6-C5DFBCB74288}"/>
              </a:ext>
            </a:extLst>
          </p:cNvPr>
          <p:cNvSpPr/>
          <p:nvPr/>
        </p:nvSpPr>
        <p:spPr>
          <a:xfrm>
            <a:off x="1403649" y="3174467"/>
            <a:ext cx="4547890" cy="864000"/>
          </a:xfrm>
          <a:prstGeom prst="roundRect">
            <a:avLst>
              <a:gd name="adj" fmla="val 8629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デバイスにおける行動特性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の補完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7" name="角丸四角形 18">
            <a:extLst>
              <a:ext uri="{FF2B5EF4-FFF2-40B4-BE49-F238E27FC236}">
                <a16:creationId xmlns:a16="http://schemas.microsoft.com/office/drawing/2014/main" id="{3908D002-7535-3E1D-BAEC-8AF9826FAD5B}"/>
              </a:ext>
            </a:extLst>
          </p:cNvPr>
          <p:cNvSpPr/>
          <p:nvPr/>
        </p:nvSpPr>
        <p:spPr>
          <a:xfrm>
            <a:off x="6693920" y="1752457"/>
            <a:ext cx="4547890" cy="864000"/>
          </a:xfrm>
          <a:prstGeom prst="roundRect">
            <a:avLst>
              <a:gd name="adj" fmla="val 5950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ブランドリフト効果の最大化</a:t>
            </a:r>
          </a:p>
        </p:txBody>
      </p:sp>
      <p:sp>
        <p:nvSpPr>
          <p:cNvPr id="28" name="角丸四角形 22">
            <a:extLst>
              <a:ext uri="{FF2B5EF4-FFF2-40B4-BE49-F238E27FC236}">
                <a16:creationId xmlns:a16="http://schemas.microsoft.com/office/drawing/2014/main" id="{9540F6DC-FB80-3D3A-F10B-DB51DEDCAF4D}"/>
              </a:ext>
            </a:extLst>
          </p:cNvPr>
          <p:cNvSpPr/>
          <p:nvPr/>
        </p:nvSpPr>
        <p:spPr>
          <a:xfrm>
            <a:off x="1403649" y="4596477"/>
            <a:ext cx="4547890" cy="864000"/>
          </a:xfrm>
          <a:prstGeom prst="roundRect">
            <a:avLst>
              <a:gd name="adj" fmla="val 8629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デバイスにおける広告反応層の差異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9" name="角丸四角形 25">
            <a:extLst>
              <a:ext uri="{FF2B5EF4-FFF2-40B4-BE49-F238E27FC236}">
                <a16:creationId xmlns:a16="http://schemas.microsoft.com/office/drawing/2014/main" id="{AC1EDF2D-B076-CC7F-0364-5B484E8EE7BE}"/>
              </a:ext>
            </a:extLst>
          </p:cNvPr>
          <p:cNvSpPr/>
          <p:nvPr/>
        </p:nvSpPr>
        <p:spPr>
          <a:xfrm>
            <a:off x="6696373" y="3174467"/>
            <a:ext cx="4547890" cy="864000"/>
          </a:xfrm>
          <a:prstGeom prst="roundRect">
            <a:avLst>
              <a:gd name="adj" fmla="val 7290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潜在層の広告反応の最大化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0" name="円/楕円 3">
            <a:extLst>
              <a:ext uri="{FF2B5EF4-FFF2-40B4-BE49-F238E27FC236}">
                <a16:creationId xmlns:a16="http://schemas.microsoft.com/office/drawing/2014/main" id="{E6391CDE-A661-D04B-62E3-50ADE63B3309}"/>
              </a:ext>
            </a:extLst>
          </p:cNvPr>
          <p:cNvSpPr>
            <a:spLocks noChangeAspect="1"/>
          </p:cNvSpPr>
          <p:nvPr/>
        </p:nvSpPr>
        <p:spPr>
          <a:xfrm>
            <a:off x="956397" y="1746461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1" name="円/楕円 17">
            <a:extLst>
              <a:ext uri="{FF2B5EF4-FFF2-40B4-BE49-F238E27FC236}">
                <a16:creationId xmlns:a16="http://schemas.microsoft.com/office/drawing/2014/main" id="{F4CA6B4E-757E-879D-D3DF-A239B3448F83}"/>
              </a:ext>
            </a:extLst>
          </p:cNvPr>
          <p:cNvSpPr>
            <a:spLocks noChangeAspect="1"/>
          </p:cNvSpPr>
          <p:nvPr/>
        </p:nvSpPr>
        <p:spPr>
          <a:xfrm>
            <a:off x="6246668" y="1748710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2" name="Freeform 15">
            <a:extLst>
              <a:ext uri="{FF2B5EF4-FFF2-40B4-BE49-F238E27FC236}">
                <a16:creationId xmlns:a16="http://schemas.microsoft.com/office/drawing/2014/main" id="{5634085E-3D10-C595-ABB7-BB12FBE1DD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342" y="1963190"/>
            <a:ext cx="377500" cy="475298"/>
          </a:xfrm>
          <a:custGeom>
            <a:avLst/>
            <a:gdLst>
              <a:gd name="T0" fmla="*/ 1655 w 1704"/>
              <a:gd name="T1" fmla="*/ 1167 h 2144"/>
              <a:gd name="T2" fmla="*/ 1237 w 1704"/>
              <a:gd name="T3" fmla="*/ 784 h 2144"/>
              <a:gd name="T4" fmla="*/ 1223 w 1704"/>
              <a:gd name="T5" fmla="*/ 767 h 2144"/>
              <a:gd name="T6" fmla="*/ 1209 w 1704"/>
              <a:gd name="T7" fmla="*/ 750 h 2144"/>
              <a:gd name="T8" fmla="*/ 1229 w 1704"/>
              <a:gd name="T9" fmla="*/ 725 h 2144"/>
              <a:gd name="T10" fmla="*/ 1291 w 1704"/>
              <a:gd name="T11" fmla="*/ 646 h 2144"/>
              <a:gd name="T12" fmla="*/ 1666 w 1704"/>
              <a:gd name="T13" fmla="*/ 265 h 2144"/>
              <a:gd name="T14" fmla="*/ 1657 w 1704"/>
              <a:gd name="T15" fmla="*/ 203 h 2144"/>
              <a:gd name="T16" fmla="*/ 1632 w 1704"/>
              <a:gd name="T17" fmla="*/ 206 h 2144"/>
              <a:gd name="T18" fmla="*/ 1302 w 1704"/>
              <a:gd name="T19" fmla="*/ 228 h 2144"/>
              <a:gd name="T20" fmla="*/ 809 w 1704"/>
              <a:gd name="T21" fmla="*/ 181 h 2144"/>
              <a:gd name="T22" fmla="*/ 395 w 1704"/>
              <a:gd name="T23" fmla="*/ 135 h 2144"/>
              <a:gd name="T24" fmla="*/ 112 w 1704"/>
              <a:gd name="T25" fmla="*/ 155 h 2144"/>
              <a:gd name="T26" fmla="*/ 112 w 1704"/>
              <a:gd name="T27" fmla="*/ 56 h 2144"/>
              <a:gd name="T28" fmla="*/ 56 w 1704"/>
              <a:gd name="T29" fmla="*/ 0 h 2144"/>
              <a:gd name="T30" fmla="*/ 0 w 1704"/>
              <a:gd name="T31" fmla="*/ 56 h 2144"/>
              <a:gd name="T32" fmla="*/ 0 w 1704"/>
              <a:gd name="T33" fmla="*/ 293 h 2144"/>
              <a:gd name="T34" fmla="*/ 0 w 1704"/>
              <a:gd name="T35" fmla="*/ 1206 h 2144"/>
              <a:gd name="T36" fmla="*/ 0 w 1704"/>
              <a:gd name="T37" fmla="*/ 2087 h 2144"/>
              <a:gd name="T38" fmla="*/ 56 w 1704"/>
              <a:gd name="T39" fmla="*/ 2143 h 2144"/>
              <a:gd name="T40" fmla="*/ 112 w 1704"/>
              <a:gd name="T41" fmla="*/ 2087 h 2144"/>
              <a:gd name="T42" fmla="*/ 112 w 1704"/>
              <a:gd name="T43" fmla="*/ 1302 h 2144"/>
              <a:gd name="T44" fmla="*/ 448 w 1704"/>
              <a:gd name="T45" fmla="*/ 1280 h 2144"/>
              <a:gd name="T46" fmla="*/ 815 w 1704"/>
              <a:gd name="T47" fmla="*/ 1325 h 2144"/>
              <a:gd name="T48" fmla="*/ 1102 w 1704"/>
              <a:gd name="T49" fmla="*/ 1362 h 2144"/>
              <a:gd name="T50" fmla="*/ 1638 w 1704"/>
              <a:gd name="T51" fmla="*/ 1277 h 2144"/>
              <a:gd name="T52" fmla="*/ 1655 w 1704"/>
              <a:gd name="T53" fmla="*/ 1167 h 2144"/>
              <a:gd name="T54" fmla="*/ 1102 w 1704"/>
              <a:gd name="T55" fmla="*/ 1243 h 2144"/>
              <a:gd name="T56" fmla="*/ 846 w 1704"/>
              <a:gd name="T57" fmla="*/ 1212 h 2144"/>
              <a:gd name="T58" fmla="*/ 448 w 1704"/>
              <a:gd name="T59" fmla="*/ 1164 h 2144"/>
              <a:gd name="T60" fmla="*/ 112 w 1704"/>
              <a:gd name="T61" fmla="*/ 1187 h 2144"/>
              <a:gd name="T62" fmla="*/ 112 w 1704"/>
              <a:gd name="T63" fmla="*/ 293 h 2144"/>
              <a:gd name="T64" fmla="*/ 132 w 1704"/>
              <a:gd name="T65" fmla="*/ 268 h 2144"/>
              <a:gd name="T66" fmla="*/ 395 w 1704"/>
              <a:gd name="T67" fmla="*/ 251 h 2144"/>
              <a:gd name="T68" fmla="*/ 790 w 1704"/>
              <a:gd name="T69" fmla="*/ 291 h 2144"/>
              <a:gd name="T70" fmla="*/ 1305 w 1704"/>
              <a:gd name="T71" fmla="*/ 341 h 2144"/>
              <a:gd name="T72" fmla="*/ 1432 w 1704"/>
              <a:gd name="T73" fmla="*/ 338 h 2144"/>
              <a:gd name="T74" fmla="*/ 1209 w 1704"/>
              <a:gd name="T75" fmla="*/ 564 h 2144"/>
              <a:gd name="T76" fmla="*/ 1150 w 1704"/>
              <a:gd name="T77" fmla="*/ 638 h 2144"/>
              <a:gd name="T78" fmla="*/ 1040 w 1704"/>
              <a:gd name="T79" fmla="*/ 750 h 2144"/>
              <a:gd name="T80" fmla="*/ 1141 w 1704"/>
              <a:gd name="T81" fmla="*/ 843 h 2144"/>
              <a:gd name="T82" fmla="*/ 1497 w 1704"/>
              <a:gd name="T83" fmla="*/ 1192 h 2144"/>
              <a:gd name="T84" fmla="*/ 1102 w 1704"/>
              <a:gd name="T85" fmla="*/ 1243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04" h="2144">
                <a:moveTo>
                  <a:pt x="1655" y="1167"/>
                </a:moveTo>
                <a:cubicBezTo>
                  <a:pt x="1655" y="1167"/>
                  <a:pt x="1322" y="922"/>
                  <a:pt x="1237" y="784"/>
                </a:cubicBezTo>
                <a:cubicBezTo>
                  <a:pt x="1226" y="764"/>
                  <a:pt x="1223" y="767"/>
                  <a:pt x="1223" y="767"/>
                </a:cubicBezTo>
                <a:lnTo>
                  <a:pt x="1209" y="750"/>
                </a:lnTo>
                <a:lnTo>
                  <a:pt x="1229" y="725"/>
                </a:lnTo>
                <a:cubicBezTo>
                  <a:pt x="1240" y="700"/>
                  <a:pt x="1263" y="674"/>
                  <a:pt x="1291" y="646"/>
                </a:cubicBezTo>
                <a:lnTo>
                  <a:pt x="1666" y="265"/>
                </a:lnTo>
                <a:cubicBezTo>
                  <a:pt x="1703" y="228"/>
                  <a:pt x="1700" y="203"/>
                  <a:pt x="1657" y="203"/>
                </a:cubicBezTo>
                <a:cubicBezTo>
                  <a:pt x="1652" y="203"/>
                  <a:pt x="1643" y="203"/>
                  <a:pt x="1632" y="206"/>
                </a:cubicBezTo>
                <a:cubicBezTo>
                  <a:pt x="1632" y="206"/>
                  <a:pt x="1502" y="228"/>
                  <a:pt x="1302" y="228"/>
                </a:cubicBezTo>
                <a:cubicBezTo>
                  <a:pt x="1164" y="228"/>
                  <a:pt x="995" y="217"/>
                  <a:pt x="809" y="181"/>
                </a:cubicBezTo>
                <a:cubicBezTo>
                  <a:pt x="651" y="147"/>
                  <a:pt x="507" y="135"/>
                  <a:pt x="395" y="135"/>
                </a:cubicBezTo>
                <a:cubicBezTo>
                  <a:pt x="245" y="135"/>
                  <a:pt x="127" y="152"/>
                  <a:pt x="112" y="155"/>
                </a:cubicBezTo>
                <a:lnTo>
                  <a:pt x="112" y="56"/>
                </a:lnTo>
                <a:cubicBezTo>
                  <a:pt x="112" y="25"/>
                  <a:pt x="87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lnTo>
                  <a:pt x="0" y="293"/>
                </a:lnTo>
                <a:lnTo>
                  <a:pt x="0" y="1206"/>
                </a:lnTo>
                <a:lnTo>
                  <a:pt x="0" y="2087"/>
                </a:lnTo>
                <a:cubicBezTo>
                  <a:pt x="0" y="2118"/>
                  <a:pt x="25" y="2143"/>
                  <a:pt x="56" y="2143"/>
                </a:cubicBezTo>
                <a:cubicBezTo>
                  <a:pt x="87" y="2143"/>
                  <a:pt x="112" y="2118"/>
                  <a:pt x="112" y="2087"/>
                </a:cubicBezTo>
                <a:lnTo>
                  <a:pt x="112" y="1302"/>
                </a:lnTo>
                <a:cubicBezTo>
                  <a:pt x="129" y="1300"/>
                  <a:pt x="282" y="1280"/>
                  <a:pt x="448" y="1280"/>
                </a:cubicBezTo>
                <a:cubicBezTo>
                  <a:pt x="564" y="1280"/>
                  <a:pt x="694" y="1291"/>
                  <a:pt x="815" y="1325"/>
                </a:cubicBezTo>
                <a:cubicBezTo>
                  <a:pt x="907" y="1350"/>
                  <a:pt x="1006" y="1362"/>
                  <a:pt x="1102" y="1362"/>
                </a:cubicBezTo>
                <a:cubicBezTo>
                  <a:pt x="1384" y="1362"/>
                  <a:pt x="1638" y="1277"/>
                  <a:pt x="1638" y="1277"/>
                </a:cubicBezTo>
                <a:cubicBezTo>
                  <a:pt x="1697" y="1252"/>
                  <a:pt x="1703" y="1204"/>
                  <a:pt x="1655" y="1167"/>
                </a:cubicBezTo>
                <a:close/>
                <a:moveTo>
                  <a:pt x="1102" y="1243"/>
                </a:moveTo>
                <a:cubicBezTo>
                  <a:pt x="1006" y="1243"/>
                  <a:pt x="921" y="1232"/>
                  <a:pt x="846" y="1212"/>
                </a:cubicBezTo>
                <a:cubicBezTo>
                  <a:pt x="730" y="1181"/>
                  <a:pt x="598" y="1164"/>
                  <a:pt x="448" y="1164"/>
                </a:cubicBezTo>
                <a:cubicBezTo>
                  <a:pt x="304" y="1164"/>
                  <a:pt x="160" y="1178"/>
                  <a:pt x="112" y="1187"/>
                </a:cubicBezTo>
                <a:lnTo>
                  <a:pt x="112" y="293"/>
                </a:lnTo>
                <a:cubicBezTo>
                  <a:pt x="112" y="285"/>
                  <a:pt x="124" y="271"/>
                  <a:pt x="132" y="268"/>
                </a:cubicBezTo>
                <a:cubicBezTo>
                  <a:pt x="132" y="268"/>
                  <a:pt x="248" y="251"/>
                  <a:pt x="395" y="251"/>
                </a:cubicBezTo>
                <a:cubicBezTo>
                  <a:pt x="524" y="251"/>
                  <a:pt x="657" y="265"/>
                  <a:pt x="790" y="291"/>
                </a:cubicBezTo>
                <a:cubicBezTo>
                  <a:pt x="955" y="324"/>
                  <a:pt x="1127" y="341"/>
                  <a:pt x="1305" y="341"/>
                </a:cubicBezTo>
                <a:cubicBezTo>
                  <a:pt x="1353" y="341"/>
                  <a:pt x="1395" y="341"/>
                  <a:pt x="1432" y="338"/>
                </a:cubicBezTo>
                <a:lnTo>
                  <a:pt x="1209" y="564"/>
                </a:lnTo>
                <a:cubicBezTo>
                  <a:pt x="1192" y="581"/>
                  <a:pt x="1169" y="607"/>
                  <a:pt x="1150" y="638"/>
                </a:cubicBezTo>
                <a:lnTo>
                  <a:pt x="1040" y="750"/>
                </a:lnTo>
                <a:lnTo>
                  <a:pt x="1141" y="843"/>
                </a:lnTo>
                <a:cubicBezTo>
                  <a:pt x="1206" y="951"/>
                  <a:pt x="1387" y="1102"/>
                  <a:pt x="1497" y="1192"/>
                </a:cubicBezTo>
                <a:cubicBezTo>
                  <a:pt x="1404" y="1215"/>
                  <a:pt x="1257" y="1243"/>
                  <a:pt x="1102" y="1243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</a:endParaRPr>
          </a:p>
        </p:txBody>
      </p:sp>
      <p:sp>
        <p:nvSpPr>
          <p:cNvPr id="33" name="円/楕円 21">
            <a:extLst>
              <a:ext uri="{FF2B5EF4-FFF2-40B4-BE49-F238E27FC236}">
                <a16:creationId xmlns:a16="http://schemas.microsoft.com/office/drawing/2014/main" id="{25020ED6-5A9F-07AC-2E50-FC2899827663}"/>
              </a:ext>
            </a:extLst>
          </p:cNvPr>
          <p:cNvSpPr>
            <a:spLocks noChangeAspect="1"/>
          </p:cNvSpPr>
          <p:nvPr/>
        </p:nvSpPr>
        <p:spPr>
          <a:xfrm>
            <a:off x="956397" y="4596477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4" name="円/楕円 24">
            <a:extLst>
              <a:ext uri="{FF2B5EF4-FFF2-40B4-BE49-F238E27FC236}">
                <a16:creationId xmlns:a16="http://schemas.microsoft.com/office/drawing/2014/main" id="{C3E8BEAE-CAA6-6CD7-BD5D-17C0FE0BD56F}"/>
              </a:ext>
            </a:extLst>
          </p:cNvPr>
          <p:cNvSpPr>
            <a:spLocks noChangeAspect="1"/>
          </p:cNvSpPr>
          <p:nvPr/>
        </p:nvSpPr>
        <p:spPr>
          <a:xfrm>
            <a:off x="6249121" y="3174467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A24F021D-CA0E-2BB4-57C7-7C2B56056DF0}"/>
              </a:ext>
            </a:extLst>
          </p:cNvPr>
          <p:cNvGrpSpPr/>
          <p:nvPr/>
        </p:nvGrpSpPr>
        <p:grpSpPr>
          <a:xfrm>
            <a:off x="956397" y="3174467"/>
            <a:ext cx="900000" cy="900000"/>
            <a:chOff x="956397" y="3321424"/>
            <a:chExt cx="900000" cy="900000"/>
          </a:xfrm>
        </p:grpSpPr>
        <p:sp>
          <p:nvSpPr>
            <p:cNvPr id="36" name="円/楕円 14">
              <a:extLst>
                <a:ext uri="{FF2B5EF4-FFF2-40B4-BE49-F238E27FC236}">
                  <a16:creationId xmlns:a16="http://schemas.microsoft.com/office/drawing/2014/main" id="{C08385BB-A3A8-D58E-586D-5DF94528CB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6397" y="3321424"/>
              <a:ext cx="900000" cy="900000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37" name="グラフィックス 36" descr="パズル 単色塗りつぶし">
              <a:extLst>
                <a:ext uri="{FF2B5EF4-FFF2-40B4-BE49-F238E27FC236}">
                  <a16:creationId xmlns:a16="http://schemas.microsoft.com/office/drawing/2014/main" id="{00084C07-EFDB-A85A-0DE9-EBB26F26A1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51648" y="3529550"/>
              <a:ext cx="504000" cy="504000"/>
            </a:xfrm>
            <a:prstGeom prst="rect">
              <a:avLst/>
            </a:prstGeom>
          </p:spPr>
        </p:pic>
      </p:grp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0DBFDCAF-A9E5-D482-99E9-4E232242DBD9}"/>
              </a:ext>
            </a:extLst>
          </p:cNvPr>
          <p:cNvSpPr txBox="1"/>
          <p:nvPr/>
        </p:nvSpPr>
        <p:spPr>
          <a:xfrm>
            <a:off x="1118548" y="1445522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F10A3650-11E1-A620-DB00-9324277140EF}"/>
              </a:ext>
            </a:extLst>
          </p:cNvPr>
          <p:cNvSpPr txBox="1"/>
          <p:nvPr/>
        </p:nvSpPr>
        <p:spPr>
          <a:xfrm>
            <a:off x="1118548" y="286457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2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87D146AA-7447-1659-C37C-329F6A28B482}"/>
              </a:ext>
            </a:extLst>
          </p:cNvPr>
          <p:cNvSpPr txBox="1"/>
          <p:nvPr/>
        </p:nvSpPr>
        <p:spPr>
          <a:xfrm>
            <a:off x="1118548" y="4278823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1EB4D0EB-DD0B-A78E-D7B9-4602262F22EC}"/>
              </a:ext>
            </a:extLst>
          </p:cNvPr>
          <p:cNvSpPr txBox="1"/>
          <p:nvPr/>
        </p:nvSpPr>
        <p:spPr>
          <a:xfrm>
            <a:off x="6417747" y="1445522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4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E29579E2-9352-440C-0074-FEE16B6819BD}"/>
              </a:ext>
            </a:extLst>
          </p:cNvPr>
          <p:cNvSpPr txBox="1"/>
          <p:nvPr/>
        </p:nvSpPr>
        <p:spPr>
          <a:xfrm>
            <a:off x="6417747" y="286457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43" name="グラフィックス 42" descr="歯車付きの頭 枠線">
            <a:extLst>
              <a:ext uri="{FF2B5EF4-FFF2-40B4-BE49-F238E27FC236}">
                <a16:creationId xmlns:a16="http://schemas.microsoft.com/office/drawing/2014/main" id="{73999DB2-8307-4758-3B20-77A22AFC9A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17747" y="3327926"/>
            <a:ext cx="613334" cy="613334"/>
          </a:xfrm>
          <a:prstGeom prst="rect">
            <a:avLst/>
          </a:prstGeom>
        </p:spPr>
      </p:pic>
      <p:pic>
        <p:nvPicPr>
          <p:cNvPr id="44" name="グラフィックス 43" descr="男性の集団 枠線">
            <a:extLst>
              <a:ext uri="{FF2B5EF4-FFF2-40B4-BE49-F238E27FC236}">
                <a16:creationId xmlns:a16="http://schemas.microsoft.com/office/drawing/2014/main" id="{47944F1A-C106-1962-525E-48A12D81C1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2377" y="4759332"/>
            <a:ext cx="574290" cy="574290"/>
          </a:xfrm>
          <a:prstGeom prst="rect">
            <a:avLst/>
          </a:prstGeom>
        </p:spPr>
      </p:pic>
      <p:pic>
        <p:nvPicPr>
          <p:cNvPr id="45" name="グラフィックス 44" descr="矢印: 右回転 単色塗りつぶし">
            <a:extLst>
              <a:ext uri="{FF2B5EF4-FFF2-40B4-BE49-F238E27FC236}">
                <a16:creationId xmlns:a16="http://schemas.microsoft.com/office/drawing/2014/main" id="{0C22A99F-7294-CDDF-6CB2-6361759112B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573105" flipH="1">
            <a:off x="6414757" y="1917297"/>
            <a:ext cx="558327" cy="55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398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249BFE-F634-1710-069F-44BE5A45DB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ポイント①　リーチの最大化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8C697327-FB9F-88A5-2A6B-1B08EF43FC20}"/>
              </a:ext>
            </a:extLst>
          </p:cNvPr>
          <p:cNvGrpSpPr>
            <a:grpSpLocks noChangeAspect="1"/>
          </p:cNvGrpSpPr>
          <p:nvPr/>
        </p:nvGrpSpPr>
        <p:grpSpPr>
          <a:xfrm>
            <a:off x="1665229" y="1167793"/>
            <a:ext cx="792000" cy="792000"/>
            <a:chOff x="1363458" y="1104848"/>
            <a:chExt cx="900000" cy="900000"/>
          </a:xfrm>
        </p:grpSpPr>
        <p:sp>
          <p:nvSpPr>
            <p:cNvPr id="43" name="円/楕円 3">
              <a:extLst>
                <a:ext uri="{FF2B5EF4-FFF2-40B4-BE49-F238E27FC236}">
                  <a16:creationId xmlns:a16="http://schemas.microsoft.com/office/drawing/2014/main" id="{2955DFE5-707B-5706-E0E3-E93DF8C9CA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63458" y="1104848"/>
              <a:ext cx="900000" cy="900000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id="{40CBAC0A-7DBA-0D1C-F944-265030715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403" y="1321577"/>
              <a:ext cx="377500" cy="475298"/>
            </a:xfrm>
            <a:custGeom>
              <a:avLst/>
              <a:gdLst>
                <a:gd name="T0" fmla="*/ 1655 w 1704"/>
                <a:gd name="T1" fmla="*/ 1167 h 2144"/>
                <a:gd name="T2" fmla="*/ 1237 w 1704"/>
                <a:gd name="T3" fmla="*/ 784 h 2144"/>
                <a:gd name="T4" fmla="*/ 1223 w 1704"/>
                <a:gd name="T5" fmla="*/ 767 h 2144"/>
                <a:gd name="T6" fmla="*/ 1209 w 1704"/>
                <a:gd name="T7" fmla="*/ 750 h 2144"/>
                <a:gd name="T8" fmla="*/ 1229 w 1704"/>
                <a:gd name="T9" fmla="*/ 725 h 2144"/>
                <a:gd name="T10" fmla="*/ 1291 w 1704"/>
                <a:gd name="T11" fmla="*/ 646 h 2144"/>
                <a:gd name="T12" fmla="*/ 1666 w 1704"/>
                <a:gd name="T13" fmla="*/ 265 h 2144"/>
                <a:gd name="T14" fmla="*/ 1657 w 1704"/>
                <a:gd name="T15" fmla="*/ 203 h 2144"/>
                <a:gd name="T16" fmla="*/ 1632 w 1704"/>
                <a:gd name="T17" fmla="*/ 206 h 2144"/>
                <a:gd name="T18" fmla="*/ 1302 w 1704"/>
                <a:gd name="T19" fmla="*/ 228 h 2144"/>
                <a:gd name="T20" fmla="*/ 809 w 1704"/>
                <a:gd name="T21" fmla="*/ 181 h 2144"/>
                <a:gd name="T22" fmla="*/ 395 w 1704"/>
                <a:gd name="T23" fmla="*/ 135 h 2144"/>
                <a:gd name="T24" fmla="*/ 112 w 1704"/>
                <a:gd name="T25" fmla="*/ 155 h 2144"/>
                <a:gd name="T26" fmla="*/ 112 w 1704"/>
                <a:gd name="T27" fmla="*/ 56 h 2144"/>
                <a:gd name="T28" fmla="*/ 56 w 1704"/>
                <a:gd name="T29" fmla="*/ 0 h 2144"/>
                <a:gd name="T30" fmla="*/ 0 w 1704"/>
                <a:gd name="T31" fmla="*/ 56 h 2144"/>
                <a:gd name="T32" fmla="*/ 0 w 1704"/>
                <a:gd name="T33" fmla="*/ 293 h 2144"/>
                <a:gd name="T34" fmla="*/ 0 w 1704"/>
                <a:gd name="T35" fmla="*/ 1206 h 2144"/>
                <a:gd name="T36" fmla="*/ 0 w 1704"/>
                <a:gd name="T37" fmla="*/ 2087 h 2144"/>
                <a:gd name="T38" fmla="*/ 56 w 1704"/>
                <a:gd name="T39" fmla="*/ 2143 h 2144"/>
                <a:gd name="T40" fmla="*/ 112 w 1704"/>
                <a:gd name="T41" fmla="*/ 2087 h 2144"/>
                <a:gd name="T42" fmla="*/ 112 w 1704"/>
                <a:gd name="T43" fmla="*/ 1302 h 2144"/>
                <a:gd name="T44" fmla="*/ 448 w 1704"/>
                <a:gd name="T45" fmla="*/ 1280 h 2144"/>
                <a:gd name="T46" fmla="*/ 815 w 1704"/>
                <a:gd name="T47" fmla="*/ 1325 h 2144"/>
                <a:gd name="T48" fmla="*/ 1102 w 1704"/>
                <a:gd name="T49" fmla="*/ 1362 h 2144"/>
                <a:gd name="T50" fmla="*/ 1638 w 1704"/>
                <a:gd name="T51" fmla="*/ 1277 h 2144"/>
                <a:gd name="T52" fmla="*/ 1655 w 1704"/>
                <a:gd name="T53" fmla="*/ 1167 h 2144"/>
                <a:gd name="T54" fmla="*/ 1102 w 1704"/>
                <a:gd name="T55" fmla="*/ 1243 h 2144"/>
                <a:gd name="T56" fmla="*/ 846 w 1704"/>
                <a:gd name="T57" fmla="*/ 1212 h 2144"/>
                <a:gd name="T58" fmla="*/ 448 w 1704"/>
                <a:gd name="T59" fmla="*/ 1164 h 2144"/>
                <a:gd name="T60" fmla="*/ 112 w 1704"/>
                <a:gd name="T61" fmla="*/ 1187 h 2144"/>
                <a:gd name="T62" fmla="*/ 112 w 1704"/>
                <a:gd name="T63" fmla="*/ 293 h 2144"/>
                <a:gd name="T64" fmla="*/ 132 w 1704"/>
                <a:gd name="T65" fmla="*/ 268 h 2144"/>
                <a:gd name="T66" fmla="*/ 395 w 1704"/>
                <a:gd name="T67" fmla="*/ 251 h 2144"/>
                <a:gd name="T68" fmla="*/ 790 w 1704"/>
                <a:gd name="T69" fmla="*/ 291 h 2144"/>
                <a:gd name="T70" fmla="*/ 1305 w 1704"/>
                <a:gd name="T71" fmla="*/ 341 h 2144"/>
                <a:gd name="T72" fmla="*/ 1432 w 1704"/>
                <a:gd name="T73" fmla="*/ 338 h 2144"/>
                <a:gd name="T74" fmla="*/ 1209 w 1704"/>
                <a:gd name="T75" fmla="*/ 564 h 2144"/>
                <a:gd name="T76" fmla="*/ 1150 w 1704"/>
                <a:gd name="T77" fmla="*/ 638 h 2144"/>
                <a:gd name="T78" fmla="*/ 1040 w 1704"/>
                <a:gd name="T79" fmla="*/ 750 h 2144"/>
                <a:gd name="T80" fmla="*/ 1141 w 1704"/>
                <a:gd name="T81" fmla="*/ 843 h 2144"/>
                <a:gd name="T82" fmla="*/ 1497 w 1704"/>
                <a:gd name="T83" fmla="*/ 1192 h 2144"/>
                <a:gd name="T84" fmla="*/ 1102 w 1704"/>
                <a:gd name="T85" fmla="*/ 1243 h 2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04" h="2144">
                  <a:moveTo>
                    <a:pt x="1655" y="1167"/>
                  </a:moveTo>
                  <a:cubicBezTo>
                    <a:pt x="1655" y="1167"/>
                    <a:pt x="1322" y="922"/>
                    <a:pt x="1237" y="784"/>
                  </a:cubicBezTo>
                  <a:cubicBezTo>
                    <a:pt x="1226" y="764"/>
                    <a:pt x="1223" y="767"/>
                    <a:pt x="1223" y="767"/>
                  </a:cubicBezTo>
                  <a:lnTo>
                    <a:pt x="1209" y="750"/>
                  </a:lnTo>
                  <a:lnTo>
                    <a:pt x="1229" y="725"/>
                  </a:lnTo>
                  <a:cubicBezTo>
                    <a:pt x="1240" y="700"/>
                    <a:pt x="1263" y="674"/>
                    <a:pt x="1291" y="646"/>
                  </a:cubicBezTo>
                  <a:lnTo>
                    <a:pt x="1666" y="265"/>
                  </a:lnTo>
                  <a:cubicBezTo>
                    <a:pt x="1703" y="228"/>
                    <a:pt x="1700" y="203"/>
                    <a:pt x="1657" y="203"/>
                  </a:cubicBezTo>
                  <a:cubicBezTo>
                    <a:pt x="1652" y="203"/>
                    <a:pt x="1643" y="203"/>
                    <a:pt x="1632" y="206"/>
                  </a:cubicBezTo>
                  <a:cubicBezTo>
                    <a:pt x="1632" y="206"/>
                    <a:pt x="1502" y="228"/>
                    <a:pt x="1302" y="228"/>
                  </a:cubicBezTo>
                  <a:cubicBezTo>
                    <a:pt x="1164" y="228"/>
                    <a:pt x="995" y="217"/>
                    <a:pt x="809" y="181"/>
                  </a:cubicBezTo>
                  <a:cubicBezTo>
                    <a:pt x="651" y="147"/>
                    <a:pt x="507" y="135"/>
                    <a:pt x="395" y="135"/>
                  </a:cubicBezTo>
                  <a:cubicBezTo>
                    <a:pt x="245" y="135"/>
                    <a:pt x="127" y="152"/>
                    <a:pt x="112" y="155"/>
                  </a:cubicBezTo>
                  <a:lnTo>
                    <a:pt x="112" y="56"/>
                  </a:lnTo>
                  <a:cubicBezTo>
                    <a:pt x="112" y="25"/>
                    <a:pt x="87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293"/>
                  </a:lnTo>
                  <a:lnTo>
                    <a:pt x="0" y="1206"/>
                  </a:lnTo>
                  <a:lnTo>
                    <a:pt x="0" y="2087"/>
                  </a:lnTo>
                  <a:cubicBezTo>
                    <a:pt x="0" y="2118"/>
                    <a:pt x="25" y="2143"/>
                    <a:pt x="56" y="2143"/>
                  </a:cubicBezTo>
                  <a:cubicBezTo>
                    <a:pt x="87" y="2143"/>
                    <a:pt x="112" y="2118"/>
                    <a:pt x="112" y="2087"/>
                  </a:cubicBezTo>
                  <a:lnTo>
                    <a:pt x="112" y="1302"/>
                  </a:lnTo>
                  <a:cubicBezTo>
                    <a:pt x="129" y="1300"/>
                    <a:pt x="282" y="1280"/>
                    <a:pt x="448" y="1280"/>
                  </a:cubicBezTo>
                  <a:cubicBezTo>
                    <a:pt x="564" y="1280"/>
                    <a:pt x="694" y="1291"/>
                    <a:pt x="815" y="1325"/>
                  </a:cubicBezTo>
                  <a:cubicBezTo>
                    <a:pt x="907" y="1350"/>
                    <a:pt x="1006" y="1362"/>
                    <a:pt x="1102" y="1362"/>
                  </a:cubicBezTo>
                  <a:cubicBezTo>
                    <a:pt x="1384" y="1362"/>
                    <a:pt x="1638" y="1277"/>
                    <a:pt x="1638" y="1277"/>
                  </a:cubicBezTo>
                  <a:cubicBezTo>
                    <a:pt x="1697" y="1252"/>
                    <a:pt x="1703" y="1204"/>
                    <a:pt x="1655" y="1167"/>
                  </a:cubicBezTo>
                  <a:close/>
                  <a:moveTo>
                    <a:pt x="1102" y="1243"/>
                  </a:moveTo>
                  <a:cubicBezTo>
                    <a:pt x="1006" y="1243"/>
                    <a:pt x="921" y="1232"/>
                    <a:pt x="846" y="1212"/>
                  </a:cubicBezTo>
                  <a:cubicBezTo>
                    <a:pt x="730" y="1181"/>
                    <a:pt x="598" y="1164"/>
                    <a:pt x="448" y="1164"/>
                  </a:cubicBezTo>
                  <a:cubicBezTo>
                    <a:pt x="304" y="1164"/>
                    <a:pt x="160" y="1178"/>
                    <a:pt x="112" y="1187"/>
                  </a:cubicBezTo>
                  <a:lnTo>
                    <a:pt x="112" y="293"/>
                  </a:lnTo>
                  <a:cubicBezTo>
                    <a:pt x="112" y="285"/>
                    <a:pt x="124" y="271"/>
                    <a:pt x="132" y="268"/>
                  </a:cubicBezTo>
                  <a:cubicBezTo>
                    <a:pt x="132" y="268"/>
                    <a:pt x="248" y="251"/>
                    <a:pt x="395" y="251"/>
                  </a:cubicBezTo>
                  <a:cubicBezTo>
                    <a:pt x="524" y="251"/>
                    <a:pt x="657" y="265"/>
                    <a:pt x="790" y="291"/>
                  </a:cubicBezTo>
                  <a:cubicBezTo>
                    <a:pt x="955" y="324"/>
                    <a:pt x="1127" y="341"/>
                    <a:pt x="1305" y="341"/>
                  </a:cubicBezTo>
                  <a:cubicBezTo>
                    <a:pt x="1353" y="341"/>
                    <a:pt x="1395" y="341"/>
                    <a:pt x="1432" y="338"/>
                  </a:cubicBezTo>
                  <a:lnTo>
                    <a:pt x="1209" y="564"/>
                  </a:lnTo>
                  <a:cubicBezTo>
                    <a:pt x="1192" y="581"/>
                    <a:pt x="1169" y="607"/>
                    <a:pt x="1150" y="638"/>
                  </a:cubicBezTo>
                  <a:lnTo>
                    <a:pt x="1040" y="750"/>
                  </a:lnTo>
                  <a:lnTo>
                    <a:pt x="1141" y="843"/>
                  </a:lnTo>
                  <a:cubicBezTo>
                    <a:pt x="1206" y="951"/>
                    <a:pt x="1387" y="1102"/>
                    <a:pt x="1497" y="1192"/>
                  </a:cubicBezTo>
                  <a:cubicBezTo>
                    <a:pt x="1404" y="1215"/>
                    <a:pt x="1257" y="1243"/>
                    <a:pt x="1102" y="124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B6F4795C-ED9C-9202-CD30-1EC2D7683C72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5AB05711-AF1C-B2A8-D627-BFF530CE5833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スマートフォン単体よりもマルチデバイスでの掲載のほうがリーチの最大化が可能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男性などターゲットを絞った場合、</a:t>
            </a: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マルチデバイスでのリーチがより顕著に増加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958FAF40-566C-C70C-E33B-C504BA7CB788}"/>
              </a:ext>
            </a:extLst>
          </p:cNvPr>
          <p:cNvSpPr txBox="1"/>
          <p:nvPr/>
        </p:nvSpPr>
        <p:spPr>
          <a:xfrm>
            <a:off x="947739" y="2095595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同量の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を掲載した場合の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マルチデバイスとスマートフォンのリーチの推移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D4DEE3C9-65AD-8083-5DE7-13C1A31142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23" t="1463" r="2374" b="23630"/>
          <a:stretch/>
        </p:blipFill>
        <p:spPr>
          <a:xfrm>
            <a:off x="926807" y="3958380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E756BF0A-802E-B2B6-5595-FD47D5CE5898}"/>
              </a:ext>
            </a:extLst>
          </p:cNvPr>
          <p:cNvGrpSpPr/>
          <p:nvPr/>
        </p:nvGrpSpPr>
        <p:grpSpPr>
          <a:xfrm>
            <a:off x="947738" y="3729333"/>
            <a:ext cx="3239894" cy="1872392"/>
            <a:chOff x="901934" y="3780157"/>
            <a:chExt cx="3208563" cy="1872392"/>
          </a:xfrm>
        </p:grpSpPr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D3BCDE62-00B8-25E5-FBF6-29BE7536835C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803F5EE2-1CA4-A2A6-CDB2-6034C8ACD740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2" name="二方向矢印 2">
              <a:extLst>
                <a:ext uri="{FF2B5EF4-FFF2-40B4-BE49-F238E27FC236}">
                  <a16:creationId xmlns:a16="http://schemas.microsoft.com/office/drawing/2014/main" id="{DF6AF2A5-3C8B-647F-033E-E358381F084E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70ED1455-AC6E-2DC1-600F-37B9D11E0555}"/>
              </a:ext>
            </a:extLst>
          </p:cNvPr>
          <p:cNvGrpSpPr/>
          <p:nvPr/>
        </p:nvGrpSpPr>
        <p:grpSpPr>
          <a:xfrm>
            <a:off x="4440584" y="5879148"/>
            <a:ext cx="3403471" cy="203133"/>
            <a:chOff x="4396076" y="5871139"/>
            <a:chExt cx="3403471" cy="203133"/>
          </a:xfrm>
        </p:grpSpPr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1468313F-94DE-0664-4A60-83EB2E4899AE}"/>
                </a:ext>
              </a:extLst>
            </p:cNvPr>
            <p:cNvSpPr/>
            <p:nvPr/>
          </p:nvSpPr>
          <p:spPr>
            <a:xfrm>
              <a:off x="4875670" y="5871139"/>
              <a:ext cx="2923877" cy="203133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マルチデバイス　　　　　スマートフォン</a:t>
              </a:r>
              <a:endPara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cxnSp>
          <p:nvCxnSpPr>
            <p:cNvPr id="55" name="直線コネクタ 54">
              <a:extLst>
                <a:ext uri="{FF2B5EF4-FFF2-40B4-BE49-F238E27FC236}">
                  <a16:creationId xmlns:a16="http://schemas.microsoft.com/office/drawing/2014/main" id="{86EDE13E-EF64-E9C4-1645-26C4E9B673E5}"/>
                </a:ext>
              </a:extLst>
            </p:cNvPr>
            <p:cNvCxnSpPr/>
            <p:nvPr/>
          </p:nvCxnSpPr>
          <p:spPr>
            <a:xfrm>
              <a:off x="4396076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C9002C"/>
              </a:solidFill>
              <a:prstDash val="solid"/>
            </a:ln>
            <a:effectLst/>
          </p:spPr>
        </p:cxnSp>
        <p:cxnSp>
          <p:nvCxnSpPr>
            <p:cNvPr id="56" name="直線コネクタ 55">
              <a:extLst>
                <a:ext uri="{FF2B5EF4-FFF2-40B4-BE49-F238E27FC236}">
                  <a16:creationId xmlns:a16="http://schemas.microsoft.com/office/drawing/2014/main" id="{24A84AD2-17F3-563F-8CBC-7524314C4C15}"/>
                </a:ext>
              </a:extLst>
            </p:cNvPr>
            <p:cNvCxnSpPr/>
            <p:nvPr/>
          </p:nvCxnSpPr>
          <p:spPr>
            <a:xfrm>
              <a:off x="6273862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545454"/>
              </a:solidFill>
              <a:prstDash val="solid"/>
            </a:ln>
            <a:effectLst/>
          </p:spPr>
        </p:cxnSp>
      </p:grp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9DFBF283-A2B9-10E3-9750-C5F3B45F1E24}"/>
              </a:ext>
            </a:extLst>
          </p:cNvPr>
          <p:cNvSpPr txBox="1"/>
          <p:nvPr/>
        </p:nvSpPr>
        <p:spPr>
          <a:xfrm>
            <a:off x="947738" y="2948961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ノンターゲティング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58" name="図 57">
            <a:extLst>
              <a:ext uri="{FF2B5EF4-FFF2-40B4-BE49-F238E27FC236}">
                <a16:creationId xmlns:a16="http://schemas.microsoft.com/office/drawing/2014/main" id="{6ED3DFB3-309A-B81F-0D7F-4EA29FE76E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4455123" y="3958380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59" name="グループ化 58">
            <a:extLst>
              <a:ext uri="{FF2B5EF4-FFF2-40B4-BE49-F238E27FC236}">
                <a16:creationId xmlns:a16="http://schemas.microsoft.com/office/drawing/2014/main" id="{589A79FD-DEFE-20A5-658C-1D94D1CB0FCB}"/>
              </a:ext>
            </a:extLst>
          </p:cNvPr>
          <p:cNvGrpSpPr/>
          <p:nvPr/>
        </p:nvGrpSpPr>
        <p:grpSpPr>
          <a:xfrm>
            <a:off x="4476054" y="3729333"/>
            <a:ext cx="3239894" cy="1872392"/>
            <a:chOff x="901934" y="3780157"/>
            <a:chExt cx="3208563" cy="1872392"/>
          </a:xfrm>
        </p:grpSpPr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02B8BD83-CB4D-D49C-D983-6C4B92B5CC13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10AB136D-FA11-DAC3-5B67-8393285D9324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2" name="二方向矢印 94">
              <a:extLst>
                <a:ext uri="{FF2B5EF4-FFF2-40B4-BE49-F238E27FC236}">
                  <a16:creationId xmlns:a16="http://schemas.microsoft.com/office/drawing/2014/main" id="{328DF5EA-DC9F-3FA8-6FF0-AA28DDF9F2C4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E768B685-4996-3F7C-67B7-77B3FD873F5E}"/>
              </a:ext>
            </a:extLst>
          </p:cNvPr>
          <p:cNvSpPr txBox="1"/>
          <p:nvPr/>
        </p:nvSpPr>
        <p:spPr>
          <a:xfrm>
            <a:off x="4476054" y="2948961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男性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E1335D6C-3D4D-CCA6-FAD7-4663C135B6D4}"/>
              </a:ext>
            </a:extLst>
          </p:cNvPr>
          <p:cNvGrpSpPr/>
          <p:nvPr/>
        </p:nvGrpSpPr>
        <p:grpSpPr>
          <a:xfrm>
            <a:off x="6855404" y="3887110"/>
            <a:ext cx="900000" cy="900000"/>
            <a:chOff x="3739964" y="3909193"/>
            <a:chExt cx="900000" cy="900000"/>
          </a:xfrm>
        </p:grpSpPr>
        <p:sp>
          <p:nvSpPr>
            <p:cNvPr id="65" name="円/楕円 97">
              <a:extLst>
                <a:ext uri="{FF2B5EF4-FFF2-40B4-BE49-F238E27FC236}">
                  <a16:creationId xmlns:a16="http://schemas.microsoft.com/office/drawing/2014/main" id="{CE273285-9957-FEE8-766F-C53D570FAB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20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66" name="上矢印 98">
              <a:extLst>
                <a:ext uri="{FF2B5EF4-FFF2-40B4-BE49-F238E27FC236}">
                  <a16:creationId xmlns:a16="http://schemas.microsoft.com/office/drawing/2014/main" id="{290B158B-A74F-B7EE-705B-C0E994ABA7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rgbClr val="FCEDED">
                <a:lumMod val="9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67" name="図 66">
            <a:extLst>
              <a:ext uri="{FF2B5EF4-FFF2-40B4-BE49-F238E27FC236}">
                <a16:creationId xmlns:a16="http://schemas.microsoft.com/office/drawing/2014/main" id="{4900304B-B5DD-6503-D734-BAC1CBDC787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" b="425"/>
          <a:stretch/>
        </p:blipFill>
        <p:spPr>
          <a:xfrm>
            <a:off x="7983439" y="3958380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68" name="グループ化 67">
            <a:extLst>
              <a:ext uri="{FF2B5EF4-FFF2-40B4-BE49-F238E27FC236}">
                <a16:creationId xmlns:a16="http://schemas.microsoft.com/office/drawing/2014/main" id="{FE33A069-A8CA-1520-3406-EC05C2D60022}"/>
              </a:ext>
            </a:extLst>
          </p:cNvPr>
          <p:cNvGrpSpPr/>
          <p:nvPr/>
        </p:nvGrpSpPr>
        <p:grpSpPr>
          <a:xfrm>
            <a:off x="8004370" y="3729333"/>
            <a:ext cx="3239894" cy="1872392"/>
            <a:chOff x="901934" y="3780157"/>
            <a:chExt cx="3208563" cy="1872392"/>
          </a:xfrm>
        </p:grpSpPr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DBD3F90E-D368-9A1B-D875-3F1389E932AE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DFB0A23B-BDFB-0E40-8EAA-0307AF0C213D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71" name="二方向矢印 103">
              <a:extLst>
                <a:ext uri="{FF2B5EF4-FFF2-40B4-BE49-F238E27FC236}">
                  <a16:creationId xmlns:a16="http://schemas.microsoft.com/office/drawing/2014/main" id="{B1417A63-C495-319C-ED60-A9CA77D0C14E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A199B06C-18A1-8A33-934F-4E4F88C4944E}"/>
              </a:ext>
            </a:extLst>
          </p:cNvPr>
          <p:cNvSpPr txBox="1"/>
          <p:nvPr/>
        </p:nvSpPr>
        <p:spPr>
          <a:xfrm>
            <a:off x="8004370" y="2948961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女性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73" name="グループ化 72">
            <a:extLst>
              <a:ext uri="{FF2B5EF4-FFF2-40B4-BE49-F238E27FC236}">
                <a16:creationId xmlns:a16="http://schemas.microsoft.com/office/drawing/2014/main" id="{9BFAECB7-F083-F414-2036-6A807615BC73}"/>
              </a:ext>
            </a:extLst>
          </p:cNvPr>
          <p:cNvGrpSpPr/>
          <p:nvPr/>
        </p:nvGrpSpPr>
        <p:grpSpPr>
          <a:xfrm>
            <a:off x="10383720" y="3686227"/>
            <a:ext cx="860544" cy="860544"/>
            <a:chOff x="3769852" y="3909193"/>
            <a:chExt cx="860544" cy="860544"/>
          </a:xfrm>
        </p:grpSpPr>
        <p:sp>
          <p:nvSpPr>
            <p:cNvPr id="74" name="円/楕円 106">
              <a:extLst>
                <a:ext uri="{FF2B5EF4-FFF2-40B4-BE49-F238E27FC236}">
                  <a16:creationId xmlns:a16="http://schemas.microsoft.com/office/drawing/2014/main" id="{AC74CBD9-F3DF-238A-8E55-817ADF2E62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10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75" name="上矢印 107">
              <a:extLst>
                <a:ext uri="{FF2B5EF4-FFF2-40B4-BE49-F238E27FC236}">
                  <a16:creationId xmlns:a16="http://schemas.microsoft.com/office/drawing/2014/main" id="{796035F6-9CBD-D44B-95CB-9CF3BCECDF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019D35EA-EE5A-9345-161B-F1847ADC8071}"/>
              </a:ext>
            </a:extLst>
          </p:cNvPr>
          <p:cNvGrpSpPr/>
          <p:nvPr/>
        </p:nvGrpSpPr>
        <p:grpSpPr>
          <a:xfrm>
            <a:off x="3327088" y="3686227"/>
            <a:ext cx="860544" cy="860544"/>
            <a:chOff x="3769852" y="3909193"/>
            <a:chExt cx="860544" cy="860544"/>
          </a:xfrm>
        </p:grpSpPr>
        <p:sp>
          <p:nvSpPr>
            <p:cNvPr id="77" name="円/楕円 109">
              <a:extLst>
                <a:ext uri="{FF2B5EF4-FFF2-40B4-BE49-F238E27FC236}">
                  <a16:creationId xmlns:a16="http://schemas.microsoft.com/office/drawing/2014/main" id="{0E610B1D-1252-4F82-586A-F463742F00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10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78" name="上矢印 110">
              <a:extLst>
                <a:ext uri="{FF2B5EF4-FFF2-40B4-BE49-F238E27FC236}">
                  <a16:creationId xmlns:a16="http://schemas.microsoft.com/office/drawing/2014/main" id="{D49F3562-D4D8-FEA3-FAE5-C12E70E8EE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A5242EDB-252A-4380-E023-E21F11FCB777}"/>
              </a:ext>
            </a:extLst>
          </p:cNvPr>
          <p:cNvSpPr/>
          <p:nvPr/>
        </p:nvSpPr>
        <p:spPr>
          <a:xfrm>
            <a:off x="946009" y="5887220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42185784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0DA691-AF1E-D5BB-E532-D2DB6A3365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ポイント②　デバイスにおける行動特性の補完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11" name="円/楕円 3">
            <a:extLst>
              <a:ext uri="{FF2B5EF4-FFF2-40B4-BE49-F238E27FC236}">
                <a16:creationId xmlns:a16="http://schemas.microsoft.com/office/drawing/2014/main" id="{3D7E8A54-FF9D-C015-91A1-DA02419B4A7B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DC1A169-E507-570E-27DE-A9B41724AECE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2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5EFFD26-1B67-6CBE-6498-C0DE59307D8D}"/>
              </a:ext>
            </a:extLst>
          </p:cNvPr>
          <p:cNvSpPr/>
          <p:nvPr/>
        </p:nvSpPr>
        <p:spPr>
          <a:xfrm>
            <a:off x="2489887" y="1272367"/>
            <a:ext cx="8754375" cy="58285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5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デバイスの行動特性の違いによりオーディエンスリストのデバイス別の含有率に偏りがある</a:t>
            </a:r>
            <a:endParaRPr kumimoji="0" lang="en-US" altLang="ja-JP" sz="1500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500" b="1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単一デバイスに偏った配信をすることでターゲットリーチへの到達の機会損失リスクが高まる</a:t>
            </a:r>
            <a:endParaRPr kumimoji="0" lang="ja-JP" altLang="en-US" sz="1500" b="1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pic>
        <p:nvPicPr>
          <p:cNvPr id="14" name="グラフィックス 13" descr="パズル 単色塗りつぶし">
            <a:extLst>
              <a:ext uri="{FF2B5EF4-FFF2-40B4-BE49-F238E27FC236}">
                <a16:creationId xmlns:a16="http://schemas.microsoft.com/office/drawing/2014/main" id="{AE1AFACF-4767-E1B7-72D0-5D15A5ED30A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1887" y="1344451"/>
            <a:ext cx="432000" cy="432000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E976F65-96B6-7FE3-0740-C9A6AC04DBAF}"/>
              </a:ext>
            </a:extLst>
          </p:cNvPr>
          <p:cNvSpPr txBox="1"/>
          <p:nvPr/>
        </p:nvSpPr>
        <p:spPr>
          <a:xfrm>
            <a:off x="947739" y="2084714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オーディエンスリストごとの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デバイス別ユーザー含有率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C26F70F-B1DC-9915-0C73-F705C40992F7}"/>
              </a:ext>
            </a:extLst>
          </p:cNvPr>
          <p:cNvSpPr/>
          <p:nvPr/>
        </p:nvSpPr>
        <p:spPr>
          <a:xfrm>
            <a:off x="947739" y="5875797"/>
            <a:ext cx="3000821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オーディエンスリストごとのデバイス別の含有率を可視化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graphicFrame>
        <p:nvGraphicFramePr>
          <p:cNvPr id="17" name="グラフ 16">
            <a:extLst>
              <a:ext uri="{FF2B5EF4-FFF2-40B4-BE49-F238E27FC236}">
                <a16:creationId xmlns:a16="http://schemas.microsoft.com/office/drawing/2014/main" id="{89628709-4A10-0F01-C2E0-86B84FAE3D86}"/>
              </a:ext>
            </a:extLst>
          </p:cNvPr>
          <p:cNvGraphicFramePr>
            <a:graphicFrameLocks/>
          </p:cNvGraphicFramePr>
          <p:nvPr/>
        </p:nvGraphicFramePr>
        <p:xfrm>
          <a:off x="1665230" y="2745641"/>
          <a:ext cx="8482760" cy="350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55713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テキスト プレースホルダー 4">
            <a:extLst>
              <a:ext uri="{FF2B5EF4-FFF2-40B4-BE49-F238E27FC236}">
                <a16:creationId xmlns:a16="http://schemas.microsoft.com/office/drawing/2014/main" id="{FE60A5A5-4E52-FCF0-B68E-06DD22BAA9CD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ブランディングにおける</a:t>
            </a:r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つの価値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55327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E7592C-640F-5270-D98A-A7EA22EB79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オーディエンスリスト別　リーチの比較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463A674-5578-F9F4-D021-0AF46735B00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1098550"/>
            <a:ext cx="11014075" cy="7921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デバイス別の含有率に偏りがあるオーディエンスリストにおいて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スマートフォン単体と比較し、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マルチデバイスでのリーチがより顕著に増加</a:t>
            </a:r>
          </a:p>
          <a:p>
            <a:endParaRPr kumimoji="1" lang="ja-JP" altLang="en-US" dirty="0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CBEC7DE8-09A8-F8C7-F0B5-A2EC91C06E42}"/>
              </a:ext>
            </a:extLst>
          </p:cNvPr>
          <p:cNvSpPr txBox="1"/>
          <p:nvPr/>
        </p:nvSpPr>
        <p:spPr>
          <a:xfrm>
            <a:off x="947738" y="2068063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同量の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を掲載した場合の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マルチデバイスとスマートフォンのリーチの推移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38" name="図 37">
            <a:extLst>
              <a:ext uri="{FF2B5EF4-FFF2-40B4-BE49-F238E27FC236}">
                <a16:creationId xmlns:a16="http://schemas.microsoft.com/office/drawing/2014/main" id="{20406BCD-150C-F0D1-B5A7-5172B0155D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1008451" y="3930848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DE4288F9-8394-914F-B9B6-5C3830D20609}"/>
              </a:ext>
            </a:extLst>
          </p:cNvPr>
          <p:cNvGrpSpPr/>
          <p:nvPr/>
        </p:nvGrpSpPr>
        <p:grpSpPr>
          <a:xfrm>
            <a:off x="947737" y="3701801"/>
            <a:ext cx="3239894" cy="1872392"/>
            <a:chOff x="901934" y="3780157"/>
            <a:chExt cx="3208563" cy="1872392"/>
          </a:xfrm>
        </p:grpSpPr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EC29755F-9DBC-0EA9-714C-CEC8A15710F3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3DC603C2-FD28-523E-68D8-58667274AAEB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42" name="二方向矢印 2">
              <a:extLst>
                <a:ext uri="{FF2B5EF4-FFF2-40B4-BE49-F238E27FC236}">
                  <a16:creationId xmlns:a16="http://schemas.microsoft.com/office/drawing/2014/main" id="{155809CF-84F0-B391-4DA7-E1BE7CB2B10D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464034F9-CFAF-7417-7A16-4723C31FD134}"/>
              </a:ext>
            </a:extLst>
          </p:cNvPr>
          <p:cNvGrpSpPr/>
          <p:nvPr/>
        </p:nvGrpSpPr>
        <p:grpSpPr>
          <a:xfrm>
            <a:off x="4440583" y="5851616"/>
            <a:ext cx="3403471" cy="203133"/>
            <a:chOff x="4396076" y="5871139"/>
            <a:chExt cx="3403471" cy="203133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2EA3BB05-54C2-4DAF-DEA2-02CE0155E9F8}"/>
                </a:ext>
              </a:extLst>
            </p:cNvPr>
            <p:cNvSpPr/>
            <p:nvPr/>
          </p:nvSpPr>
          <p:spPr>
            <a:xfrm>
              <a:off x="4875670" y="5871139"/>
              <a:ext cx="2923877" cy="203133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マルチデバイス　　　　　スマートフォン</a:t>
              </a:r>
              <a:endPara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cxnSp>
          <p:nvCxnSpPr>
            <p:cNvPr id="45" name="直線コネクタ 44">
              <a:extLst>
                <a:ext uri="{FF2B5EF4-FFF2-40B4-BE49-F238E27FC236}">
                  <a16:creationId xmlns:a16="http://schemas.microsoft.com/office/drawing/2014/main" id="{4F9BF5CF-C350-C6F9-5B9F-86AC7BFA1CCE}"/>
                </a:ext>
              </a:extLst>
            </p:cNvPr>
            <p:cNvCxnSpPr/>
            <p:nvPr/>
          </p:nvCxnSpPr>
          <p:spPr>
            <a:xfrm>
              <a:off x="4396076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C9002C"/>
              </a:solidFill>
              <a:prstDash val="solid"/>
            </a:ln>
            <a:effectLst/>
          </p:spPr>
        </p:cxnSp>
        <p:cxnSp>
          <p:nvCxnSpPr>
            <p:cNvPr id="46" name="直線コネクタ 45">
              <a:extLst>
                <a:ext uri="{FF2B5EF4-FFF2-40B4-BE49-F238E27FC236}">
                  <a16:creationId xmlns:a16="http://schemas.microsoft.com/office/drawing/2014/main" id="{2C0C3F84-9EE4-9A08-248D-D2E0397882DE}"/>
                </a:ext>
              </a:extLst>
            </p:cNvPr>
            <p:cNvCxnSpPr/>
            <p:nvPr/>
          </p:nvCxnSpPr>
          <p:spPr>
            <a:xfrm>
              <a:off x="6273862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545454"/>
              </a:solidFill>
              <a:prstDash val="solid"/>
            </a:ln>
            <a:effectLst/>
          </p:spPr>
        </p:cxnSp>
      </p:grp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BCC5AEB6-93EB-E4FB-3728-CB56C219FCDD}"/>
              </a:ext>
            </a:extLst>
          </p:cNvPr>
          <p:cNvSpPr txBox="1"/>
          <p:nvPr/>
        </p:nvSpPr>
        <p:spPr>
          <a:xfrm>
            <a:off x="947737" y="2921429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銀行</a:t>
            </a:r>
            <a:r>
              <a:rPr kumimoji="0" lang="en-US" altLang="ja-JP" sz="14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金融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8C166731-A497-B1ED-01E4-017533095A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4536767" y="3930848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E33BF793-255B-4398-C5D5-374CBF458A2F}"/>
              </a:ext>
            </a:extLst>
          </p:cNvPr>
          <p:cNvGrpSpPr/>
          <p:nvPr/>
        </p:nvGrpSpPr>
        <p:grpSpPr>
          <a:xfrm>
            <a:off x="4476053" y="3701801"/>
            <a:ext cx="3239894" cy="1872392"/>
            <a:chOff x="901934" y="3780157"/>
            <a:chExt cx="3208563" cy="1872392"/>
          </a:xfrm>
        </p:grpSpPr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22060AC9-60DA-07B5-B39C-8316A375DF2A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BD0AC0CF-7331-8C18-2E24-310404297EBD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2" name="二方向矢印 94">
              <a:extLst>
                <a:ext uri="{FF2B5EF4-FFF2-40B4-BE49-F238E27FC236}">
                  <a16:creationId xmlns:a16="http://schemas.microsoft.com/office/drawing/2014/main" id="{B361067C-4E11-D3E4-D94B-647DB5F72D8C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BB087F13-240C-0DA5-DA74-9CDD5EFE8B67}"/>
              </a:ext>
            </a:extLst>
          </p:cNvPr>
          <p:cNvSpPr txBox="1"/>
          <p:nvPr/>
        </p:nvSpPr>
        <p:spPr>
          <a:xfrm>
            <a:off x="4476053" y="2921429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求人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54" name="グループ化 53">
            <a:extLst>
              <a:ext uri="{FF2B5EF4-FFF2-40B4-BE49-F238E27FC236}">
                <a16:creationId xmlns:a16="http://schemas.microsoft.com/office/drawing/2014/main" id="{7D16AD14-9CAA-E444-60E2-FFCF49A2D77A}"/>
              </a:ext>
            </a:extLst>
          </p:cNvPr>
          <p:cNvGrpSpPr/>
          <p:nvPr/>
        </p:nvGrpSpPr>
        <p:grpSpPr>
          <a:xfrm>
            <a:off x="6876767" y="3834003"/>
            <a:ext cx="900000" cy="900000"/>
            <a:chOff x="3739964" y="3909193"/>
            <a:chExt cx="900000" cy="900000"/>
          </a:xfrm>
        </p:grpSpPr>
        <p:sp>
          <p:nvSpPr>
            <p:cNvPr id="55" name="円/楕円 97">
              <a:extLst>
                <a:ext uri="{FF2B5EF4-FFF2-40B4-BE49-F238E27FC236}">
                  <a16:creationId xmlns:a16="http://schemas.microsoft.com/office/drawing/2014/main" id="{FC57DE6B-4F92-528C-015A-E4199DFC33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42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56" name="上矢印 98">
              <a:extLst>
                <a:ext uri="{FF2B5EF4-FFF2-40B4-BE49-F238E27FC236}">
                  <a16:creationId xmlns:a16="http://schemas.microsoft.com/office/drawing/2014/main" id="{648BD192-1B43-B3DA-D434-6387CED710D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57" name="図 56">
            <a:extLst>
              <a:ext uri="{FF2B5EF4-FFF2-40B4-BE49-F238E27FC236}">
                <a16:creationId xmlns:a16="http://schemas.microsoft.com/office/drawing/2014/main" id="{D93641A6-A542-5F3B-9856-F32FD84FE7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8065083" y="3930848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FA1092F5-C67D-D544-BFC9-9647E7800EDC}"/>
              </a:ext>
            </a:extLst>
          </p:cNvPr>
          <p:cNvGrpSpPr/>
          <p:nvPr/>
        </p:nvGrpSpPr>
        <p:grpSpPr>
          <a:xfrm>
            <a:off x="8004369" y="3701801"/>
            <a:ext cx="3239894" cy="1872392"/>
            <a:chOff x="901934" y="3780157"/>
            <a:chExt cx="3208563" cy="1872392"/>
          </a:xfrm>
        </p:grpSpPr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6CA7CA43-6E7D-4118-2403-D3E3A99E0DA9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5AD2A580-1EA7-8BDC-AA7D-E55625D932F5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1" name="二方向矢印 103">
              <a:extLst>
                <a:ext uri="{FF2B5EF4-FFF2-40B4-BE49-F238E27FC236}">
                  <a16:creationId xmlns:a16="http://schemas.microsoft.com/office/drawing/2014/main" id="{E67D78A7-2575-7A9C-657E-5215B368993D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2FB3B3E5-A8FD-D2D8-81DC-CFC38BE58F46}"/>
              </a:ext>
            </a:extLst>
          </p:cNvPr>
          <p:cNvSpPr txBox="1"/>
          <p:nvPr/>
        </p:nvSpPr>
        <p:spPr>
          <a:xfrm>
            <a:off x="8004369" y="2921429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旅行</a:t>
            </a:r>
            <a:endParaRPr kumimoji="0" lang="ja-JP" altLang="en-US" sz="14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</a:endParaRPr>
          </a:p>
        </p:txBody>
      </p:sp>
      <p:grpSp>
        <p:nvGrpSpPr>
          <p:cNvPr id="63" name="グループ化 62">
            <a:extLst>
              <a:ext uri="{FF2B5EF4-FFF2-40B4-BE49-F238E27FC236}">
                <a16:creationId xmlns:a16="http://schemas.microsoft.com/office/drawing/2014/main" id="{6EA5C9ED-D576-C2F8-1A3F-88DA5ABA32E1}"/>
              </a:ext>
            </a:extLst>
          </p:cNvPr>
          <p:cNvGrpSpPr/>
          <p:nvPr/>
        </p:nvGrpSpPr>
        <p:grpSpPr>
          <a:xfrm>
            <a:off x="10383717" y="3774500"/>
            <a:ext cx="860544" cy="860544"/>
            <a:chOff x="3769852" y="3909193"/>
            <a:chExt cx="860544" cy="860544"/>
          </a:xfrm>
        </p:grpSpPr>
        <p:sp>
          <p:nvSpPr>
            <p:cNvPr id="64" name="円/楕円 106">
              <a:extLst>
                <a:ext uri="{FF2B5EF4-FFF2-40B4-BE49-F238E27FC236}">
                  <a16:creationId xmlns:a16="http://schemas.microsoft.com/office/drawing/2014/main" id="{102226A4-BFC4-B15E-749D-D4016D8B5B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23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65" name="上矢印 107">
              <a:extLst>
                <a:ext uri="{FF2B5EF4-FFF2-40B4-BE49-F238E27FC236}">
                  <a16:creationId xmlns:a16="http://schemas.microsoft.com/office/drawing/2014/main" id="{4C2F0683-3091-F7A9-1CF4-B859D01EE6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C517BA86-850A-277A-8CE1-7D8878D20652}"/>
              </a:ext>
            </a:extLst>
          </p:cNvPr>
          <p:cNvGrpSpPr/>
          <p:nvPr/>
        </p:nvGrpSpPr>
        <p:grpSpPr>
          <a:xfrm>
            <a:off x="3249774" y="3810198"/>
            <a:ext cx="1038027" cy="1038027"/>
            <a:chOff x="3739964" y="3909193"/>
            <a:chExt cx="900000" cy="900000"/>
          </a:xfrm>
        </p:grpSpPr>
        <p:sp>
          <p:nvSpPr>
            <p:cNvPr id="67" name="円/楕円 19">
              <a:extLst>
                <a:ext uri="{FF2B5EF4-FFF2-40B4-BE49-F238E27FC236}">
                  <a16:creationId xmlns:a16="http://schemas.microsoft.com/office/drawing/2014/main" id="{F7FF0288-04A2-8195-548E-362534E3F8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68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68" name="上矢印 20">
              <a:extLst>
                <a:ext uri="{FF2B5EF4-FFF2-40B4-BE49-F238E27FC236}">
                  <a16:creationId xmlns:a16="http://schemas.microsoft.com/office/drawing/2014/main" id="{21EDB842-9200-55DF-4F95-B1F7DDB385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rgbClr val="FCEDED">
                <a:lumMod val="9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9A57225C-07DB-688B-018B-161EDAB6D47A}"/>
              </a:ext>
            </a:extLst>
          </p:cNvPr>
          <p:cNvSpPr/>
          <p:nvPr/>
        </p:nvSpPr>
        <p:spPr>
          <a:xfrm>
            <a:off x="946008" y="5859688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9086603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A1B7303-3194-0499-E971-63F8786BA0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ポイント③　デバイスにおける広告反応層の差異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20" name="円/楕円 3">
            <a:extLst>
              <a:ext uri="{FF2B5EF4-FFF2-40B4-BE49-F238E27FC236}">
                <a16:creationId xmlns:a16="http://schemas.microsoft.com/office/drawing/2014/main" id="{F30DD954-C77E-C5AD-28A3-56611AD2DBDE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301D871-4BED-78BD-A10E-CCF3E64F7886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F58FECD4-D9A3-9DF3-A290-AB8595B8661E}"/>
              </a:ext>
            </a:extLst>
          </p:cNvPr>
          <p:cNvSpPr/>
          <p:nvPr/>
        </p:nvSpPr>
        <p:spPr>
          <a:xfrm>
            <a:off x="2489887" y="1272367"/>
            <a:ext cx="8754375" cy="60170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5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デバイスにより広告反応層は異なり、各デバイスでしか反応を示さないユーザーが一定数存在する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両デバイスを網羅</a:t>
            </a:r>
            <a:r>
              <a:rPr kumimoji="0" lang="ja-JP" altLang="en-US" sz="15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することで、</a:t>
            </a:r>
            <a:r>
              <a:rPr kumimoji="0" lang="ja-JP" altLang="en-US" sz="1600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各デバイスの高反応層にアプローチすることができる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0BA24348-FF9A-E53D-9570-78144EE84CB8}"/>
              </a:ext>
            </a:extLst>
          </p:cNvPr>
          <p:cNvSpPr txBox="1"/>
          <p:nvPr/>
        </p:nvSpPr>
        <p:spPr>
          <a:xfrm>
            <a:off x="947739" y="2084714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全体・デバイス別の広告反応度からユーザーを</a:t>
            </a:r>
            <a:r>
              <a: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つに分類し、各デバイス面でのユーザー構成比を可視化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F58619FC-00E4-1242-F63E-A1DCFB7D7074}"/>
              </a:ext>
            </a:extLst>
          </p:cNvPr>
          <p:cNvSpPr/>
          <p:nvPr/>
        </p:nvSpPr>
        <p:spPr>
          <a:xfrm>
            <a:off x="947739" y="5924784"/>
            <a:ext cx="7962116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デバイス別に静止画への</a:t>
            </a:r>
            <a:r>
              <a:rPr kumimoji="0" lang="en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CTR</a:t>
            </a:r>
            <a:r>
              <a:rPr kumimoji="0" lang="ja-JP" altLang="en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、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動画への視聴完遂率でユーザーのデバイスごとの広告反応度を定義し、デバイスごとの配信実績のユーザー構成比を可視化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pic>
        <p:nvPicPr>
          <p:cNvPr id="25" name="グラフィックス 24" descr="男性の集団 枠線">
            <a:extLst>
              <a:ext uri="{FF2B5EF4-FFF2-40B4-BE49-F238E27FC236}">
                <a16:creationId xmlns:a16="http://schemas.microsoft.com/office/drawing/2014/main" id="{8715095E-EB0C-89B2-3A28-93153D8FF5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91229" y="1292977"/>
            <a:ext cx="540000" cy="540000"/>
          </a:xfrm>
          <a:prstGeom prst="rect">
            <a:avLst/>
          </a:prstGeom>
        </p:spPr>
      </p:pic>
      <p:sp>
        <p:nvSpPr>
          <p:cNvPr id="26" name="四角形: 上の 2 つの角を丸める 22">
            <a:extLst>
              <a:ext uri="{FF2B5EF4-FFF2-40B4-BE49-F238E27FC236}">
                <a16:creationId xmlns:a16="http://schemas.microsoft.com/office/drawing/2014/main" id="{5D0767CC-FD7A-C460-D4E1-E79854CF676F}"/>
              </a:ext>
            </a:extLst>
          </p:cNvPr>
          <p:cNvSpPr/>
          <p:nvPr/>
        </p:nvSpPr>
        <p:spPr>
          <a:xfrm>
            <a:off x="947739" y="2962158"/>
            <a:ext cx="5003800" cy="511200"/>
          </a:xfrm>
          <a:prstGeom prst="roundRect">
            <a:avLst>
              <a:gd name="adj" fmla="val 0"/>
            </a:avLst>
          </a:prstGeom>
          <a:solidFill>
            <a:srgbClr val="FCEDED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20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PC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面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7" name="四角形: 上の 2 つの角を丸める 23">
            <a:extLst>
              <a:ext uri="{FF2B5EF4-FFF2-40B4-BE49-F238E27FC236}">
                <a16:creationId xmlns:a16="http://schemas.microsoft.com/office/drawing/2014/main" id="{C350B06B-AAE2-5DE1-A1C9-0F166B6809F7}"/>
              </a:ext>
            </a:extLst>
          </p:cNvPr>
          <p:cNvSpPr/>
          <p:nvPr/>
        </p:nvSpPr>
        <p:spPr>
          <a:xfrm>
            <a:off x="6240463" y="2962158"/>
            <a:ext cx="5003799" cy="511200"/>
          </a:xfrm>
          <a:prstGeom prst="roundRect">
            <a:avLst>
              <a:gd name="adj" fmla="val 0"/>
            </a:avLst>
          </a:prstGeom>
          <a:solidFill>
            <a:srgbClr val="FCEDED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スマートフォン面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grpSp>
        <p:nvGrpSpPr>
          <p:cNvPr id="28" name="Group 17">
            <a:extLst>
              <a:ext uri="{FF2B5EF4-FFF2-40B4-BE49-F238E27FC236}">
                <a16:creationId xmlns:a16="http://schemas.microsoft.com/office/drawing/2014/main" id="{DD348CB0-21F1-E6D3-F68B-25317E79B6CC}"/>
              </a:ext>
            </a:extLst>
          </p:cNvPr>
          <p:cNvGrpSpPr>
            <a:grpSpLocks/>
          </p:cNvGrpSpPr>
          <p:nvPr/>
        </p:nvGrpSpPr>
        <p:grpSpPr bwMode="auto">
          <a:xfrm>
            <a:off x="2583746" y="3078995"/>
            <a:ext cx="396000" cy="312718"/>
            <a:chOff x="2206" y="1402"/>
            <a:chExt cx="485" cy="383"/>
          </a:xfrm>
          <a:solidFill>
            <a:srgbClr val="C9002C"/>
          </a:solidFill>
        </p:grpSpPr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id="{7A8F47D4-8DB6-9809-6DA5-AB23A3C65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6" y="1402"/>
              <a:ext cx="485" cy="319"/>
            </a:xfrm>
            <a:custGeom>
              <a:avLst/>
              <a:gdLst>
                <a:gd name="T0" fmla="*/ 2030 w 2144"/>
                <a:gd name="T1" fmla="*/ 0 h 1410"/>
                <a:gd name="T2" fmla="*/ 113 w 2144"/>
                <a:gd name="T3" fmla="*/ 0 h 1410"/>
                <a:gd name="T4" fmla="*/ 0 w 2144"/>
                <a:gd name="T5" fmla="*/ 113 h 1410"/>
                <a:gd name="T6" fmla="*/ 0 w 2144"/>
                <a:gd name="T7" fmla="*/ 1297 h 1410"/>
                <a:gd name="T8" fmla="*/ 113 w 2144"/>
                <a:gd name="T9" fmla="*/ 1409 h 1410"/>
                <a:gd name="T10" fmla="*/ 2030 w 2144"/>
                <a:gd name="T11" fmla="*/ 1409 h 1410"/>
                <a:gd name="T12" fmla="*/ 2143 w 2144"/>
                <a:gd name="T13" fmla="*/ 1297 h 1410"/>
                <a:gd name="T14" fmla="*/ 2143 w 2144"/>
                <a:gd name="T15" fmla="*/ 113 h 1410"/>
                <a:gd name="T16" fmla="*/ 2030 w 2144"/>
                <a:gd name="T17" fmla="*/ 0 h 1410"/>
                <a:gd name="T18" fmla="*/ 2030 w 2144"/>
                <a:gd name="T19" fmla="*/ 1297 h 1410"/>
                <a:gd name="T20" fmla="*/ 113 w 2144"/>
                <a:gd name="T21" fmla="*/ 1297 h 1410"/>
                <a:gd name="T22" fmla="*/ 113 w 2144"/>
                <a:gd name="T23" fmla="*/ 113 h 1410"/>
                <a:gd name="T24" fmla="*/ 2030 w 2144"/>
                <a:gd name="T25" fmla="*/ 113 h 1410"/>
                <a:gd name="T26" fmla="*/ 2030 w 2144"/>
                <a:gd name="T27" fmla="*/ 129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4" h="1410">
                  <a:moveTo>
                    <a:pt x="2030" y="0"/>
                  </a:moveTo>
                  <a:lnTo>
                    <a:pt x="113" y="0"/>
                  </a:lnTo>
                  <a:cubicBezTo>
                    <a:pt x="51" y="0"/>
                    <a:pt x="0" y="51"/>
                    <a:pt x="0" y="113"/>
                  </a:cubicBezTo>
                  <a:lnTo>
                    <a:pt x="0" y="1297"/>
                  </a:lnTo>
                  <a:cubicBezTo>
                    <a:pt x="0" y="1359"/>
                    <a:pt x="51" y="1409"/>
                    <a:pt x="113" y="1409"/>
                  </a:cubicBezTo>
                  <a:lnTo>
                    <a:pt x="2030" y="1409"/>
                  </a:lnTo>
                  <a:cubicBezTo>
                    <a:pt x="2092" y="1409"/>
                    <a:pt x="2143" y="1359"/>
                    <a:pt x="2143" y="1297"/>
                  </a:cubicBezTo>
                  <a:lnTo>
                    <a:pt x="2143" y="113"/>
                  </a:lnTo>
                  <a:cubicBezTo>
                    <a:pt x="2143" y="51"/>
                    <a:pt x="2092" y="0"/>
                    <a:pt x="2030" y="0"/>
                  </a:cubicBezTo>
                  <a:close/>
                  <a:moveTo>
                    <a:pt x="2030" y="1297"/>
                  </a:moveTo>
                  <a:lnTo>
                    <a:pt x="113" y="1297"/>
                  </a:lnTo>
                  <a:lnTo>
                    <a:pt x="113" y="113"/>
                  </a:lnTo>
                  <a:lnTo>
                    <a:pt x="2030" y="113"/>
                  </a:lnTo>
                  <a:lnTo>
                    <a:pt x="2030" y="12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id="{61CF7BA4-ED3A-752A-08C9-F438DC2BBC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7" y="1747"/>
              <a:ext cx="243" cy="38"/>
            </a:xfrm>
            <a:custGeom>
              <a:avLst/>
              <a:gdLst>
                <a:gd name="T0" fmla="*/ 877 w 1078"/>
                <a:gd name="T1" fmla="*/ 0 h 171"/>
                <a:gd name="T2" fmla="*/ 200 w 1078"/>
                <a:gd name="T3" fmla="*/ 0 h 171"/>
                <a:gd name="T4" fmla="*/ 31 w 1078"/>
                <a:gd name="T5" fmla="*/ 85 h 171"/>
                <a:gd name="T6" fmla="*/ 88 w 1078"/>
                <a:gd name="T7" fmla="*/ 170 h 171"/>
                <a:gd name="T8" fmla="*/ 989 w 1078"/>
                <a:gd name="T9" fmla="*/ 170 h 171"/>
                <a:gd name="T10" fmla="*/ 1046 w 1078"/>
                <a:gd name="T11" fmla="*/ 85 h 171"/>
                <a:gd name="T12" fmla="*/ 877 w 1078"/>
                <a:gd name="T1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8" h="171">
                  <a:moveTo>
                    <a:pt x="877" y="0"/>
                  </a:moveTo>
                  <a:lnTo>
                    <a:pt x="200" y="0"/>
                  </a:lnTo>
                  <a:cubicBezTo>
                    <a:pt x="138" y="0"/>
                    <a:pt x="62" y="37"/>
                    <a:pt x="31" y="85"/>
                  </a:cubicBezTo>
                  <a:cubicBezTo>
                    <a:pt x="0" y="133"/>
                    <a:pt x="26" y="170"/>
                    <a:pt x="88" y="170"/>
                  </a:cubicBezTo>
                  <a:lnTo>
                    <a:pt x="989" y="170"/>
                  </a:lnTo>
                  <a:cubicBezTo>
                    <a:pt x="1051" y="170"/>
                    <a:pt x="1077" y="133"/>
                    <a:pt x="1046" y="85"/>
                  </a:cubicBezTo>
                  <a:cubicBezTo>
                    <a:pt x="1015" y="37"/>
                    <a:pt x="939" y="0"/>
                    <a:pt x="87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31" name="Freeform 24">
            <a:extLst>
              <a:ext uri="{FF2B5EF4-FFF2-40B4-BE49-F238E27FC236}">
                <a16:creationId xmlns:a16="http://schemas.microsoft.com/office/drawing/2014/main" id="{E1924CCB-1F48-30BF-4B3E-3EB81892BAD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539385" y="3036355"/>
            <a:ext cx="216000" cy="373581"/>
          </a:xfrm>
          <a:custGeom>
            <a:avLst/>
            <a:gdLst>
              <a:gd name="T0" fmla="*/ 1127 w 1241"/>
              <a:gd name="T1" fmla="*/ 0 h 2144"/>
              <a:gd name="T2" fmla="*/ 112 w 1241"/>
              <a:gd name="T3" fmla="*/ 0 h 2144"/>
              <a:gd name="T4" fmla="*/ 0 w 1241"/>
              <a:gd name="T5" fmla="*/ 113 h 2144"/>
              <a:gd name="T6" fmla="*/ 0 w 1241"/>
              <a:gd name="T7" fmla="*/ 2030 h 2144"/>
              <a:gd name="T8" fmla="*/ 112 w 1241"/>
              <a:gd name="T9" fmla="*/ 2143 h 2144"/>
              <a:gd name="T10" fmla="*/ 1127 w 1241"/>
              <a:gd name="T11" fmla="*/ 2143 h 2144"/>
              <a:gd name="T12" fmla="*/ 1240 w 1241"/>
              <a:gd name="T13" fmla="*/ 2030 h 2144"/>
              <a:gd name="T14" fmla="*/ 1240 w 1241"/>
              <a:gd name="T15" fmla="*/ 113 h 2144"/>
              <a:gd name="T16" fmla="*/ 1127 w 1241"/>
              <a:gd name="T17" fmla="*/ 0 h 2144"/>
              <a:gd name="T18" fmla="*/ 620 w 1241"/>
              <a:gd name="T19" fmla="*/ 2058 h 2144"/>
              <a:gd name="T20" fmla="*/ 536 w 1241"/>
              <a:gd name="T21" fmla="*/ 1974 h 2144"/>
              <a:gd name="T22" fmla="*/ 620 w 1241"/>
              <a:gd name="T23" fmla="*/ 1889 h 2144"/>
              <a:gd name="T24" fmla="*/ 704 w 1241"/>
              <a:gd name="T25" fmla="*/ 1974 h 2144"/>
              <a:gd name="T26" fmla="*/ 620 w 1241"/>
              <a:gd name="T27" fmla="*/ 2058 h 2144"/>
              <a:gd name="T28" fmla="*/ 1127 w 1241"/>
              <a:gd name="T29" fmla="*/ 1805 h 2144"/>
              <a:gd name="T30" fmla="*/ 112 w 1241"/>
              <a:gd name="T31" fmla="*/ 1805 h 2144"/>
              <a:gd name="T32" fmla="*/ 112 w 1241"/>
              <a:gd name="T33" fmla="*/ 169 h 2144"/>
              <a:gd name="T34" fmla="*/ 1127 w 1241"/>
              <a:gd name="T35" fmla="*/ 169 h 2144"/>
              <a:gd name="T36" fmla="*/ 1127 w 1241"/>
              <a:gd name="T37" fmla="*/ 1805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41" h="2144">
                <a:moveTo>
                  <a:pt x="1127" y="0"/>
                </a:moveTo>
                <a:lnTo>
                  <a:pt x="112" y="0"/>
                </a:lnTo>
                <a:cubicBezTo>
                  <a:pt x="50" y="0"/>
                  <a:pt x="0" y="51"/>
                  <a:pt x="0" y="113"/>
                </a:cubicBezTo>
                <a:lnTo>
                  <a:pt x="0" y="2030"/>
                </a:lnTo>
                <a:cubicBezTo>
                  <a:pt x="0" y="2092"/>
                  <a:pt x="50" y="2143"/>
                  <a:pt x="112" y="2143"/>
                </a:cubicBezTo>
                <a:lnTo>
                  <a:pt x="1127" y="2143"/>
                </a:lnTo>
                <a:cubicBezTo>
                  <a:pt x="1189" y="2143"/>
                  <a:pt x="1240" y="2092"/>
                  <a:pt x="1240" y="2030"/>
                </a:cubicBezTo>
                <a:lnTo>
                  <a:pt x="1240" y="113"/>
                </a:lnTo>
                <a:cubicBezTo>
                  <a:pt x="1240" y="51"/>
                  <a:pt x="1189" y="0"/>
                  <a:pt x="1127" y="0"/>
                </a:cubicBezTo>
                <a:close/>
                <a:moveTo>
                  <a:pt x="620" y="2058"/>
                </a:moveTo>
                <a:cubicBezTo>
                  <a:pt x="572" y="2058"/>
                  <a:pt x="536" y="2022"/>
                  <a:pt x="536" y="1974"/>
                </a:cubicBezTo>
                <a:cubicBezTo>
                  <a:pt x="536" y="1926"/>
                  <a:pt x="572" y="1889"/>
                  <a:pt x="620" y="1889"/>
                </a:cubicBezTo>
                <a:cubicBezTo>
                  <a:pt x="667" y="1889"/>
                  <a:pt x="704" y="1926"/>
                  <a:pt x="704" y="1974"/>
                </a:cubicBezTo>
                <a:cubicBezTo>
                  <a:pt x="704" y="2022"/>
                  <a:pt x="667" y="2058"/>
                  <a:pt x="620" y="2058"/>
                </a:cubicBezTo>
                <a:close/>
                <a:moveTo>
                  <a:pt x="1127" y="1805"/>
                </a:moveTo>
                <a:lnTo>
                  <a:pt x="112" y="1805"/>
                </a:lnTo>
                <a:lnTo>
                  <a:pt x="112" y="169"/>
                </a:lnTo>
                <a:lnTo>
                  <a:pt x="1127" y="169"/>
                </a:lnTo>
                <a:lnTo>
                  <a:pt x="1127" y="1805"/>
                </a:lnTo>
                <a:close/>
              </a:path>
            </a:pathLst>
          </a:custGeom>
          <a:solidFill>
            <a:srgbClr val="C9002C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</a:endParaRPr>
          </a:p>
        </p:txBody>
      </p:sp>
      <p:graphicFrame>
        <p:nvGraphicFramePr>
          <p:cNvPr id="32" name="グラフ 31">
            <a:extLst>
              <a:ext uri="{FF2B5EF4-FFF2-40B4-BE49-F238E27FC236}">
                <a16:creationId xmlns:a16="http://schemas.microsoft.com/office/drawing/2014/main" id="{A94007B5-C26F-4DD1-E4DE-3FC355F64B2F}"/>
              </a:ext>
            </a:extLst>
          </p:cNvPr>
          <p:cNvGraphicFramePr>
            <a:graphicFrameLocks/>
          </p:cNvGraphicFramePr>
          <p:nvPr/>
        </p:nvGraphicFramePr>
        <p:xfrm>
          <a:off x="1032328" y="3603009"/>
          <a:ext cx="5003800" cy="2216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3" name="グラフ 32">
            <a:extLst>
              <a:ext uri="{FF2B5EF4-FFF2-40B4-BE49-F238E27FC236}">
                <a16:creationId xmlns:a16="http://schemas.microsoft.com/office/drawing/2014/main" id="{2F19773B-F3A4-0AD5-7834-545C6F1606A1}"/>
              </a:ext>
            </a:extLst>
          </p:cNvPr>
          <p:cNvGraphicFramePr>
            <a:graphicFrameLocks/>
          </p:cNvGraphicFramePr>
          <p:nvPr/>
        </p:nvGraphicFramePr>
        <p:xfrm>
          <a:off x="6403748" y="3650376"/>
          <a:ext cx="5003799" cy="2127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4" name="フリーフォーム 31">
            <a:extLst>
              <a:ext uri="{FF2B5EF4-FFF2-40B4-BE49-F238E27FC236}">
                <a16:creationId xmlns:a16="http://schemas.microsoft.com/office/drawing/2014/main" id="{5B2B76CE-82CB-3AB3-34AC-E6C7FB6ACF87}"/>
              </a:ext>
            </a:extLst>
          </p:cNvPr>
          <p:cNvSpPr/>
          <p:nvPr/>
        </p:nvSpPr>
        <p:spPr>
          <a:xfrm flipH="1">
            <a:off x="3973919" y="4697708"/>
            <a:ext cx="1977619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rgbClr val="C9002C"/>
            </a:solidFill>
            <a:prstDash val="sysDot"/>
          </a:ln>
        </p:spPr>
        <p:txBody>
          <a:bodyPr wrap="none" lIns="108000" rIns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でのみ高反応を</a:t>
            </a:r>
            <a:br>
              <a:rPr kumimoji="0" lang="en-US" altLang="ja-JP" sz="13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得られる層</a:t>
            </a:r>
            <a:endParaRPr kumimoji="0" lang="ja-JP" altLang="en-US" sz="13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" name="フリーフォーム 32">
            <a:extLst>
              <a:ext uri="{FF2B5EF4-FFF2-40B4-BE49-F238E27FC236}">
                <a16:creationId xmlns:a16="http://schemas.microsoft.com/office/drawing/2014/main" id="{F491F0B3-6D61-03FB-CAF1-04AC88038EC8}"/>
              </a:ext>
            </a:extLst>
          </p:cNvPr>
          <p:cNvSpPr/>
          <p:nvPr/>
        </p:nvSpPr>
        <p:spPr>
          <a:xfrm flipH="1">
            <a:off x="9362348" y="4697708"/>
            <a:ext cx="1977619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rgbClr val="C9002C"/>
            </a:solidFill>
            <a:prstDash val="sysDot"/>
          </a:ln>
        </p:spPr>
        <p:txBody>
          <a:bodyPr wrap="none" lIns="108000" rIns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SP</a:t>
            </a: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でのみ高反応を</a:t>
            </a:r>
            <a:br>
              <a:rPr kumimoji="0" lang="en-US" altLang="ja-JP" sz="13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得られる層</a:t>
            </a:r>
            <a:endParaRPr kumimoji="0" lang="ja-JP" altLang="en-US" sz="13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91898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AA0EAB4-EDB0-CC22-317D-7D6A497FCE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ポイント④　ブランドリフト効果の最大化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13" name="円/楕円 3">
            <a:extLst>
              <a:ext uri="{FF2B5EF4-FFF2-40B4-BE49-F238E27FC236}">
                <a16:creationId xmlns:a16="http://schemas.microsoft.com/office/drawing/2014/main" id="{2E1CEA5D-339E-C3B4-0C3E-09C7E060BC14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A9EBAD-447B-2339-67BD-5A231B7E9123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4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9DDE4B6-143E-5D12-00D0-50F7691603D7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ブランドリフト調査の広告想起上昇率を商品別に比較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広告想起の上昇率が高水準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8A33308-D9AA-FF46-BC00-29DBC11C3598}"/>
              </a:ext>
            </a:extLst>
          </p:cNvPr>
          <p:cNvSpPr txBox="1"/>
          <p:nvPr/>
        </p:nvSpPr>
        <p:spPr>
          <a:xfrm>
            <a:off x="1055314" y="2046808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ブランドリフト調査　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商品別広告想起の上昇率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17" name="グラフィックス 16" descr="矢印: 右回転 単色塗りつぶし">
            <a:extLst>
              <a:ext uri="{FF2B5EF4-FFF2-40B4-BE49-F238E27FC236}">
                <a16:creationId xmlns:a16="http://schemas.microsoft.com/office/drawing/2014/main" id="{C186E03B-0BB2-78CD-582D-227B272F3D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9573105" flipH="1">
            <a:off x="1827228" y="1321814"/>
            <a:ext cx="468000" cy="468000"/>
          </a:xfrm>
          <a:prstGeom prst="rect">
            <a:avLst/>
          </a:prstGeom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27DBACB-7B85-EAC7-AD0F-0786234A15DC}"/>
              </a:ext>
            </a:extLst>
          </p:cNvPr>
          <p:cNvSpPr/>
          <p:nvPr/>
        </p:nvSpPr>
        <p:spPr>
          <a:xfrm>
            <a:off x="1055314" y="5715642"/>
            <a:ext cx="4154984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商品別にブランドリフト調査の広告想起上昇率を集計し、上昇率の平均値を算出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graphicFrame>
        <p:nvGraphicFramePr>
          <p:cNvPr id="19" name="グラフ 18">
            <a:extLst>
              <a:ext uri="{FF2B5EF4-FFF2-40B4-BE49-F238E27FC236}">
                <a16:creationId xmlns:a16="http://schemas.microsoft.com/office/drawing/2014/main" id="{80E209C0-2AA3-2CB1-0379-6A1CAA23D5F0}"/>
              </a:ext>
            </a:extLst>
          </p:cNvPr>
          <p:cNvGraphicFramePr>
            <a:graphicFrameLocks/>
          </p:cNvGraphicFramePr>
          <p:nvPr/>
        </p:nvGraphicFramePr>
        <p:xfrm>
          <a:off x="3431032" y="2788217"/>
          <a:ext cx="5118415" cy="29957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円/楕円 17">
            <a:extLst>
              <a:ext uri="{FF2B5EF4-FFF2-40B4-BE49-F238E27FC236}">
                <a16:creationId xmlns:a16="http://schemas.microsoft.com/office/drawing/2014/main" id="{D550BD2A-ABD4-3829-8236-A2D502B295B2}"/>
              </a:ext>
            </a:extLst>
          </p:cNvPr>
          <p:cNvSpPr/>
          <p:nvPr/>
        </p:nvSpPr>
        <p:spPr>
          <a:xfrm>
            <a:off x="7521146" y="3421366"/>
            <a:ext cx="1384105" cy="1384105"/>
          </a:xfrm>
          <a:prstGeom prst="ellipse">
            <a:avLst/>
          </a:prstGeom>
          <a:solidFill>
            <a:srgbClr val="C9002C"/>
          </a:solidFill>
          <a:ln w="31750" cap="flat" cmpd="sng" algn="ctr">
            <a:solidFill>
              <a:srgbClr val="FFFFFF"/>
            </a:solidFill>
            <a:prstDash val="solid"/>
          </a:ln>
          <a:effectLst/>
        </p:spPr>
        <p:txBody>
          <a:bodyPr rot="0" spcFirstLastPara="0" vertOverflow="overflow" horzOverflow="overflow" vert="horz" wrap="non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+</a:t>
            </a:r>
            <a:r>
              <a:rPr kumimoji="0" lang="en-US" altLang="ja-JP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18.1</a:t>
            </a:r>
            <a:r>
              <a:rPr kumimoji="0" lang="en-US" altLang="ja-JP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pt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pic>
        <p:nvPicPr>
          <p:cNvPr id="21" name="グラフィックス 20" descr="矢印: 反時計回りの曲線 単色塗りつぶし">
            <a:extLst>
              <a:ext uri="{FF2B5EF4-FFF2-40B4-BE49-F238E27FC236}">
                <a16:creationId xmlns:a16="http://schemas.microsoft.com/office/drawing/2014/main" id="{E5962D4E-7D46-94AA-AE6C-3C6CECA787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903400">
            <a:off x="5423262" y="3230453"/>
            <a:ext cx="1793114" cy="1930000"/>
          </a:xfrm>
          <a:prstGeom prst="rect">
            <a:avLst/>
          </a:prstGeom>
          <a:effectLst>
            <a:outerShdw dist="88900" dir="2700000" algn="tl" rotWithShape="0">
              <a:srgbClr val="FFFFFF"/>
            </a:outerShdw>
          </a:effectLst>
        </p:spPr>
      </p:pic>
    </p:spTree>
    <p:extLst>
      <p:ext uri="{BB962C8B-B14F-4D97-AF65-F5344CB8AC3E}">
        <p14:creationId xmlns:p14="http://schemas.microsoft.com/office/powerpoint/2010/main" val="22891622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E10FF5-1CDF-6E28-0487-95933A5B63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ポイント⑤　潜在層の広告反応の最大化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graphicFrame>
        <p:nvGraphicFramePr>
          <p:cNvPr id="13" name="グラフ 12">
            <a:extLst>
              <a:ext uri="{FF2B5EF4-FFF2-40B4-BE49-F238E27FC236}">
                <a16:creationId xmlns:a16="http://schemas.microsoft.com/office/drawing/2014/main" id="{B1012332-80C7-F087-7354-5D4F6097D718}"/>
              </a:ext>
            </a:extLst>
          </p:cNvPr>
          <p:cNvGraphicFramePr>
            <a:graphicFrameLocks/>
          </p:cNvGraphicFramePr>
          <p:nvPr/>
        </p:nvGraphicFramePr>
        <p:xfrm>
          <a:off x="3409551" y="2898757"/>
          <a:ext cx="5118415" cy="2916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円/楕円 3">
            <a:extLst>
              <a:ext uri="{FF2B5EF4-FFF2-40B4-BE49-F238E27FC236}">
                <a16:creationId xmlns:a16="http://schemas.microsoft.com/office/drawing/2014/main" id="{676B9395-C552-9B98-E9A8-48757A299BBD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0B91285-87AD-C592-70EF-50A147DE6483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F3C1766-F17B-2203-633C-51F244142A28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潜在層の広告想起の上昇率が高水準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効率的に潜在層にアプローチできる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4DB23C1-443C-8AB7-01FF-3E622498A13C}"/>
              </a:ext>
            </a:extLst>
          </p:cNvPr>
          <p:cNvSpPr txBox="1"/>
          <p:nvPr/>
        </p:nvSpPr>
        <p:spPr>
          <a:xfrm>
            <a:off x="1062038" y="2078154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ブランドリフト調査　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商品別広告想起の上昇率を潜在層に特化し可視化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A3F45B1-D9AF-EE61-5065-4496374053FD}"/>
              </a:ext>
            </a:extLst>
          </p:cNvPr>
          <p:cNvSpPr/>
          <p:nvPr/>
        </p:nvSpPr>
        <p:spPr>
          <a:xfrm>
            <a:off x="1062038" y="5746988"/>
            <a:ext cx="5953553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特定のカテゴリーにおいて、顕在層と潜在層に分類。スマートフォンとリッチフォーマット　</a:t>
            </a:r>
            <a:r>
              <a:rPr kumimoji="0" lang="en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MD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のリフト値を比較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sp>
        <p:nvSpPr>
          <p:cNvPr id="19" name="円/楕円 17">
            <a:extLst>
              <a:ext uri="{FF2B5EF4-FFF2-40B4-BE49-F238E27FC236}">
                <a16:creationId xmlns:a16="http://schemas.microsoft.com/office/drawing/2014/main" id="{EACCFB9C-3E14-2DAB-FBC2-2D6DA47B9071}"/>
              </a:ext>
            </a:extLst>
          </p:cNvPr>
          <p:cNvSpPr/>
          <p:nvPr/>
        </p:nvSpPr>
        <p:spPr>
          <a:xfrm>
            <a:off x="7695958" y="3349401"/>
            <a:ext cx="1305881" cy="1305881"/>
          </a:xfrm>
          <a:prstGeom prst="ellipse">
            <a:avLst/>
          </a:prstGeom>
          <a:solidFill>
            <a:srgbClr val="C9002C"/>
          </a:solidFill>
          <a:ln w="31750" cap="flat" cmpd="sng" algn="ctr">
            <a:solidFill>
              <a:srgbClr val="FFFFFF"/>
            </a:solidFill>
            <a:prstDash val="solid"/>
          </a:ln>
          <a:effectLst/>
        </p:spPr>
        <p:txBody>
          <a:bodyPr rot="0" spcFirstLastPara="0" vertOverflow="overflow" horzOverflow="overflow" vert="horz" wrap="non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+</a:t>
            </a:r>
            <a:r>
              <a:rPr kumimoji="0" lang="en-US" altLang="ja-JP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1.7</a:t>
            </a:r>
            <a:r>
              <a:rPr kumimoji="0" lang="en-US" altLang="ja-JP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pt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pic>
        <p:nvPicPr>
          <p:cNvPr id="20" name="グラフィックス 19" descr="矢印: 反時計回りの曲線 単色塗りつぶし">
            <a:extLst>
              <a:ext uri="{FF2B5EF4-FFF2-40B4-BE49-F238E27FC236}">
                <a16:creationId xmlns:a16="http://schemas.microsoft.com/office/drawing/2014/main" id="{14E226E0-4C7C-3C57-B038-EFFE8CC05E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286639">
            <a:off x="5565506" y="2908505"/>
            <a:ext cx="1577218" cy="1770174"/>
          </a:xfrm>
          <a:prstGeom prst="rect">
            <a:avLst/>
          </a:prstGeom>
          <a:effectLst>
            <a:outerShdw dist="88900" dir="2700000" algn="tl" rotWithShape="0">
              <a:srgbClr val="FFFFFF"/>
            </a:outerShdw>
          </a:effectLst>
        </p:spPr>
      </p:pic>
      <p:pic>
        <p:nvPicPr>
          <p:cNvPr id="21" name="グラフィックス 20" descr="歯車付きの頭 枠線">
            <a:extLst>
              <a:ext uri="{FF2B5EF4-FFF2-40B4-BE49-F238E27FC236}">
                <a16:creationId xmlns:a16="http://schemas.microsoft.com/office/drawing/2014/main" id="{7CEA50E7-CECE-E2E6-E72B-9B65581C6A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94908" y="1286154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7092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22AB937-753C-8CDA-90BB-51F5F0DA93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クリエイティブ制作支援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9983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B3AA91-585D-D565-FC93-4A6FB4644B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クリエイティブ制作支援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823626F-3A5D-5C0A-2628-258E7AE140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CM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素材やスマートフォンの素材を基に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リッチフォーマットのサイドバナー制作などの支援をご用意</a:t>
            </a:r>
          </a:p>
          <a:p>
            <a:endParaRPr kumimoji="1" lang="ja-JP" altLang="en-US" dirty="0"/>
          </a:p>
        </p:txBody>
      </p:sp>
      <p:sp>
        <p:nvSpPr>
          <p:cNvPr id="24" name="四角形: 上の 2 つの角を丸める 22">
            <a:extLst>
              <a:ext uri="{FF2B5EF4-FFF2-40B4-BE49-F238E27FC236}">
                <a16:creationId xmlns:a16="http://schemas.microsoft.com/office/drawing/2014/main" id="{6BD46374-C046-4F41-4ACA-07D4FCF88A50}"/>
              </a:ext>
            </a:extLst>
          </p:cNvPr>
          <p:cNvSpPr/>
          <p:nvPr/>
        </p:nvSpPr>
        <p:spPr>
          <a:xfrm>
            <a:off x="947738" y="2316128"/>
            <a:ext cx="3881839" cy="511200"/>
          </a:xfrm>
          <a:prstGeom prst="roundRect">
            <a:avLst>
              <a:gd name="adj" fmla="val 50000"/>
            </a:avLst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実施条件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5" name="四角形: 上の 2 つの角を丸める 23">
            <a:extLst>
              <a:ext uri="{FF2B5EF4-FFF2-40B4-BE49-F238E27FC236}">
                <a16:creationId xmlns:a16="http://schemas.microsoft.com/office/drawing/2014/main" id="{DBEB0D0A-CDA2-A02F-ED77-ECCBF21177C8}"/>
              </a:ext>
            </a:extLst>
          </p:cNvPr>
          <p:cNvSpPr/>
          <p:nvPr/>
        </p:nvSpPr>
        <p:spPr>
          <a:xfrm>
            <a:off x="5318976" y="2316128"/>
            <a:ext cx="5925286" cy="511200"/>
          </a:xfrm>
          <a:prstGeom prst="roundRect">
            <a:avLst>
              <a:gd name="adj" fmla="val 50000"/>
            </a:avLst>
          </a:prstGeom>
          <a:solidFill>
            <a:srgbClr val="C9002C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過去事例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6" name="テキスト ボックス 27">
            <a:extLst>
              <a:ext uri="{FF2B5EF4-FFF2-40B4-BE49-F238E27FC236}">
                <a16:creationId xmlns:a16="http://schemas.microsoft.com/office/drawing/2014/main" id="{B72EDC2E-6170-605A-371A-8D9D237DABDC}"/>
              </a:ext>
            </a:extLst>
          </p:cNvPr>
          <p:cNvSpPr txBox="1"/>
          <p:nvPr/>
        </p:nvSpPr>
        <p:spPr>
          <a:xfrm>
            <a:off x="947738" y="4690635"/>
            <a:ext cx="3881839" cy="1278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リッチ広告で掲載ポジション別に静止画、動画の組み合わせも可</a:t>
            </a:r>
            <a:endParaRPr lang="en-US" altLang="ja-JP" sz="1200" dirty="0">
              <a:solidFill>
                <a:srgbClr val="545454"/>
              </a:solidFill>
              <a:latin typeface="Meiryo" panose="020B0604030504040204" pitchFamily="34" charset="-128"/>
            </a:endParaRPr>
          </a:p>
          <a:p>
            <a:pPr marL="285750" indent="-2857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テキスト違い、色違い程度なら</a:t>
            </a:r>
            <a:r>
              <a:rPr lang="en-US" altLang="ja-JP" sz="1200" dirty="0">
                <a:solidFill>
                  <a:srgbClr val="545454"/>
                </a:solidFill>
                <a:latin typeface="Meiryo" panose="020B0604030504040204" pitchFamily="34" charset="-128"/>
              </a:rPr>
              <a:t>2</a:t>
            </a: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本まで可能</a:t>
            </a: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br>
              <a:rPr lang="en-US" altLang="ja-JP" sz="1200" dirty="0">
                <a:solidFill>
                  <a:srgbClr val="545454"/>
                </a:solidFill>
                <a:latin typeface="Meiryo" panose="020B0604030504040204" pitchFamily="34" charset="-128"/>
              </a:rPr>
            </a:br>
            <a:r>
              <a:rPr lang="en-US" altLang="ja-JP" sz="1200" dirty="0">
                <a:solidFill>
                  <a:srgbClr val="545454"/>
                </a:solidFill>
                <a:latin typeface="Meiryo" panose="020B0604030504040204" pitchFamily="34" charset="-128"/>
              </a:rPr>
              <a:t>※</a:t>
            </a: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詳細は弊社営業へお問合せください</a:t>
            </a:r>
          </a:p>
        </p:txBody>
      </p:sp>
      <p:sp>
        <p:nvSpPr>
          <p:cNvPr id="27" name="四角形: 上の 2 つの角を丸める 22">
            <a:extLst>
              <a:ext uri="{FF2B5EF4-FFF2-40B4-BE49-F238E27FC236}">
                <a16:creationId xmlns:a16="http://schemas.microsoft.com/office/drawing/2014/main" id="{4C745542-4517-D51D-DCAD-C84C3900C4E1}"/>
              </a:ext>
            </a:extLst>
          </p:cNvPr>
          <p:cNvSpPr/>
          <p:nvPr/>
        </p:nvSpPr>
        <p:spPr>
          <a:xfrm>
            <a:off x="947739" y="3269164"/>
            <a:ext cx="1112881" cy="401315"/>
          </a:xfrm>
          <a:prstGeom prst="roundRect">
            <a:avLst>
              <a:gd name="adj" fmla="val 0"/>
            </a:avLst>
          </a:prstGeom>
          <a:solidFill>
            <a:srgbClr val="CCCCCC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実施条件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8" name="四角形: 上の 2 つの角を丸める 22">
            <a:extLst>
              <a:ext uri="{FF2B5EF4-FFF2-40B4-BE49-F238E27FC236}">
                <a16:creationId xmlns:a16="http://schemas.microsoft.com/office/drawing/2014/main" id="{2DCE070E-B369-D435-22B4-B8C93998E745}"/>
              </a:ext>
            </a:extLst>
          </p:cNvPr>
          <p:cNvSpPr/>
          <p:nvPr/>
        </p:nvSpPr>
        <p:spPr>
          <a:xfrm>
            <a:off x="2060620" y="3269164"/>
            <a:ext cx="2768957" cy="40131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80000" tIns="72000"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1000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万円以上の出稿</a:t>
            </a:r>
            <a:endParaRPr kumimoji="0" lang="ja-JP" altLang="en-US" sz="1600" b="1" kern="0" dirty="0">
              <a:solidFill>
                <a:srgbClr val="545454"/>
              </a:solidFill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9" name="四角形: 上の 2 つの角を丸める 22">
            <a:extLst>
              <a:ext uri="{FF2B5EF4-FFF2-40B4-BE49-F238E27FC236}">
                <a16:creationId xmlns:a16="http://schemas.microsoft.com/office/drawing/2014/main" id="{300DB97A-6F58-40FE-2CE6-8B765486AD78}"/>
              </a:ext>
            </a:extLst>
          </p:cNvPr>
          <p:cNvSpPr/>
          <p:nvPr/>
        </p:nvSpPr>
        <p:spPr>
          <a:xfrm>
            <a:off x="947739" y="3846640"/>
            <a:ext cx="1112881" cy="401315"/>
          </a:xfrm>
          <a:prstGeom prst="roundRect">
            <a:avLst>
              <a:gd name="adj" fmla="val 0"/>
            </a:avLst>
          </a:prstGeom>
          <a:solidFill>
            <a:srgbClr val="CCCCCC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対応可能本数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30" name="四角形: 上の 2 つの角を丸める 22">
            <a:extLst>
              <a:ext uri="{FF2B5EF4-FFF2-40B4-BE49-F238E27FC236}">
                <a16:creationId xmlns:a16="http://schemas.microsoft.com/office/drawing/2014/main" id="{EBCBE831-0E1B-F3F2-4382-0C84B5F5FD8F}"/>
              </a:ext>
            </a:extLst>
          </p:cNvPr>
          <p:cNvSpPr/>
          <p:nvPr/>
        </p:nvSpPr>
        <p:spPr>
          <a:xfrm>
            <a:off x="2060620" y="3846640"/>
            <a:ext cx="2768957" cy="40131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80000" tIns="72000"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回の依頼につき</a:t>
            </a: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商品</a:t>
            </a: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本</a:t>
            </a:r>
            <a:endParaRPr kumimoji="0" lang="ja-JP" altLang="en-US" sz="1600" b="1" kern="0" dirty="0">
              <a:solidFill>
                <a:srgbClr val="545454"/>
              </a:solidFill>
              <a:latin typeface="メイリオ" panose="020B0604030504040204" pitchFamily="50" charset="-128"/>
              <a:ea typeface="メイリオ"/>
            </a:endParaRPr>
          </a:p>
        </p:txBody>
      </p:sp>
      <p:pic>
        <p:nvPicPr>
          <p:cNvPr id="31" name="図 17" descr="グラフィカル ユーザー インターフェイス, Web サイト&#10;&#10;説明は自動で生成されたものです">
            <a:extLst>
              <a:ext uri="{FF2B5EF4-FFF2-40B4-BE49-F238E27FC236}">
                <a16:creationId xmlns:a16="http://schemas.microsoft.com/office/drawing/2014/main" id="{07FCD7D1-5F55-45E1-AC3A-A268B10D57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1223" y="3237392"/>
            <a:ext cx="3530831" cy="2712162"/>
          </a:xfrm>
          <a:prstGeom prst="rect">
            <a:avLst/>
          </a:prstGeom>
          <a:effectLst>
            <a:outerShdw blurRad="38100" dist="25400" dir="2700000" algn="tl" rotWithShape="0">
              <a:srgbClr val="545454">
                <a:alpha val="40000"/>
              </a:srgbClr>
            </a:outerShdw>
          </a:effectLst>
        </p:spPr>
      </p:pic>
      <p:sp>
        <p:nvSpPr>
          <p:cNvPr id="32" name="円/楕円 20">
            <a:extLst>
              <a:ext uri="{FF2B5EF4-FFF2-40B4-BE49-F238E27FC236}">
                <a16:creationId xmlns:a16="http://schemas.microsoft.com/office/drawing/2014/main" id="{96F0B3A3-BC62-05CE-E603-3CFF53D63485}"/>
              </a:ext>
            </a:extLst>
          </p:cNvPr>
          <p:cNvSpPr/>
          <p:nvPr/>
        </p:nvSpPr>
        <p:spPr>
          <a:xfrm>
            <a:off x="5318976" y="3460062"/>
            <a:ext cx="1929591" cy="1929591"/>
          </a:xfrm>
          <a:prstGeom prst="ellipse">
            <a:avLst/>
          </a:prstGeom>
          <a:solidFill>
            <a:srgbClr val="FCEDED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33" name="図 32" descr="皿の上の野菜と肉の料理&#10;&#10;自動的に生成された説明">
            <a:extLst>
              <a:ext uri="{FF2B5EF4-FFF2-40B4-BE49-F238E27FC236}">
                <a16:creationId xmlns:a16="http://schemas.microsoft.com/office/drawing/2014/main" id="{BE7B43F6-24C6-9934-EEEF-44035086DE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195" y="3846640"/>
            <a:ext cx="957607" cy="957606"/>
          </a:xfrm>
          <a:prstGeom prst="rect">
            <a:avLst/>
          </a:prstGeom>
        </p:spPr>
      </p:pic>
      <p:pic>
        <p:nvPicPr>
          <p:cNvPr id="34" name="図 33" descr="野菜と肉の料理&#10;&#10;自動的に生成された説明">
            <a:extLst>
              <a:ext uri="{FF2B5EF4-FFF2-40B4-BE49-F238E27FC236}">
                <a16:creationId xmlns:a16="http://schemas.microsoft.com/office/drawing/2014/main" id="{51614C5B-EB30-C212-B53D-58A51C952B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371" y="4534858"/>
            <a:ext cx="756022" cy="760054"/>
          </a:xfrm>
          <a:prstGeom prst="rect">
            <a:avLst/>
          </a:prstGeom>
        </p:spPr>
      </p:pic>
      <p:pic>
        <p:nvPicPr>
          <p:cNvPr id="35" name="図 34" descr="皿に盛られた料理&#10;&#10;自動的に生成された説明">
            <a:extLst>
              <a:ext uri="{FF2B5EF4-FFF2-40B4-BE49-F238E27FC236}">
                <a16:creationId xmlns:a16="http://schemas.microsoft.com/office/drawing/2014/main" id="{1D58292E-8728-02A5-FE33-ABC070543F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195" y="4399955"/>
            <a:ext cx="823150" cy="827540"/>
          </a:xfrm>
          <a:prstGeom prst="rect">
            <a:avLst/>
          </a:prstGeom>
        </p:spPr>
      </p:pic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F25FBFA8-512F-E4DB-D806-6A9D5829BB97}"/>
              </a:ext>
            </a:extLst>
          </p:cNvPr>
          <p:cNvGrpSpPr/>
          <p:nvPr/>
        </p:nvGrpSpPr>
        <p:grpSpPr>
          <a:xfrm>
            <a:off x="6364224" y="3910179"/>
            <a:ext cx="863373" cy="314750"/>
            <a:chOff x="4679091" y="5725859"/>
            <a:chExt cx="1590511" cy="579834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44F81D23-54D2-63C2-BC66-10E35148B3DA}"/>
                </a:ext>
              </a:extLst>
            </p:cNvPr>
            <p:cNvSpPr/>
            <p:nvPr/>
          </p:nvSpPr>
          <p:spPr>
            <a:xfrm>
              <a:off x="4679091" y="5725859"/>
              <a:ext cx="1590511" cy="579834"/>
            </a:xfrm>
            <a:prstGeom prst="rect">
              <a:avLst/>
            </a:prstGeom>
            <a:solidFill>
              <a:srgbClr val="609F5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B5855223-E985-27CF-C2F0-7615F4D727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5335" y="5864949"/>
              <a:ext cx="1072269" cy="288688"/>
            </a:xfrm>
            <a:prstGeom prst="rect">
              <a:avLst/>
            </a:prstGeom>
          </p:spPr>
        </p:pic>
      </p:grp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C40487D8-9FF9-D1C5-3C0C-B2FD1735B90E}"/>
              </a:ext>
            </a:extLst>
          </p:cNvPr>
          <p:cNvSpPr txBox="1"/>
          <p:nvPr/>
        </p:nvSpPr>
        <p:spPr>
          <a:xfrm>
            <a:off x="5484085" y="3273963"/>
            <a:ext cx="1599373" cy="40131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提供素材例</a:t>
            </a:r>
            <a:endParaRPr kumimoji="0" lang="ja-JP" altLang="en-US" sz="12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0" name="テキスト ボックス 27">
            <a:extLst>
              <a:ext uri="{FF2B5EF4-FFF2-40B4-BE49-F238E27FC236}">
                <a16:creationId xmlns:a16="http://schemas.microsoft.com/office/drawing/2014/main" id="{4F92EA6D-4495-6C67-2AF1-9DA1C2DE939B}"/>
              </a:ext>
            </a:extLst>
          </p:cNvPr>
          <p:cNvSpPr txBox="1"/>
          <p:nvPr/>
        </p:nvSpPr>
        <p:spPr>
          <a:xfrm>
            <a:off x="5748243" y="5465155"/>
            <a:ext cx="1077218" cy="2262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料理写真とロゴ</a:t>
            </a:r>
            <a:endParaRPr lang="en-US" altLang="ja-JP" sz="1200" dirty="0">
              <a:solidFill>
                <a:srgbClr val="545454"/>
              </a:solidFill>
              <a:latin typeface="Meiryo" panose="020B0604030504040204" pitchFamily="34" charset="-128"/>
            </a:endParaRPr>
          </a:p>
        </p:txBody>
      </p: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77FE8381-3652-D209-15F5-F37F99FBC6A8}"/>
              </a:ext>
            </a:extLst>
          </p:cNvPr>
          <p:cNvGrpSpPr>
            <a:grpSpLocks noChangeAspect="1"/>
          </p:cNvGrpSpPr>
          <p:nvPr/>
        </p:nvGrpSpPr>
        <p:grpSpPr>
          <a:xfrm>
            <a:off x="7336496" y="4325443"/>
            <a:ext cx="209660" cy="219348"/>
            <a:chOff x="4505326" y="2604452"/>
            <a:chExt cx="203132" cy="212519"/>
          </a:xfrm>
        </p:grpSpPr>
        <p:sp>
          <p:nvSpPr>
            <p:cNvPr id="42" name="山形 32">
              <a:extLst>
                <a:ext uri="{FF2B5EF4-FFF2-40B4-BE49-F238E27FC236}">
                  <a16:creationId xmlns:a16="http://schemas.microsoft.com/office/drawing/2014/main" id="{45E8D281-668B-19F0-ECD3-B6FDC60D55E6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C9002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43" name="山形 33">
              <a:extLst>
                <a:ext uri="{FF2B5EF4-FFF2-40B4-BE49-F238E27FC236}">
                  <a16:creationId xmlns:a16="http://schemas.microsoft.com/office/drawing/2014/main" id="{929F6275-A6AD-CA0A-3539-2665AFC79789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FCEDE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11862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318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タイトル 2">
            <a:extLst>
              <a:ext uri="{FF2B5EF4-FFF2-40B4-BE49-F238E27FC236}">
                <a16:creationId xmlns:a16="http://schemas.microsoft.com/office/drawing/2014/main" id="{034AA560-3B3D-A0C0-C7BA-7ADDF5CD345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kumimoji="1" lang="ja-JP" altLang="en-US" dirty="0"/>
              <a:t>ブランディングにおける</a:t>
            </a:r>
            <a:r>
              <a:rPr kumimoji="1" lang="en-US" altLang="ja-JP" dirty="0"/>
              <a:t>2</a:t>
            </a:r>
            <a:r>
              <a:rPr kumimoji="1" lang="ja-JP" altLang="en-US" dirty="0"/>
              <a:t>つの価値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4871123-58EC-38C7-510E-1AE2E9D473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と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情緒的価値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の両側面でバリューを伝達することがブランディングにおいて重要</a:t>
            </a:r>
          </a:p>
        </p:txBody>
      </p:sp>
      <p:sp>
        <p:nvSpPr>
          <p:cNvPr id="11" name="片側の 2 つの角を丸めた四角形 4">
            <a:extLst>
              <a:ext uri="{FF2B5EF4-FFF2-40B4-BE49-F238E27FC236}">
                <a16:creationId xmlns:a16="http://schemas.microsoft.com/office/drawing/2014/main" id="{897EBF6C-C1C3-93E9-A579-1C2B578FDA73}"/>
              </a:ext>
            </a:extLst>
          </p:cNvPr>
          <p:cNvSpPr/>
          <p:nvPr/>
        </p:nvSpPr>
        <p:spPr>
          <a:xfrm>
            <a:off x="941013" y="2567249"/>
            <a:ext cx="5003801" cy="3545559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商品やサービスが持つ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機能や性能</a:t>
            </a: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で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顧客に提供できる価値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12" name="角丸四角形 5">
            <a:extLst>
              <a:ext uri="{FF2B5EF4-FFF2-40B4-BE49-F238E27FC236}">
                <a16:creationId xmlns:a16="http://schemas.microsoft.com/office/drawing/2014/main" id="{4FF85FAA-3549-80BE-FA95-637BA75F4D3C}"/>
              </a:ext>
            </a:extLst>
          </p:cNvPr>
          <p:cNvSpPr/>
          <p:nvPr/>
        </p:nvSpPr>
        <p:spPr>
          <a:xfrm>
            <a:off x="941015" y="1711211"/>
            <a:ext cx="10296524" cy="617713"/>
          </a:xfrm>
          <a:prstGeom prst="roundRect">
            <a:avLst>
              <a:gd name="adj" fmla="val 50000"/>
            </a:avLst>
          </a:prstGeom>
          <a:solidFill>
            <a:srgbClr val="F5F5F5"/>
          </a:solidFill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>
            <a:outerShdw blurRad="38100" dist="25400" dir="2700000" algn="tl" rotWithShape="0">
              <a:srgbClr val="545454">
                <a:alpha val="40000"/>
              </a:srgbClr>
            </a:outerShdw>
          </a:effectLst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ブランディングにおける</a:t>
            </a:r>
            <a:r>
              <a:rPr kumimoji="0" lang="en-US" altLang="ja-JP" sz="2400" b="1" i="0" u="none" strike="noStrike" kern="0" cap="none" spc="3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つの価値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" name="角丸四角形 8">
            <a:extLst>
              <a:ext uri="{FF2B5EF4-FFF2-40B4-BE49-F238E27FC236}">
                <a16:creationId xmlns:a16="http://schemas.microsoft.com/office/drawing/2014/main" id="{5FD43D1E-364A-D9C5-E487-9B7EC66D20F9}"/>
              </a:ext>
            </a:extLst>
          </p:cNvPr>
          <p:cNvSpPr/>
          <p:nvPr/>
        </p:nvSpPr>
        <p:spPr>
          <a:xfrm>
            <a:off x="941013" y="2567250"/>
            <a:ext cx="5003801" cy="62958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機能的価値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片側の 2 つの角を丸めた四角形 14">
            <a:extLst>
              <a:ext uri="{FF2B5EF4-FFF2-40B4-BE49-F238E27FC236}">
                <a16:creationId xmlns:a16="http://schemas.microsoft.com/office/drawing/2014/main" id="{9B5745BD-CB1E-E992-130B-B20605C904D5}"/>
              </a:ext>
            </a:extLst>
          </p:cNvPr>
          <p:cNvSpPr/>
          <p:nvPr/>
        </p:nvSpPr>
        <p:spPr>
          <a:xfrm>
            <a:off x="6233738" y="2567249"/>
            <a:ext cx="5003801" cy="3545559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508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顧客が商品・サービスに対して抱く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感覚的・精神的</a:t>
            </a: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な価値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15" name="角丸四角形 15">
            <a:extLst>
              <a:ext uri="{FF2B5EF4-FFF2-40B4-BE49-F238E27FC236}">
                <a16:creationId xmlns:a16="http://schemas.microsoft.com/office/drawing/2014/main" id="{EF461320-61F3-264F-6C52-65D168C5EB8D}"/>
              </a:ext>
            </a:extLst>
          </p:cNvPr>
          <p:cNvSpPr/>
          <p:nvPr/>
        </p:nvSpPr>
        <p:spPr>
          <a:xfrm>
            <a:off x="6233738" y="2567250"/>
            <a:ext cx="5003801" cy="62958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情緒的価値</a:t>
            </a:r>
          </a:p>
        </p:txBody>
      </p:sp>
      <p:pic>
        <p:nvPicPr>
          <p:cNvPr id="16" name="図 15" descr="夕日と鳥の絵&#10;&#10;中程度の精度で自動的に生成された説明">
            <a:extLst>
              <a:ext uri="{FF2B5EF4-FFF2-40B4-BE49-F238E27FC236}">
                <a16:creationId xmlns:a16="http://schemas.microsoft.com/office/drawing/2014/main" id="{6A001DF3-2C70-0E84-9CE6-9FF463B60D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39" r="3339"/>
          <a:stretch/>
        </p:blipFill>
        <p:spPr>
          <a:xfrm>
            <a:off x="7347839" y="4249798"/>
            <a:ext cx="2778000" cy="1666800"/>
          </a:xfrm>
          <a:prstGeom prst="rect">
            <a:avLst/>
          </a:prstGeom>
          <a:effectLst>
            <a:outerShdw blurRad="508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</p:pic>
      <p:pic>
        <p:nvPicPr>
          <p:cNvPr id="17" name="図 16" descr="座る, 時計, 小さい, ストリート が含まれている画像&#10;&#10;自動的に生成された説明">
            <a:extLst>
              <a:ext uri="{FF2B5EF4-FFF2-40B4-BE49-F238E27FC236}">
                <a16:creationId xmlns:a16="http://schemas.microsoft.com/office/drawing/2014/main" id="{02A6DF4F-2977-2CD3-1A1C-568E889F0E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33" r="8333"/>
          <a:stretch/>
        </p:blipFill>
        <p:spPr>
          <a:xfrm>
            <a:off x="2053913" y="4249798"/>
            <a:ext cx="2778000" cy="1666800"/>
          </a:xfrm>
          <a:prstGeom prst="rect">
            <a:avLst/>
          </a:prstGeom>
          <a:effectLst>
            <a:outerShdw blurRad="50800" dist="38100" dir="2700000" algn="tl" rotWithShape="0">
              <a:srgbClr val="00569B">
                <a:lumMod val="75000"/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068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013557-50E3-A38F-C1AC-7B9A9180C6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機能的価値とは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7A44B2D-BC69-3E90-E2B1-0CD3E62D64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機能的価値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＝ 商品やサービスが持つ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機能や性能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で顧客に提供できる価値</a:t>
            </a:r>
          </a:p>
          <a:p>
            <a:endParaRPr kumimoji="1" lang="ja-JP" altLang="en-US" dirty="0"/>
          </a:p>
        </p:txBody>
      </p:sp>
      <p:sp>
        <p:nvSpPr>
          <p:cNvPr id="36" name="片側の 2 つの角を丸めた四角形 4">
            <a:extLst>
              <a:ext uri="{FF2B5EF4-FFF2-40B4-BE49-F238E27FC236}">
                <a16:creationId xmlns:a16="http://schemas.microsoft.com/office/drawing/2014/main" id="{343495FA-587B-12A6-9C2A-581E9F416164}"/>
              </a:ext>
            </a:extLst>
          </p:cNvPr>
          <p:cNvSpPr/>
          <p:nvPr/>
        </p:nvSpPr>
        <p:spPr>
          <a:xfrm>
            <a:off x="4919076" y="1890276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7" name="角丸四角形 8">
            <a:extLst>
              <a:ext uri="{FF2B5EF4-FFF2-40B4-BE49-F238E27FC236}">
                <a16:creationId xmlns:a16="http://schemas.microsoft.com/office/drawing/2014/main" id="{6EB349AC-047D-C2C0-FCBD-18AD7E2E5236}"/>
              </a:ext>
            </a:extLst>
          </p:cNvPr>
          <p:cNvSpPr/>
          <p:nvPr/>
        </p:nvSpPr>
        <p:spPr>
          <a:xfrm>
            <a:off x="4919076" y="1890277"/>
            <a:ext cx="3100272" cy="62958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機能的価値例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8" name="片側の 2 つの角を丸めた四角形 6">
            <a:extLst>
              <a:ext uri="{FF2B5EF4-FFF2-40B4-BE49-F238E27FC236}">
                <a16:creationId xmlns:a16="http://schemas.microsoft.com/office/drawing/2014/main" id="{5FD669B7-90F8-8D78-02DC-DF909EC5C7FE}"/>
              </a:ext>
            </a:extLst>
          </p:cNvPr>
          <p:cNvSpPr/>
          <p:nvPr/>
        </p:nvSpPr>
        <p:spPr>
          <a:xfrm>
            <a:off x="5145077" y="2913994"/>
            <a:ext cx="2653200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自動運転機能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9" name="片側の 2 つの角を丸めた四角形 7">
            <a:extLst>
              <a:ext uri="{FF2B5EF4-FFF2-40B4-BE49-F238E27FC236}">
                <a16:creationId xmlns:a16="http://schemas.microsoft.com/office/drawing/2014/main" id="{F5562574-CC2E-1E34-9A8E-5F58CF04F921}"/>
              </a:ext>
            </a:extLst>
          </p:cNvPr>
          <p:cNvSpPr/>
          <p:nvPr/>
        </p:nvSpPr>
        <p:spPr>
          <a:xfrm>
            <a:off x="5145078" y="3946275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低燃費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40" name="片側の 2 つの角を丸めた四角形 9">
            <a:extLst>
              <a:ext uri="{FF2B5EF4-FFF2-40B4-BE49-F238E27FC236}">
                <a16:creationId xmlns:a16="http://schemas.microsoft.com/office/drawing/2014/main" id="{6E463D9D-0681-5F46-61F4-1B4422D1EFE1}"/>
              </a:ext>
            </a:extLst>
          </p:cNvPr>
          <p:cNvSpPr/>
          <p:nvPr/>
        </p:nvSpPr>
        <p:spPr>
          <a:xfrm>
            <a:off x="5145078" y="4978556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ハイブリット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3807B996-E880-03ED-914B-913EA62338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662" t="23840" r="40503" b="1"/>
          <a:stretch/>
        </p:blipFill>
        <p:spPr>
          <a:xfrm>
            <a:off x="954463" y="2233682"/>
            <a:ext cx="3610800" cy="3610800"/>
          </a:xfrm>
          <a:prstGeom prst="ellipse">
            <a:avLst/>
          </a:prstGeom>
          <a:effectLst>
            <a:outerShdw blurRad="50800" dist="38100" dir="2700000" algn="tl" rotWithShape="0">
              <a:srgbClr val="545454">
                <a:alpha val="40000"/>
              </a:srgbClr>
            </a:outerShdw>
          </a:effectLst>
        </p:spPr>
      </p:pic>
      <p:sp>
        <p:nvSpPr>
          <p:cNvPr id="42" name="片側の 2 つの角を丸めた四角形 28">
            <a:extLst>
              <a:ext uri="{FF2B5EF4-FFF2-40B4-BE49-F238E27FC236}">
                <a16:creationId xmlns:a16="http://schemas.microsoft.com/office/drawing/2014/main" id="{338CCFBD-545A-9E66-57EB-C39F99172ED1}"/>
              </a:ext>
            </a:extLst>
          </p:cNvPr>
          <p:cNvSpPr/>
          <p:nvPr/>
        </p:nvSpPr>
        <p:spPr>
          <a:xfrm>
            <a:off x="8150715" y="1890276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43" name="角丸四角形 29">
            <a:extLst>
              <a:ext uri="{FF2B5EF4-FFF2-40B4-BE49-F238E27FC236}">
                <a16:creationId xmlns:a16="http://schemas.microsoft.com/office/drawing/2014/main" id="{9F72E7DD-47D3-B574-7BBF-0CABDC0DC174}"/>
              </a:ext>
            </a:extLst>
          </p:cNvPr>
          <p:cNvSpPr/>
          <p:nvPr/>
        </p:nvSpPr>
        <p:spPr>
          <a:xfrm>
            <a:off x="8150715" y="1890277"/>
            <a:ext cx="3100272" cy="62958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kumimoji="0" lang="en" altLang="ja-JP" sz="16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KPI</a:t>
            </a: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4" name="片側の 2 つの角を丸めた四角形 30">
            <a:extLst>
              <a:ext uri="{FF2B5EF4-FFF2-40B4-BE49-F238E27FC236}">
                <a16:creationId xmlns:a16="http://schemas.microsoft.com/office/drawing/2014/main" id="{01DAF47F-5187-7B4C-2149-48A6AA0E1561}"/>
              </a:ext>
            </a:extLst>
          </p:cNvPr>
          <p:cNvSpPr/>
          <p:nvPr/>
        </p:nvSpPr>
        <p:spPr>
          <a:xfrm>
            <a:off x="8795283" y="2913994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商品理解</a:t>
            </a:r>
          </a:p>
        </p:txBody>
      </p:sp>
      <p:sp>
        <p:nvSpPr>
          <p:cNvPr id="45" name="片側の 2 つの角を丸めた四角形 31">
            <a:extLst>
              <a:ext uri="{FF2B5EF4-FFF2-40B4-BE49-F238E27FC236}">
                <a16:creationId xmlns:a16="http://schemas.microsoft.com/office/drawing/2014/main" id="{464C46CD-4D02-9452-F1A7-4B725447E8DC}"/>
              </a:ext>
            </a:extLst>
          </p:cNvPr>
          <p:cNvSpPr/>
          <p:nvPr/>
        </p:nvSpPr>
        <p:spPr>
          <a:xfrm>
            <a:off x="8795283" y="3946275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比較検討</a:t>
            </a:r>
          </a:p>
        </p:txBody>
      </p:sp>
      <p:sp>
        <p:nvSpPr>
          <p:cNvPr id="46" name="片側の 2 つの角を丸めた四角形 32">
            <a:extLst>
              <a:ext uri="{FF2B5EF4-FFF2-40B4-BE49-F238E27FC236}">
                <a16:creationId xmlns:a16="http://schemas.microsoft.com/office/drawing/2014/main" id="{5113371A-A1F0-51B9-02A5-A17A426D79D4}"/>
              </a:ext>
            </a:extLst>
          </p:cNvPr>
          <p:cNvSpPr/>
          <p:nvPr/>
        </p:nvSpPr>
        <p:spPr>
          <a:xfrm>
            <a:off x="8795283" y="4978556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サーチリフト</a:t>
            </a:r>
          </a:p>
        </p:txBody>
      </p: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B6482ED8-8669-0833-A1E1-E7F80E116F6C}"/>
              </a:ext>
            </a:extLst>
          </p:cNvPr>
          <p:cNvGrpSpPr>
            <a:grpSpLocks noChangeAspect="1"/>
          </p:cNvGrpSpPr>
          <p:nvPr/>
        </p:nvGrpSpPr>
        <p:grpSpPr>
          <a:xfrm>
            <a:off x="8312132" y="3923471"/>
            <a:ext cx="864000" cy="864000"/>
            <a:chOff x="8305408" y="4068849"/>
            <a:chExt cx="960285" cy="960285"/>
          </a:xfrm>
        </p:grpSpPr>
        <p:sp>
          <p:nvSpPr>
            <p:cNvPr id="48" name="円/楕円 54">
              <a:extLst>
                <a:ext uri="{FF2B5EF4-FFF2-40B4-BE49-F238E27FC236}">
                  <a16:creationId xmlns:a16="http://schemas.microsoft.com/office/drawing/2014/main" id="{6532662C-B8D5-1E0C-6D9F-620C2B01E8FE}"/>
                </a:ext>
              </a:extLst>
            </p:cNvPr>
            <p:cNvSpPr/>
            <p:nvPr/>
          </p:nvSpPr>
          <p:spPr>
            <a:xfrm>
              <a:off x="8305408" y="4068849"/>
              <a:ext cx="960285" cy="960285"/>
            </a:xfrm>
            <a:prstGeom prst="ellips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49" name="図 48">
              <a:extLst>
                <a:ext uri="{FF2B5EF4-FFF2-40B4-BE49-F238E27FC236}">
                  <a16:creationId xmlns:a16="http://schemas.microsoft.com/office/drawing/2014/main" id="{AF8446C0-BDAE-8096-57F4-D7FC12941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06424" y="4289398"/>
              <a:ext cx="558252" cy="517757"/>
            </a:xfrm>
            <a:prstGeom prst="rect">
              <a:avLst/>
            </a:prstGeom>
          </p:spPr>
        </p:pic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C2C3B5E0-F0AF-638A-EFBE-DCF27FF88429}"/>
              </a:ext>
            </a:extLst>
          </p:cNvPr>
          <p:cNvGrpSpPr>
            <a:grpSpLocks noChangeAspect="1"/>
          </p:cNvGrpSpPr>
          <p:nvPr/>
        </p:nvGrpSpPr>
        <p:grpSpPr>
          <a:xfrm>
            <a:off x="8312132" y="4953865"/>
            <a:ext cx="864000" cy="864000"/>
            <a:chOff x="8305408" y="5101847"/>
            <a:chExt cx="960285" cy="960285"/>
          </a:xfrm>
        </p:grpSpPr>
        <p:sp>
          <p:nvSpPr>
            <p:cNvPr id="51" name="円/楕円 53">
              <a:extLst>
                <a:ext uri="{FF2B5EF4-FFF2-40B4-BE49-F238E27FC236}">
                  <a16:creationId xmlns:a16="http://schemas.microsoft.com/office/drawing/2014/main" id="{AB80C443-75E6-CA83-4EA3-00413A7EF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05408" y="5101847"/>
              <a:ext cx="960285" cy="960285"/>
            </a:xfrm>
            <a:prstGeom prst="ellips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grpSp>
          <p:nvGrpSpPr>
            <p:cNvPr id="52" name="Group 4">
              <a:extLst>
                <a:ext uri="{FF2B5EF4-FFF2-40B4-BE49-F238E27FC236}">
                  <a16:creationId xmlns:a16="http://schemas.microsoft.com/office/drawing/2014/main" id="{A0509A72-6D96-9CFA-0979-08B215A0CB3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559619" y="5379285"/>
              <a:ext cx="432000" cy="434631"/>
              <a:chOff x="1460" y="463"/>
              <a:chExt cx="434" cy="434"/>
            </a:xfrm>
            <a:solidFill>
              <a:srgbClr val="FFFFFF"/>
            </a:solidFill>
          </p:grpSpPr>
          <p:sp>
            <p:nvSpPr>
              <p:cNvPr id="53" name="Freeform 5">
                <a:extLst>
                  <a:ext uri="{FF2B5EF4-FFF2-40B4-BE49-F238E27FC236}">
                    <a16:creationId xmlns:a16="http://schemas.microsoft.com/office/drawing/2014/main" id="{4CA779A4-62D0-7BB5-9F70-DE7F8ADCCD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0" y="463"/>
                <a:ext cx="434" cy="434"/>
              </a:xfrm>
              <a:custGeom>
                <a:avLst/>
                <a:gdLst>
                  <a:gd name="T0" fmla="*/ 1861 w 1918"/>
                  <a:gd name="T1" fmla="*/ 1804 h 1918"/>
                  <a:gd name="T2" fmla="*/ 1804 w 1918"/>
                  <a:gd name="T3" fmla="*/ 1804 h 1918"/>
                  <a:gd name="T4" fmla="*/ 1804 w 1918"/>
                  <a:gd name="T5" fmla="*/ 1748 h 1918"/>
                  <a:gd name="T6" fmla="*/ 1748 w 1918"/>
                  <a:gd name="T7" fmla="*/ 1692 h 1918"/>
                  <a:gd name="T8" fmla="*/ 1692 w 1918"/>
                  <a:gd name="T9" fmla="*/ 1748 h 1918"/>
                  <a:gd name="T10" fmla="*/ 1692 w 1918"/>
                  <a:gd name="T11" fmla="*/ 1804 h 1918"/>
                  <a:gd name="T12" fmla="*/ 1353 w 1918"/>
                  <a:gd name="T13" fmla="*/ 1804 h 1918"/>
                  <a:gd name="T14" fmla="*/ 1353 w 1918"/>
                  <a:gd name="T15" fmla="*/ 1748 h 1918"/>
                  <a:gd name="T16" fmla="*/ 1297 w 1918"/>
                  <a:gd name="T17" fmla="*/ 1692 h 1918"/>
                  <a:gd name="T18" fmla="*/ 1240 w 1918"/>
                  <a:gd name="T19" fmla="*/ 1748 h 1918"/>
                  <a:gd name="T20" fmla="*/ 1240 w 1918"/>
                  <a:gd name="T21" fmla="*/ 1804 h 1918"/>
                  <a:gd name="T22" fmla="*/ 903 w 1918"/>
                  <a:gd name="T23" fmla="*/ 1804 h 1918"/>
                  <a:gd name="T24" fmla="*/ 903 w 1918"/>
                  <a:gd name="T25" fmla="*/ 1748 h 1918"/>
                  <a:gd name="T26" fmla="*/ 846 w 1918"/>
                  <a:gd name="T27" fmla="*/ 1692 h 1918"/>
                  <a:gd name="T28" fmla="*/ 790 w 1918"/>
                  <a:gd name="T29" fmla="*/ 1748 h 1918"/>
                  <a:gd name="T30" fmla="*/ 790 w 1918"/>
                  <a:gd name="T31" fmla="*/ 1804 h 1918"/>
                  <a:gd name="T32" fmla="*/ 451 w 1918"/>
                  <a:gd name="T33" fmla="*/ 1804 h 1918"/>
                  <a:gd name="T34" fmla="*/ 451 w 1918"/>
                  <a:gd name="T35" fmla="*/ 1748 h 1918"/>
                  <a:gd name="T36" fmla="*/ 395 w 1918"/>
                  <a:gd name="T37" fmla="*/ 1692 h 1918"/>
                  <a:gd name="T38" fmla="*/ 338 w 1918"/>
                  <a:gd name="T39" fmla="*/ 1748 h 1918"/>
                  <a:gd name="T40" fmla="*/ 338 w 1918"/>
                  <a:gd name="T41" fmla="*/ 1804 h 1918"/>
                  <a:gd name="T42" fmla="*/ 113 w 1918"/>
                  <a:gd name="T43" fmla="*/ 1804 h 1918"/>
                  <a:gd name="T44" fmla="*/ 113 w 1918"/>
                  <a:gd name="T45" fmla="*/ 56 h 1918"/>
                  <a:gd name="T46" fmla="*/ 56 w 1918"/>
                  <a:gd name="T47" fmla="*/ 0 h 1918"/>
                  <a:gd name="T48" fmla="*/ 0 w 1918"/>
                  <a:gd name="T49" fmla="*/ 56 h 1918"/>
                  <a:gd name="T50" fmla="*/ 0 w 1918"/>
                  <a:gd name="T51" fmla="*/ 1861 h 1918"/>
                  <a:gd name="T52" fmla="*/ 56 w 1918"/>
                  <a:gd name="T53" fmla="*/ 1917 h 1918"/>
                  <a:gd name="T54" fmla="*/ 1861 w 1918"/>
                  <a:gd name="T55" fmla="*/ 1917 h 1918"/>
                  <a:gd name="T56" fmla="*/ 1917 w 1918"/>
                  <a:gd name="T57" fmla="*/ 1861 h 1918"/>
                  <a:gd name="T58" fmla="*/ 1861 w 1918"/>
                  <a:gd name="T59" fmla="*/ 1804 h 1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18" h="1918">
                    <a:moveTo>
                      <a:pt x="1861" y="1804"/>
                    </a:moveTo>
                    <a:lnTo>
                      <a:pt x="1804" y="1804"/>
                    </a:lnTo>
                    <a:lnTo>
                      <a:pt x="1804" y="1748"/>
                    </a:lnTo>
                    <a:cubicBezTo>
                      <a:pt x="1804" y="1717"/>
                      <a:pt x="1779" y="1692"/>
                      <a:pt x="1748" y="1692"/>
                    </a:cubicBezTo>
                    <a:cubicBezTo>
                      <a:pt x="1717" y="1692"/>
                      <a:pt x="1692" y="1717"/>
                      <a:pt x="1692" y="1748"/>
                    </a:cubicBezTo>
                    <a:lnTo>
                      <a:pt x="1692" y="1804"/>
                    </a:lnTo>
                    <a:lnTo>
                      <a:pt x="1353" y="1804"/>
                    </a:lnTo>
                    <a:lnTo>
                      <a:pt x="1353" y="1748"/>
                    </a:lnTo>
                    <a:cubicBezTo>
                      <a:pt x="1353" y="1717"/>
                      <a:pt x="1328" y="1692"/>
                      <a:pt x="1297" y="1692"/>
                    </a:cubicBezTo>
                    <a:cubicBezTo>
                      <a:pt x="1266" y="1692"/>
                      <a:pt x="1240" y="1717"/>
                      <a:pt x="1240" y="1748"/>
                    </a:cubicBezTo>
                    <a:lnTo>
                      <a:pt x="1240" y="1804"/>
                    </a:lnTo>
                    <a:lnTo>
                      <a:pt x="903" y="1804"/>
                    </a:lnTo>
                    <a:lnTo>
                      <a:pt x="903" y="1748"/>
                    </a:lnTo>
                    <a:cubicBezTo>
                      <a:pt x="903" y="1717"/>
                      <a:pt x="877" y="1692"/>
                      <a:pt x="846" y="1692"/>
                    </a:cubicBezTo>
                    <a:cubicBezTo>
                      <a:pt x="815" y="1692"/>
                      <a:pt x="790" y="1717"/>
                      <a:pt x="790" y="1748"/>
                    </a:cubicBezTo>
                    <a:lnTo>
                      <a:pt x="790" y="1804"/>
                    </a:lnTo>
                    <a:lnTo>
                      <a:pt x="451" y="1804"/>
                    </a:lnTo>
                    <a:lnTo>
                      <a:pt x="451" y="1748"/>
                    </a:lnTo>
                    <a:cubicBezTo>
                      <a:pt x="451" y="1717"/>
                      <a:pt x="426" y="1692"/>
                      <a:pt x="395" y="1692"/>
                    </a:cubicBezTo>
                    <a:cubicBezTo>
                      <a:pt x="364" y="1692"/>
                      <a:pt x="338" y="1717"/>
                      <a:pt x="338" y="1748"/>
                    </a:cubicBezTo>
                    <a:lnTo>
                      <a:pt x="338" y="1804"/>
                    </a:lnTo>
                    <a:lnTo>
                      <a:pt x="113" y="1804"/>
                    </a:lnTo>
                    <a:lnTo>
                      <a:pt x="113" y="56"/>
                    </a:lnTo>
                    <a:cubicBezTo>
                      <a:pt x="113" y="25"/>
                      <a:pt x="87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lnTo>
                      <a:pt x="0" y="1861"/>
                    </a:lnTo>
                    <a:cubicBezTo>
                      <a:pt x="0" y="1892"/>
                      <a:pt x="25" y="1917"/>
                      <a:pt x="56" y="1917"/>
                    </a:cubicBezTo>
                    <a:lnTo>
                      <a:pt x="1861" y="1917"/>
                    </a:lnTo>
                    <a:cubicBezTo>
                      <a:pt x="1892" y="1917"/>
                      <a:pt x="1917" y="1892"/>
                      <a:pt x="1917" y="1861"/>
                    </a:cubicBezTo>
                    <a:cubicBezTo>
                      <a:pt x="1917" y="1830"/>
                      <a:pt x="1892" y="1804"/>
                      <a:pt x="1861" y="18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4" name="Freeform 6">
                <a:extLst>
                  <a:ext uri="{FF2B5EF4-FFF2-40B4-BE49-F238E27FC236}">
                    <a16:creationId xmlns:a16="http://schemas.microsoft.com/office/drawing/2014/main" id="{C2B70581-6F75-607E-E7F6-859F412F93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1" y="667"/>
                <a:ext cx="76" cy="153"/>
              </a:xfrm>
              <a:custGeom>
                <a:avLst/>
                <a:gdLst>
                  <a:gd name="T0" fmla="*/ 113 w 340"/>
                  <a:gd name="T1" fmla="*/ 676 h 677"/>
                  <a:gd name="T2" fmla="*/ 226 w 340"/>
                  <a:gd name="T3" fmla="*/ 676 h 677"/>
                  <a:gd name="T4" fmla="*/ 339 w 340"/>
                  <a:gd name="T5" fmla="*/ 563 h 677"/>
                  <a:gd name="T6" fmla="*/ 339 w 340"/>
                  <a:gd name="T7" fmla="*/ 111 h 677"/>
                  <a:gd name="T8" fmla="*/ 226 w 340"/>
                  <a:gd name="T9" fmla="*/ 0 h 677"/>
                  <a:gd name="T10" fmla="*/ 113 w 340"/>
                  <a:gd name="T11" fmla="*/ 0 h 677"/>
                  <a:gd name="T12" fmla="*/ 0 w 340"/>
                  <a:gd name="T13" fmla="*/ 111 h 677"/>
                  <a:gd name="T14" fmla="*/ 0 w 340"/>
                  <a:gd name="T15" fmla="*/ 563 h 677"/>
                  <a:gd name="T16" fmla="*/ 113 w 340"/>
                  <a:gd name="T17" fmla="*/ 676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677">
                    <a:moveTo>
                      <a:pt x="113" y="676"/>
                    </a:moveTo>
                    <a:lnTo>
                      <a:pt x="226" y="676"/>
                    </a:lnTo>
                    <a:cubicBezTo>
                      <a:pt x="288" y="676"/>
                      <a:pt x="339" y="625"/>
                      <a:pt x="339" y="563"/>
                    </a:cubicBezTo>
                    <a:lnTo>
                      <a:pt x="339" y="111"/>
                    </a:lnTo>
                    <a:cubicBezTo>
                      <a:pt x="339" y="50"/>
                      <a:pt x="288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0"/>
                      <a:pt x="0" y="111"/>
                    </a:cubicBezTo>
                    <a:lnTo>
                      <a:pt x="0" y="563"/>
                    </a:lnTo>
                    <a:cubicBezTo>
                      <a:pt x="0" y="625"/>
                      <a:pt x="51" y="676"/>
                      <a:pt x="113" y="67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5" name="Freeform 7">
                <a:extLst>
                  <a:ext uri="{FF2B5EF4-FFF2-40B4-BE49-F238E27FC236}">
                    <a16:creationId xmlns:a16="http://schemas.microsoft.com/office/drawing/2014/main" id="{15374743-FC4F-4B1C-DB66-C7158F24D0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" y="603"/>
                <a:ext cx="76" cy="217"/>
              </a:xfrm>
              <a:custGeom>
                <a:avLst/>
                <a:gdLst>
                  <a:gd name="T0" fmla="*/ 113 w 338"/>
                  <a:gd name="T1" fmla="*/ 959 h 960"/>
                  <a:gd name="T2" fmla="*/ 226 w 338"/>
                  <a:gd name="T3" fmla="*/ 959 h 960"/>
                  <a:gd name="T4" fmla="*/ 337 w 338"/>
                  <a:gd name="T5" fmla="*/ 846 h 960"/>
                  <a:gd name="T6" fmla="*/ 337 w 338"/>
                  <a:gd name="T7" fmla="*/ 113 h 960"/>
                  <a:gd name="T8" fmla="*/ 226 w 338"/>
                  <a:gd name="T9" fmla="*/ 0 h 960"/>
                  <a:gd name="T10" fmla="*/ 113 w 338"/>
                  <a:gd name="T11" fmla="*/ 0 h 960"/>
                  <a:gd name="T12" fmla="*/ 0 w 338"/>
                  <a:gd name="T13" fmla="*/ 113 h 960"/>
                  <a:gd name="T14" fmla="*/ 0 w 338"/>
                  <a:gd name="T15" fmla="*/ 846 h 960"/>
                  <a:gd name="T16" fmla="*/ 113 w 338"/>
                  <a:gd name="T17" fmla="*/ 959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" h="960">
                    <a:moveTo>
                      <a:pt x="113" y="959"/>
                    </a:moveTo>
                    <a:lnTo>
                      <a:pt x="226" y="959"/>
                    </a:lnTo>
                    <a:cubicBezTo>
                      <a:pt x="287" y="959"/>
                      <a:pt x="337" y="908"/>
                      <a:pt x="337" y="846"/>
                    </a:cubicBezTo>
                    <a:lnTo>
                      <a:pt x="337" y="113"/>
                    </a:lnTo>
                    <a:cubicBezTo>
                      <a:pt x="337" y="51"/>
                      <a:pt x="287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1"/>
                      <a:pt x="0" y="113"/>
                    </a:cubicBezTo>
                    <a:lnTo>
                      <a:pt x="0" y="846"/>
                    </a:lnTo>
                    <a:cubicBezTo>
                      <a:pt x="0" y="908"/>
                      <a:pt x="51" y="959"/>
                      <a:pt x="113" y="95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6" name="Freeform 8">
                <a:extLst>
                  <a:ext uri="{FF2B5EF4-FFF2-40B4-BE49-F238E27FC236}">
                    <a16:creationId xmlns:a16="http://schemas.microsoft.com/office/drawing/2014/main" id="{73BDBE4E-8B44-0D90-A0F4-A802489DA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6" y="539"/>
                <a:ext cx="76" cy="281"/>
              </a:xfrm>
              <a:custGeom>
                <a:avLst/>
                <a:gdLst>
                  <a:gd name="T0" fmla="*/ 113 w 340"/>
                  <a:gd name="T1" fmla="*/ 1241 h 1242"/>
                  <a:gd name="T2" fmla="*/ 226 w 340"/>
                  <a:gd name="T3" fmla="*/ 1241 h 1242"/>
                  <a:gd name="T4" fmla="*/ 339 w 340"/>
                  <a:gd name="T5" fmla="*/ 1128 h 1242"/>
                  <a:gd name="T6" fmla="*/ 339 w 340"/>
                  <a:gd name="T7" fmla="*/ 113 h 1242"/>
                  <a:gd name="T8" fmla="*/ 226 w 340"/>
                  <a:gd name="T9" fmla="*/ 0 h 1242"/>
                  <a:gd name="T10" fmla="*/ 113 w 340"/>
                  <a:gd name="T11" fmla="*/ 0 h 1242"/>
                  <a:gd name="T12" fmla="*/ 0 w 340"/>
                  <a:gd name="T13" fmla="*/ 113 h 1242"/>
                  <a:gd name="T14" fmla="*/ 0 w 340"/>
                  <a:gd name="T15" fmla="*/ 1128 h 1242"/>
                  <a:gd name="T16" fmla="*/ 113 w 340"/>
                  <a:gd name="T17" fmla="*/ 1241 h 1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1242">
                    <a:moveTo>
                      <a:pt x="113" y="1241"/>
                    </a:moveTo>
                    <a:lnTo>
                      <a:pt x="226" y="1241"/>
                    </a:lnTo>
                    <a:cubicBezTo>
                      <a:pt x="288" y="1241"/>
                      <a:pt x="339" y="1190"/>
                      <a:pt x="339" y="1128"/>
                    </a:cubicBezTo>
                    <a:lnTo>
                      <a:pt x="339" y="113"/>
                    </a:lnTo>
                    <a:cubicBezTo>
                      <a:pt x="339" y="51"/>
                      <a:pt x="288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1"/>
                      <a:pt x="0" y="113"/>
                    </a:cubicBezTo>
                    <a:lnTo>
                      <a:pt x="0" y="1128"/>
                    </a:lnTo>
                    <a:cubicBezTo>
                      <a:pt x="0" y="1190"/>
                      <a:pt x="51" y="1241"/>
                      <a:pt x="113" y="124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7" name="Freeform 9">
                <a:extLst>
                  <a:ext uri="{FF2B5EF4-FFF2-40B4-BE49-F238E27FC236}">
                    <a16:creationId xmlns:a16="http://schemas.microsoft.com/office/drawing/2014/main" id="{17D5D944-3282-AAAC-B7F9-7FBB1E2EA3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8" y="463"/>
                <a:ext cx="76" cy="357"/>
              </a:xfrm>
              <a:custGeom>
                <a:avLst/>
                <a:gdLst>
                  <a:gd name="T0" fmla="*/ 225 w 339"/>
                  <a:gd name="T1" fmla="*/ 0 h 1580"/>
                  <a:gd name="T2" fmla="*/ 113 w 339"/>
                  <a:gd name="T3" fmla="*/ 0 h 1580"/>
                  <a:gd name="T4" fmla="*/ 0 w 339"/>
                  <a:gd name="T5" fmla="*/ 113 h 1580"/>
                  <a:gd name="T6" fmla="*/ 0 w 339"/>
                  <a:gd name="T7" fmla="*/ 1466 h 1580"/>
                  <a:gd name="T8" fmla="*/ 113 w 339"/>
                  <a:gd name="T9" fmla="*/ 1579 h 1580"/>
                  <a:gd name="T10" fmla="*/ 225 w 339"/>
                  <a:gd name="T11" fmla="*/ 1579 h 1580"/>
                  <a:gd name="T12" fmla="*/ 338 w 339"/>
                  <a:gd name="T13" fmla="*/ 1466 h 1580"/>
                  <a:gd name="T14" fmla="*/ 338 w 339"/>
                  <a:gd name="T15" fmla="*/ 113 h 1580"/>
                  <a:gd name="T16" fmla="*/ 225 w 339"/>
                  <a:gd name="T17" fmla="*/ 0 h 1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9" h="1580">
                    <a:moveTo>
                      <a:pt x="225" y="0"/>
                    </a:moveTo>
                    <a:lnTo>
                      <a:pt x="113" y="0"/>
                    </a:lnTo>
                    <a:cubicBezTo>
                      <a:pt x="50" y="0"/>
                      <a:pt x="0" y="51"/>
                      <a:pt x="0" y="113"/>
                    </a:cubicBezTo>
                    <a:lnTo>
                      <a:pt x="0" y="1466"/>
                    </a:lnTo>
                    <a:cubicBezTo>
                      <a:pt x="0" y="1528"/>
                      <a:pt x="50" y="1579"/>
                      <a:pt x="113" y="1579"/>
                    </a:cubicBezTo>
                    <a:lnTo>
                      <a:pt x="225" y="1579"/>
                    </a:lnTo>
                    <a:cubicBezTo>
                      <a:pt x="287" y="1579"/>
                      <a:pt x="338" y="1528"/>
                      <a:pt x="338" y="1466"/>
                    </a:cubicBezTo>
                    <a:lnTo>
                      <a:pt x="338" y="113"/>
                    </a:lnTo>
                    <a:cubicBezTo>
                      <a:pt x="338" y="51"/>
                      <a:pt x="287" y="0"/>
                      <a:pt x="22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</p:grpSp>
      </p:grpSp>
      <p:sp>
        <p:nvSpPr>
          <p:cNvPr id="58" name="円/楕円 40">
            <a:extLst>
              <a:ext uri="{FF2B5EF4-FFF2-40B4-BE49-F238E27FC236}">
                <a16:creationId xmlns:a16="http://schemas.microsoft.com/office/drawing/2014/main" id="{B065DA49-F57A-96B4-9494-9FE3FD6B9409}"/>
              </a:ext>
            </a:extLst>
          </p:cNvPr>
          <p:cNvSpPr/>
          <p:nvPr/>
        </p:nvSpPr>
        <p:spPr>
          <a:xfrm>
            <a:off x="8312132" y="2892108"/>
            <a:ext cx="864000" cy="864000"/>
          </a:xfrm>
          <a:prstGeom prst="ellipse">
            <a:avLst/>
          </a:prstGeom>
          <a:solidFill>
            <a:srgbClr val="00569B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59" name="Group 1">
            <a:extLst>
              <a:ext uri="{FF2B5EF4-FFF2-40B4-BE49-F238E27FC236}">
                <a16:creationId xmlns:a16="http://schemas.microsoft.com/office/drawing/2014/main" id="{4F5C503C-9974-0BCB-0186-97E67D0F027B}"/>
              </a:ext>
            </a:extLst>
          </p:cNvPr>
          <p:cNvGrpSpPr>
            <a:grpSpLocks/>
          </p:cNvGrpSpPr>
          <p:nvPr/>
        </p:nvGrpSpPr>
        <p:grpSpPr bwMode="auto">
          <a:xfrm>
            <a:off x="8495169" y="3068266"/>
            <a:ext cx="478668" cy="507925"/>
            <a:chOff x="588" y="472"/>
            <a:chExt cx="409" cy="434"/>
          </a:xfrm>
          <a:solidFill>
            <a:srgbClr val="FFFFFF"/>
          </a:solidFill>
        </p:grpSpPr>
        <p:sp>
          <p:nvSpPr>
            <p:cNvPr id="60" name="Freeform 2">
              <a:extLst>
                <a:ext uri="{FF2B5EF4-FFF2-40B4-BE49-F238E27FC236}">
                  <a16:creationId xmlns:a16="http://schemas.microsoft.com/office/drawing/2014/main" id="{4A5BE0A4-6E05-C8EF-677F-458BA12A0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" y="550"/>
              <a:ext cx="255" cy="280"/>
            </a:xfrm>
            <a:custGeom>
              <a:avLst/>
              <a:gdLst>
                <a:gd name="T0" fmla="*/ 564 w 1128"/>
                <a:gd name="T1" fmla="*/ 0 h 1239"/>
                <a:gd name="T2" fmla="*/ 0 w 1128"/>
                <a:gd name="T3" fmla="*/ 564 h 1239"/>
                <a:gd name="T4" fmla="*/ 256 w 1128"/>
                <a:gd name="T5" fmla="*/ 1037 h 1239"/>
                <a:gd name="T6" fmla="*/ 265 w 1128"/>
                <a:gd name="T7" fmla="*/ 1133 h 1239"/>
                <a:gd name="T8" fmla="*/ 378 w 1128"/>
                <a:gd name="T9" fmla="*/ 1238 h 1239"/>
                <a:gd name="T10" fmla="*/ 749 w 1128"/>
                <a:gd name="T11" fmla="*/ 1238 h 1239"/>
                <a:gd name="T12" fmla="*/ 862 w 1128"/>
                <a:gd name="T13" fmla="*/ 1133 h 1239"/>
                <a:gd name="T14" fmla="*/ 871 w 1128"/>
                <a:gd name="T15" fmla="*/ 1037 h 1239"/>
                <a:gd name="T16" fmla="*/ 1127 w 1128"/>
                <a:gd name="T17" fmla="*/ 564 h 1239"/>
                <a:gd name="T18" fmla="*/ 564 w 1128"/>
                <a:gd name="T19" fmla="*/ 0 h 1239"/>
                <a:gd name="T20" fmla="*/ 882 w 1128"/>
                <a:gd name="T21" fmla="*/ 882 h 1239"/>
                <a:gd name="T22" fmla="*/ 760 w 1128"/>
                <a:gd name="T23" fmla="*/ 967 h 1239"/>
                <a:gd name="T24" fmla="*/ 749 w 1128"/>
                <a:gd name="T25" fmla="*/ 1094 h 1239"/>
                <a:gd name="T26" fmla="*/ 746 w 1128"/>
                <a:gd name="T27" fmla="*/ 1122 h 1239"/>
                <a:gd name="T28" fmla="*/ 378 w 1128"/>
                <a:gd name="T29" fmla="*/ 1122 h 1239"/>
                <a:gd name="T30" fmla="*/ 375 w 1128"/>
                <a:gd name="T31" fmla="*/ 1094 h 1239"/>
                <a:gd name="T32" fmla="*/ 364 w 1128"/>
                <a:gd name="T33" fmla="*/ 967 h 1239"/>
                <a:gd name="T34" fmla="*/ 242 w 1128"/>
                <a:gd name="T35" fmla="*/ 882 h 1239"/>
                <a:gd name="T36" fmla="*/ 110 w 1128"/>
                <a:gd name="T37" fmla="*/ 564 h 1239"/>
                <a:gd name="T38" fmla="*/ 561 w 1128"/>
                <a:gd name="T39" fmla="*/ 113 h 1239"/>
                <a:gd name="T40" fmla="*/ 1012 w 1128"/>
                <a:gd name="T41" fmla="*/ 564 h 1239"/>
                <a:gd name="T42" fmla="*/ 882 w 1128"/>
                <a:gd name="T43" fmla="*/ 882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8" h="1239">
                  <a:moveTo>
                    <a:pt x="564" y="0"/>
                  </a:moveTo>
                  <a:cubicBezTo>
                    <a:pt x="254" y="0"/>
                    <a:pt x="0" y="254"/>
                    <a:pt x="0" y="564"/>
                  </a:cubicBezTo>
                  <a:cubicBezTo>
                    <a:pt x="0" y="761"/>
                    <a:pt x="101" y="936"/>
                    <a:pt x="256" y="1037"/>
                  </a:cubicBezTo>
                  <a:lnTo>
                    <a:pt x="265" y="1133"/>
                  </a:lnTo>
                  <a:cubicBezTo>
                    <a:pt x="271" y="1193"/>
                    <a:pt x="319" y="1238"/>
                    <a:pt x="378" y="1238"/>
                  </a:cubicBezTo>
                  <a:lnTo>
                    <a:pt x="749" y="1238"/>
                  </a:lnTo>
                  <a:cubicBezTo>
                    <a:pt x="808" y="1238"/>
                    <a:pt x="856" y="1193"/>
                    <a:pt x="862" y="1133"/>
                  </a:cubicBezTo>
                  <a:lnTo>
                    <a:pt x="871" y="1037"/>
                  </a:lnTo>
                  <a:cubicBezTo>
                    <a:pt x="1026" y="936"/>
                    <a:pt x="1127" y="764"/>
                    <a:pt x="1127" y="564"/>
                  </a:cubicBezTo>
                  <a:cubicBezTo>
                    <a:pt x="1127" y="254"/>
                    <a:pt x="873" y="0"/>
                    <a:pt x="564" y="0"/>
                  </a:cubicBezTo>
                  <a:close/>
                  <a:moveTo>
                    <a:pt x="882" y="882"/>
                  </a:moveTo>
                  <a:cubicBezTo>
                    <a:pt x="848" y="916"/>
                    <a:pt x="806" y="947"/>
                    <a:pt x="760" y="967"/>
                  </a:cubicBezTo>
                  <a:lnTo>
                    <a:pt x="749" y="1094"/>
                  </a:lnTo>
                  <a:lnTo>
                    <a:pt x="746" y="1122"/>
                  </a:lnTo>
                  <a:lnTo>
                    <a:pt x="378" y="1122"/>
                  </a:lnTo>
                  <a:lnTo>
                    <a:pt x="375" y="1094"/>
                  </a:lnTo>
                  <a:lnTo>
                    <a:pt x="364" y="967"/>
                  </a:lnTo>
                  <a:cubicBezTo>
                    <a:pt x="319" y="944"/>
                    <a:pt x="279" y="916"/>
                    <a:pt x="242" y="882"/>
                  </a:cubicBezTo>
                  <a:cubicBezTo>
                    <a:pt x="161" y="800"/>
                    <a:pt x="110" y="688"/>
                    <a:pt x="110" y="564"/>
                  </a:cubicBezTo>
                  <a:cubicBezTo>
                    <a:pt x="110" y="316"/>
                    <a:pt x="313" y="113"/>
                    <a:pt x="561" y="113"/>
                  </a:cubicBezTo>
                  <a:cubicBezTo>
                    <a:pt x="808" y="113"/>
                    <a:pt x="1012" y="316"/>
                    <a:pt x="1012" y="564"/>
                  </a:cubicBezTo>
                  <a:cubicBezTo>
                    <a:pt x="1014" y="688"/>
                    <a:pt x="964" y="800"/>
                    <a:pt x="882" y="88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1" name="Freeform 3">
              <a:extLst>
                <a:ext uri="{FF2B5EF4-FFF2-40B4-BE49-F238E27FC236}">
                  <a16:creationId xmlns:a16="http://schemas.microsoft.com/office/drawing/2014/main" id="{BE89099E-CF85-CBF4-0B9E-B3FB16F346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81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8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8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2" name="Freeform 4">
              <a:extLst>
                <a:ext uri="{FF2B5EF4-FFF2-40B4-BE49-F238E27FC236}">
                  <a16:creationId xmlns:a16="http://schemas.microsoft.com/office/drawing/2014/main" id="{4C199918-2500-F813-6FB2-BA39E90B74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43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9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3" name="Freeform 5">
              <a:extLst>
                <a:ext uri="{FF2B5EF4-FFF2-40B4-BE49-F238E27FC236}">
                  <a16:creationId xmlns:a16="http://schemas.microsoft.com/office/drawing/2014/main" id="{227E35D6-DED4-241F-15E3-D9A5FBE1C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" y="472"/>
              <a:ext cx="24" cy="50"/>
            </a:xfrm>
            <a:custGeom>
              <a:avLst/>
              <a:gdLst>
                <a:gd name="T0" fmla="*/ 56 w 112"/>
                <a:gd name="T1" fmla="*/ 225 h 226"/>
                <a:gd name="T2" fmla="*/ 111 w 112"/>
                <a:gd name="T3" fmla="*/ 169 h 226"/>
                <a:gd name="T4" fmla="*/ 111 w 112"/>
                <a:gd name="T5" fmla="*/ 56 h 226"/>
                <a:gd name="T6" fmla="*/ 56 w 112"/>
                <a:gd name="T7" fmla="*/ 0 h 226"/>
                <a:gd name="T8" fmla="*/ 0 w 112"/>
                <a:gd name="T9" fmla="*/ 56 h 226"/>
                <a:gd name="T10" fmla="*/ 0 w 112"/>
                <a:gd name="T11" fmla="*/ 169 h 226"/>
                <a:gd name="T12" fmla="*/ 56 w 112"/>
                <a:gd name="T13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56" y="225"/>
                  </a:moveTo>
                  <a:cubicBezTo>
                    <a:pt x="86" y="225"/>
                    <a:pt x="111" y="200"/>
                    <a:pt x="111" y="169"/>
                  </a:cubicBezTo>
                  <a:lnTo>
                    <a:pt x="111" y="56"/>
                  </a:lnTo>
                  <a:cubicBezTo>
                    <a:pt x="111" y="25"/>
                    <a:pt x="8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169"/>
                  </a:lnTo>
                  <a:cubicBezTo>
                    <a:pt x="0" y="200"/>
                    <a:pt x="25" y="225"/>
                    <a:pt x="56" y="2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A3311B88-CCFF-DC46-8661-DD83783D99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" y="531"/>
              <a:ext cx="45" cy="45"/>
            </a:xfrm>
            <a:custGeom>
              <a:avLst/>
              <a:gdLst>
                <a:gd name="T0" fmla="*/ 180 w 204"/>
                <a:gd name="T1" fmla="*/ 23 h 204"/>
                <a:gd name="T2" fmla="*/ 101 w 204"/>
                <a:gd name="T3" fmla="*/ 23 h 204"/>
                <a:gd name="T4" fmla="*/ 22 w 204"/>
                <a:gd name="T5" fmla="*/ 102 h 204"/>
                <a:gd name="T6" fmla="*/ 22 w 204"/>
                <a:gd name="T7" fmla="*/ 181 h 204"/>
                <a:gd name="T8" fmla="*/ 101 w 204"/>
                <a:gd name="T9" fmla="*/ 181 h 204"/>
                <a:gd name="T10" fmla="*/ 180 w 204"/>
                <a:gd name="T11" fmla="*/ 102 h 204"/>
                <a:gd name="T12" fmla="*/ 180 w 204"/>
                <a:gd name="T13" fmla="*/ 2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0" y="23"/>
                  </a:moveTo>
                  <a:cubicBezTo>
                    <a:pt x="158" y="0"/>
                    <a:pt x="121" y="0"/>
                    <a:pt x="101" y="23"/>
                  </a:cubicBezTo>
                  <a:lnTo>
                    <a:pt x="22" y="102"/>
                  </a:lnTo>
                  <a:cubicBezTo>
                    <a:pt x="0" y="124"/>
                    <a:pt x="0" y="161"/>
                    <a:pt x="22" y="181"/>
                  </a:cubicBezTo>
                  <a:cubicBezTo>
                    <a:pt x="45" y="203"/>
                    <a:pt x="81" y="203"/>
                    <a:pt x="101" y="181"/>
                  </a:cubicBezTo>
                  <a:lnTo>
                    <a:pt x="180" y="102"/>
                  </a:lnTo>
                  <a:cubicBezTo>
                    <a:pt x="203" y="79"/>
                    <a:pt x="203" y="43"/>
                    <a:pt x="180" y="2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5" name="Freeform 7">
              <a:extLst>
                <a:ext uri="{FF2B5EF4-FFF2-40B4-BE49-F238E27FC236}">
                  <a16:creationId xmlns:a16="http://schemas.microsoft.com/office/drawing/2014/main" id="{1043FE9F-AF2A-62CB-B1E5-EA935C95E3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" y="531"/>
              <a:ext cx="45" cy="45"/>
            </a:xfrm>
            <a:custGeom>
              <a:avLst/>
              <a:gdLst>
                <a:gd name="T0" fmla="*/ 181 w 204"/>
                <a:gd name="T1" fmla="*/ 181 h 204"/>
                <a:gd name="T2" fmla="*/ 181 w 204"/>
                <a:gd name="T3" fmla="*/ 102 h 204"/>
                <a:gd name="T4" fmla="*/ 102 w 204"/>
                <a:gd name="T5" fmla="*/ 23 h 204"/>
                <a:gd name="T6" fmla="*/ 23 w 204"/>
                <a:gd name="T7" fmla="*/ 23 h 204"/>
                <a:gd name="T8" fmla="*/ 23 w 204"/>
                <a:gd name="T9" fmla="*/ 102 h 204"/>
                <a:gd name="T10" fmla="*/ 102 w 204"/>
                <a:gd name="T11" fmla="*/ 181 h 204"/>
                <a:gd name="T12" fmla="*/ 181 w 204"/>
                <a:gd name="T13" fmla="*/ 18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1" y="181"/>
                  </a:moveTo>
                  <a:cubicBezTo>
                    <a:pt x="203" y="158"/>
                    <a:pt x="203" y="122"/>
                    <a:pt x="181" y="102"/>
                  </a:cubicBezTo>
                  <a:lnTo>
                    <a:pt x="102" y="23"/>
                  </a:lnTo>
                  <a:cubicBezTo>
                    <a:pt x="79" y="0"/>
                    <a:pt x="43" y="0"/>
                    <a:pt x="23" y="23"/>
                  </a:cubicBezTo>
                  <a:cubicBezTo>
                    <a:pt x="3" y="45"/>
                    <a:pt x="0" y="82"/>
                    <a:pt x="23" y="102"/>
                  </a:cubicBezTo>
                  <a:lnTo>
                    <a:pt x="102" y="181"/>
                  </a:lnTo>
                  <a:cubicBezTo>
                    <a:pt x="124" y="203"/>
                    <a:pt x="158" y="203"/>
                    <a:pt x="181" y="18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6" name="Freeform 8">
              <a:extLst>
                <a:ext uri="{FF2B5EF4-FFF2-40B4-BE49-F238E27FC236}">
                  <a16:creationId xmlns:a16="http://schemas.microsoft.com/office/drawing/2014/main" id="{DADBC8A4-E857-6015-7663-6411E05180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6" y="0"/>
                    <a:pt x="0" y="25"/>
                    <a:pt x="0" y="56"/>
                  </a:cubicBezTo>
                  <a:cubicBezTo>
                    <a:pt x="0" y="86"/>
                    <a:pt x="26" y="111"/>
                    <a:pt x="57" y="111"/>
                  </a:cubicBezTo>
                  <a:lnTo>
                    <a:pt x="169" y="111"/>
                  </a:lnTo>
                  <a:cubicBezTo>
                    <a:pt x="201" y="111"/>
                    <a:pt x="226" y="86"/>
                    <a:pt x="226" y="56"/>
                  </a:cubicBezTo>
                  <a:cubicBezTo>
                    <a:pt x="226" y="25"/>
                    <a:pt x="201" y="0"/>
                    <a:pt x="16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7" name="Freeform 9">
              <a:extLst>
                <a:ext uri="{FF2B5EF4-FFF2-40B4-BE49-F238E27FC236}">
                  <a16:creationId xmlns:a16="http://schemas.microsoft.com/office/drawing/2014/main" id="{58DB041E-747B-28FE-D21E-CF83F2FD46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7" y="111"/>
                  </a:cubicBezTo>
                  <a:lnTo>
                    <a:pt x="169" y="111"/>
                  </a:lnTo>
                  <a:cubicBezTo>
                    <a:pt x="200" y="111"/>
                    <a:pt x="226" y="86"/>
                    <a:pt x="226" y="56"/>
                  </a:cubicBezTo>
                  <a:cubicBezTo>
                    <a:pt x="226" y="25"/>
                    <a:pt x="200" y="0"/>
                    <a:pt x="16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2923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3795BF-6C23-4E7F-8FB4-E209F018AF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情緒的価値とは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524CE13-EB32-5C82-A969-91CCE8103F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情緒的価値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＝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顧客が商品・サービスに対して抱く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感覚的・精神的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な価値</a:t>
            </a:r>
          </a:p>
          <a:p>
            <a:endParaRPr kumimoji="1" lang="ja-JP" altLang="en-US" dirty="0"/>
          </a:p>
        </p:txBody>
      </p:sp>
      <p:sp>
        <p:nvSpPr>
          <p:cNvPr id="24" name="片側の 2 つの角を丸めた四角形 4">
            <a:extLst>
              <a:ext uri="{FF2B5EF4-FFF2-40B4-BE49-F238E27FC236}">
                <a16:creationId xmlns:a16="http://schemas.microsoft.com/office/drawing/2014/main" id="{6361B6C7-F464-808A-AC60-4CEB3B2972F8}"/>
              </a:ext>
            </a:extLst>
          </p:cNvPr>
          <p:cNvSpPr/>
          <p:nvPr/>
        </p:nvSpPr>
        <p:spPr>
          <a:xfrm>
            <a:off x="4993034" y="1890277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5" name="角丸四角形 8">
            <a:extLst>
              <a:ext uri="{FF2B5EF4-FFF2-40B4-BE49-F238E27FC236}">
                <a16:creationId xmlns:a16="http://schemas.microsoft.com/office/drawing/2014/main" id="{6D0D4B71-6609-17C3-4ACD-C880C1BA5CC8}"/>
              </a:ext>
            </a:extLst>
          </p:cNvPr>
          <p:cNvSpPr/>
          <p:nvPr/>
        </p:nvSpPr>
        <p:spPr>
          <a:xfrm>
            <a:off x="4993034" y="1890278"/>
            <a:ext cx="3100272" cy="62958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情緒的価値例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6" name="片側の 2 つの角を丸めた四角形 6">
            <a:extLst>
              <a:ext uri="{FF2B5EF4-FFF2-40B4-BE49-F238E27FC236}">
                <a16:creationId xmlns:a16="http://schemas.microsoft.com/office/drawing/2014/main" id="{32553BA8-13E1-9AA0-2A76-8193893B4210}"/>
              </a:ext>
            </a:extLst>
          </p:cNvPr>
          <p:cNvSpPr/>
          <p:nvPr/>
        </p:nvSpPr>
        <p:spPr>
          <a:xfrm>
            <a:off x="5219036" y="2913995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高級感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7" name="片側の 2 つの角を丸めた四角形 7">
            <a:extLst>
              <a:ext uri="{FF2B5EF4-FFF2-40B4-BE49-F238E27FC236}">
                <a16:creationId xmlns:a16="http://schemas.microsoft.com/office/drawing/2014/main" id="{9A41EE8E-FD8B-3152-89A8-5DB5924777EC}"/>
              </a:ext>
            </a:extLst>
          </p:cNvPr>
          <p:cNvSpPr/>
          <p:nvPr/>
        </p:nvSpPr>
        <p:spPr>
          <a:xfrm>
            <a:off x="5219036" y="3946276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スタイリッシュ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8" name="片側の 2 つの角を丸めた四角形 9">
            <a:extLst>
              <a:ext uri="{FF2B5EF4-FFF2-40B4-BE49-F238E27FC236}">
                <a16:creationId xmlns:a16="http://schemas.microsoft.com/office/drawing/2014/main" id="{0A808ADF-462A-D85C-3AEC-C89DCDBF93C9}"/>
              </a:ext>
            </a:extLst>
          </p:cNvPr>
          <p:cNvSpPr/>
          <p:nvPr/>
        </p:nvSpPr>
        <p:spPr>
          <a:xfrm>
            <a:off x="5219036" y="4978557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先進的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pic>
        <p:nvPicPr>
          <p:cNvPr id="29" name="図 28">
            <a:extLst>
              <a:ext uri="{FF2B5EF4-FFF2-40B4-BE49-F238E27FC236}">
                <a16:creationId xmlns:a16="http://schemas.microsoft.com/office/drawing/2014/main" id="{3D4D0A03-7F8F-A227-DA3C-8A548763198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28" r="16728"/>
          <a:stretch/>
        </p:blipFill>
        <p:spPr>
          <a:xfrm>
            <a:off x="1028419" y="2233683"/>
            <a:ext cx="3610800" cy="3610800"/>
          </a:xfrm>
          <a:prstGeom prst="ellipse">
            <a:avLst/>
          </a:prstGeom>
          <a:effectLst>
            <a:outerShdw blurRad="50800" dist="38100" dir="2700000" algn="tl" rotWithShape="0">
              <a:srgbClr val="545454">
                <a:alpha val="40000"/>
              </a:srgbClr>
            </a:outerShdw>
          </a:effectLst>
        </p:spPr>
      </p:pic>
      <p:sp>
        <p:nvSpPr>
          <p:cNvPr id="30" name="片側の 2 つの角を丸めた四角形 28">
            <a:extLst>
              <a:ext uri="{FF2B5EF4-FFF2-40B4-BE49-F238E27FC236}">
                <a16:creationId xmlns:a16="http://schemas.microsoft.com/office/drawing/2014/main" id="{1E2CA9E9-F553-1BD0-8E9D-77F5021EEC03}"/>
              </a:ext>
            </a:extLst>
          </p:cNvPr>
          <p:cNvSpPr/>
          <p:nvPr/>
        </p:nvSpPr>
        <p:spPr>
          <a:xfrm>
            <a:off x="8224673" y="1890277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1" name="角丸四角形 29">
            <a:extLst>
              <a:ext uri="{FF2B5EF4-FFF2-40B4-BE49-F238E27FC236}">
                <a16:creationId xmlns:a16="http://schemas.microsoft.com/office/drawing/2014/main" id="{48726003-0EC2-2DA2-443F-77FF3E6A74DB}"/>
              </a:ext>
            </a:extLst>
          </p:cNvPr>
          <p:cNvSpPr/>
          <p:nvPr/>
        </p:nvSpPr>
        <p:spPr>
          <a:xfrm>
            <a:off x="8224673" y="1890278"/>
            <a:ext cx="3100272" cy="62958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kumimoji="0" lang="en" altLang="ja-JP" sz="16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KPI</a:t>
            </a: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" name="片側の 2 つの角を丸めた四角形 30">
            <a:extLst>
              <a:ext uri="{FF2B5EF4-FFF2-40B4-BE49-F238E27FC236}">
                <a16:creationId xmlns:a16="http://schemas.microsoft.com/office/drawing/2014/main" id="{902CBE18-361D-DB90-04C7-9535183BD375}"/>
              </a:ext>
            </a:extLst>
          </p:cNvPr>
          <p:cNvSpPr/>
          <p:nvPr/>
        </p:nvSpPr>
        <p:spPr>
          <a:xfrm>
            <a:off x="8863029" y="2913995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好意度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3" name="片側の 2 つの角を丸めた四角形 31">
            <a:extLst>
              <a:ext uri="{FF2B5EF4-FFF2-40B4-BE49-F238E27FC236}">
                <a16:creationId xmlns:a16="http://schemas.microsoft.com/office/drawing/2014/main" id="{2EE13830-3285-1E81-03FB-9F74AE9740CC}"/>
              </a:ext>
            </a:extLst>
          </p:cNvPr>
          <p:cNvSpPr/>
          <p:nvPr/>
        </p:nvSpPr>
        <p:spPr>
          <a:xfrm>
            <a:off x="8863029" y="3946276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第一想起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4" name="片側の 2 つの角を丸めた四角形 32">
            <a:extLst>
              <a:ext uri="{FF2B5EF4-FFF2-40B4-BE49-F238E27FC236}">
                <a16:creationId xmlns:a16="http://schemas.microsoft.com/office/drawing/2014/main" id="{12D59FB7-BC16-0E8E-62A0-FF8418C44E8E}"/>
              </a:ext>
            </a:extLst>
          </p:cNvPr>
          <p:cNvSpPr/>
          <p:nvPr/>
        </p:nvSpPr>
        <p:spPr>
          <a:xfrm>
            <a:off x="8863029" y="4978557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ブランド認知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D811AAB9-09FD-E82C-96BA-0313263C952C}"/>
              </a:ext>
            </a:extLst>
          </p:cNvPr>
          <p:cNvGrpSpPr>
            <a:grpSpLocks noChangeAspect="1"/>
          </p:cNvGrpSpPr>
          <p:nvPr/>
        </p:nvGrpSpPr>
        <p:grpSpPr>
          <a:xfrm>
            <a:off x="8386090" y="2885207"/>
            <a:ext cx="864000" cy="864000"/>
            <a:chOff x="8305408" y="3035852"/>
            <a:chExt cx="960285" cy="960285"/>
          </a:xfrm>
        </p:grpSpPr>
        <p:sp>
          <p:nvSpPr>
            <p:cNvPr id="36" name="円/楕円 40">
              <a:extLst>
                <a:ext uri="{FF2B5EF4-FFF2-40B4-BE49-F238E27FC236}">
                  <a16:creationId xmlns:a16="http://schemas.microsoft.com/office/drawing/2014/main" id="{BE71119B-81D4-DD31-A664-3A958F6DD8C7}"/>
                </a:ext>
              </a:extLst>
            </p:cNvPr>
            <p:cNvSpPr/>
            <p:nvPr/>
          </p:nvSpPr>
          <p:spPr>
            <a:xfrm>
              <a:off x="8305408" y="3035852"/>
              <a:ext cx="960285" cy="960285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9E2EC9E4-7A71-691C-9428-8A833D03D5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55422" y="3229476"/>
              <a:ext cx="660257" cy="596851"/>
            </a:xfrm>
            <a:prstGeom prst="rect">
              <a:avLst/>
            </a:prstGeom>
          </p:spPr>
        </p:pic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E1BBEE18-C547-911F-5140-478DB3A916D1}"/>
              </a:ext>
            </a:extLst>
          </p:cNvPr>
          <p:cNvGrpSpPr>
            <a:grpSpLocks noChangeAspect="1"/>
          </p:cNvGrpSpPr>
          <p:nvPr/>
        </p:nvGrpSpPr>
        <p:grpSpPr>
          <a:xfrm>
            <a:off x="8386090" y="4957456"/>
            <a:ext cx="864000" cy="864000"/>
            <a:chOff x="8305408" y="5101847"/>
            <a:chExt cx="960285" cy="960285"/>
          </a:xfrm>
        </p:grpSpPr>
        <p:sp>
          <p:nvSpPr>
            <p:cNvPr id="39" name="円/楕円 53">
              <a:extLst>
                <a:ext uri="{FF2B5EF4-FFF2-40B4-BE49-F238E27FC236}">
                  <a16:creationId xmlns:a16="http://schemas.microsoft.com/office/drawing/2014/main" id="{2C611913-A15E-A06E-992D-6D9A1A556367}"/>
                </a:ext>
              </a:extLst>
            </p:cNvPr>
            <p:cNvSpPr/>
            <p:nvPr/>
          </p:nvSpPr>
          <p:spPr>
            <a:xfrm>
              <a:off x="8305408" y="5101847"/>
              <a:ext cx="960285" cy="960285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40" name="図 39" descr="アイコン&#10;&#10;自動的に生成された説明">
              <a:extLst>
                <a:ext uri="{FF2B5EF4-FFF2-40B4-BE49-F238E27FC236}">
                  <a16:creationId xmlns:a16="http://schemas.microsoft.com/office/drawing/2014/main" id="{24D206E0-79DC-4311-8747-6E9B1139B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82129" y="5236241"/>
              <a:ext cx="640534" cy="640534"/>
            </a:xfrm>
            <a:prstGeom prst="rect">
              <a:avLst/>
            </a:prstGeom>
          </p:spPr>
        </p:pic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CE4D5556-AAF3-E201-6CD8-67BDBF9FA23B}"/>
              </a:ext>
            </a:extLst>
          </p:cNvPr>
          <p:cNvGrpSpPr>
            <a:grpSpLocks noChangeAspect="1"/>
          </p:cNvGrpSpPr>
          <p:nvPr/>
        </p:nvGrpSpPr>
        <p:grpSpPr>
          <a:xfrm>
            <a:off x="8386090" y="3924821"/>
            <a:ext cx="864000" cy="864000"/>
            <a:chOff x="8305408" y="4068849"/>
            <a:chExt cx="960285" cy="960285"/>
          </a:xfrm>
        </p:grpSpPr>
        <p:sp>
          <p:nvSpPr>
            <p:cNvPr id="42" name="円/楕円 54">
              <a:extLst>
                <a:ext uri="{FF2B5EF4-FFF2-40B4-BE49-F238E27FC236}">
                  <a16:creationId xmlns:a16="http://schemas.microsoft.com/office/drawing/2014/main" id="{E93E6085-1049-9579-E4F4-60A1182B277A}"/>
                </a:ext>
              </a:extLst>
            </p:cNvPr>
            <p:cNvSpPr/>
            <p:nvPr/>
          </p:nvSpPr>
          <p:spPr>
            <a:xfrm>
              <a:off x="8305408" y="4068849"/>
              <a:ext cx="960285" cy="960285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43" name="グラフィックス 42" descr="歯車付きの頭 枠線">
              <a:extLst>
                <a:ext uri="{FF2B5EF4-FFF2-40B4-BE49-F238E27FC236}">
                  <a16:creationId xmlns:a16="http://schemas.microsoft.com/office/drawing/2014/main" id="{5D7F2F77-E357-C670-53BF-661AEA204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66631" y="4214307"/>
              <a:ext cx="681684" cy="6816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7025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2929CD9-B127-2AF8-05D2-01A1C99B21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ブランディング目的出稿時の推奨広告商品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E06DBE2-5B38-C635-5074-926EA039DD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と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情緒的価値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それぞれの文脈に沿った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コミュニケーションが重要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Yahoo! JAPAN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ではそれぞれの目的にあわせて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2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つの広告商品を推奨します</a:t>
            </a:r>
          </a:p>
          <a:p>
            <a:endParaRPr kumimoji="1" lang="ja-JP" altLang="en-US" dirty="0"/>
          </a:p>
        </p:txBody>
      </p:sp>
      <p:sp>
        <p:nvSpPr>
          <p:cNvPr id="26" name="左右矢印 64">
            <a:extLst>
              <a:ext uri="{FF2B5EF4-FFF2-40B4-BE49-F238E27FC236}">
                <a16:creationId xmlns:a16="http://schemas.microsoft.com/office/drawing/2014/main" id="{D6A9492F-715B-BE57-308A-D5BAC7AA7709}"/>
              </a:ext>
            </a:extLst>
          </p:cNvPr>
          <p:cNvSpPr/>
          <p:nvPr/>
        </p:nvSpPr>
        <p:spPr>
          <a:xfrm>
            <a:off x="947737" y="1789642"/>
            <a:ext cx="10296525" cy="843475"/>
          </a:xfrm>
          <a:prstGeom prst="leftRightArrow">
            <a:avLst>
              <a:gd name="adj1" fmla="val 60437"/>
              <a:gd name="adj2" fmla="val 50000"/>
            </a:avLst>
          </a:prstGeom>
          <a:gradFill>
            <a:gsLst>
              <a:gs pos="50000">
                <a:srgbClr val="F5F5F5"/>
              </a:gs>
              <a:gs pos="0">
                <a:srgbClr val="00569B">
                  <a:lumMod val="75000"/>
                </a:srgbClr>
              </a:gs>
              <a:gs pos="100000">
                <a:srgbClr val="C9002C"/>
              </a:gs>
            </a:gsLst>
            <a:lin ang="0" scaled="0"/>
          </a:gra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7" name="角丸四角形 66">
            <a:extLst>
              <a:ext uri="{FF2B5EF4-FFF2-40B4-BE49-F238E27FC236}">
                <a16:creationId xmlns:a16="http://schemas.microsoft.com/office/drawing/2014/main" id="{A11637EA-4167-B99A-8B02-C45D80C05983}"/>
              </a:ext>
            </a:extLst>
          </p:cNvPr>
          <p:cNvSpPr/>
          <p:nvPr/>
        </p:nvSpPr>
        <p:spPr>
          <a:xfrm>
            <a:off x="1395383" y="2053760"/>
            <a:ext cx="1125141" cy="34623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</a:ln>
          <a:effectLst>
            <a:outerShdw blurRad="25400" dist="12700" dir="16200000" rotWithShape="0">
              <a:srgbClr val="545454">
                <a:alpha val="40000"/>
              </a:srgbClr>
            </a:outerShdw>
          </a:effectLst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機能的価値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8" name="角丸四角形 67">
            <a:extLst>
              <a:ext uri="{FF2B5EF4-FFF2-40B4-BE49-F238E27FC236}">
                <a16:creationId xmlns:a16="http://schemas.microsoft.com/office/drawing/2014/main" id="{9A845F0E-D850-643F-551B-E9A5F6198CB6}"/>
              </a:ext>
            </a:extLst>
          </p:cNvPr>
          <p:cNvSpPr/>
          <p:nvPr/>
        </p:nvSpPr>
        <p:spPr>
          <a:xfrm>
            <a:off x="9717973" y="2053760"/>
            <a:ext cx="1125141" cy="34623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</a:ln>
          <a:effectLst>
            <a:outerShdw blurRad="25400" dist="12700" dir="16200000" rotWithShape="0">
              <a:srgbClr val="545454">
                <a:alpha val="40000"/>
              </a:srgbClr>
            </a:outerShdw>
          </a:effectLst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情緒的価値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16A8D75B-87D7-351E-7DB1-5017383DA445}"/>
              </a:ext>
            </a:extLst>
          </p:cNvPr>
          <p:cNvSpPr txBox="1"/>
          <p:nvPr/>
        </p:nvSpPr>
        <p:spPr>
          <a:xfrm>
            <a:off x="1802615" y="2651529"/>
            <a:ext cx="3372208" cy="464247"/>
          </a:xfrm>
          <a:prstGeom prst="roundRect">
            <a:avLst>
              <a:gd name="adj" fmla="val 50000"/>
            </a:avLst>
          </a:prstGeom>
          <a:solidFill>
            <a:srgbClr val="E5EEF5"/>
          </a:solidFill>
          <a:ln w="1270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トップページ トピックス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DD77AF69-6EF2-C7B7-B658-15E686B8439B}"/>
              </a:ext>
            </a:extLst>
          </p:cNvPr>
          <p:cNvGrpSpPr/>
          <p:nvPr/>
        </p:nvGrpSpPr>
        <p:grpSpPr>
          <a:xfrm>
            <a:off x="7463992" y="3241556"/>
            <a:ext cx="2475816" cy="3118903"/>
            <a:chOff x="2189174" y="3488545"/>
            <a:chExt cx="2475816" cy="3118903"/>
          </a:xfrm>
        </p:grpSpPr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F52C5AA4-2A4F-0201-6014-B000F0C9DE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612" b="32747"/>
            <a:stretch/>
          </p:blipFill>
          <p:spPr>
            <a:xfrm>
              <a:off x="2358641" y="3633625"/>
              <a:ext cx="2124000" cy="2973823"/>
            </a:xfrm>
            <a:prstGeom prst="rect">
              <a:avLst/>
            </a:prstGeom>
          </p:spPr>
        </p:pic>
        <p:pic>
          <p:nvPicPr>
            <p:cNvPr id="32" name="図 31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C6DFBB28-F223-6A8F-4236-74A8CA5101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6891"/>
            <a:stretch/>
          </p:blipFill>
          <p:spPr>
            <a:xfrm>
              <a:off x="2189174" y="3488545"/>
              <a:ext cx="2475816" cy="3118903"/>
            </a:xfrm>
            <a:prstGeom prst="rect">
              <a:avLst/>
            </a:prstGeom>
            <a:effectLst/>
          </p:spPr>
        </p:pic>
      </p:grp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FB397BEC-3F9C-C515-3550-D241340B54D0}"/>
              </a:ext>
            </a:extLst>
          </p:cNvPr>
          <p:cNvSpPr txBox="1"/>
          <p:nvPr/>
        </p:nvSpPr>
        <p:spPr>
          <a:xfrm>
            <a:off x="7015796" y="2636625"/>
            <a:ext cx="3372208" cy="464247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08531408-3415-F1EF-241F-1847199C54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/>
        </p:blipFill>
        <p:spPr>
          <a:xfrm>
            <a:off x="7654034" y="3947042"/>
            <a:ext cx="2088000" cy="1190215"/>
          </a:xfrm>
          <a:prstGeom prst="rect">
            <a:avLst/>
          </a:prstGeom>
          <a:ln w="19050">
            <a:solidFill>
              <a:srgbClr val="C9002C"/>
            </a:solidFill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</p:pic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A45D79E9-6ADD-31F4-3670-28D36A09E867}"/>
              </a:ext>
            </a:extLst>
          </p:cNvPr>
          <p:cNvGrpSpPr>
            <a:grpSpLocks noChangeAspect="1"/>
          </p:cNvGrpSpPr>
          <p:nvPr/>
        </p:nvGrpSpPr>
        <p:grpSpPr>
          <a:xfrm>
            <a:off x="2258295" y="3265726"/>
            <a:ext cx="2476800" cy="3132834"/>
            <a:chOff x="931156" y="1340379"/>
            <a:chExt cx="2475816" cy="3131590"/>
          </a:xfrm>
        </p:grpSpPr>
        <p:pic>
          <p:nvPicPr>
            <p:cNvPr id="36" name="図 35">
              <a:extLst>
                <a:ext uri="{FF2B5EF4-FFF2-40B4-BE49-F238E27FC236}">
                  <a16:creationId xmlns:a16="http://schemas.microsoft.com/office/drawing/2014/main" id="{AF5ECCB9-D6A5-033A-396C-A755A8B595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77604"/>
            <a:stretch/>
          </p:blipFill>
          <p:spPr>
            <a:xfrm>
              <a:off x="1096020" y="1553910"/>
              <a:ext cx="2146089" cy="2918059"/>
            </a:xfrm>
            <a:prstGeom prst="rect">
              <a:avLst/>
            </a:prstGeom>
          </p:spPr>
        </p:pic>
        <p:pic>
          <p:nvPicPr>
            <p:cNvPr id="37" name="図 36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672C42A0-2E74-4854-B586-7FA1DAFC42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7104"/>
            <a:stretch/>
          </p:blipFill>
          <p:spPr>
            <a:xfrm>
              <a:off x="931156" y="1340379"/>
              <a:ext cx="2475816" cy="3108402"/>
            </a:xfrm>
            <a:prstGeom prst="rect">
              <a:avLst/>
            </a:prstGeom>
            <a:effectLst/>
          </p:spPr>
        </p:pic>
      </p:grpSp>
      <p:pic>
        <p:nvPicPr>
          <p:cNvPr id="38" name="図 37">
            <a:extLst>
              <a:ext uri="{FF2B5EF4-FFF2-40B4-BE49-F238E27FC236}">
                <a16:creationId xmlns:a16="http://schemas.microsoft.com/office/drawing/2014/main" id="{9AC7BF8B-B2DA-EE53-D569-61051679DE8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442" b="66919"/>
          <a:stretch/>
        </p:blipFill>
        <p:spPr>
          <a:xfrm>
            <a:off x="2422896" y="5298588"/>
            <a:ext cx="2124000" cy="11009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B99FA427-CB8E-8ABA-F8DC-60566017A1C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rgbClr val="F5F5F5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2896" y="5149106"/>
            <a:ext cx="2143190" cy="194835"/>
          </a:xfrm>
          <a:prstGeom prst="rect">
            <a:avLst/>
          </a:prstGeom>
        </p:spPr>
      </p:pic>
      <p:pic>
        <p:nvPicPr>
          <p:cNvPr id="40" name="図 18">
            <a:extLst>
              <a:ext uri="{FF2B5EF4-FFF2-40B4-BE49-F238E27FC236}">
                <a16:creationId xmlns:a16="http://schemas.microsoft.com/office/drawing/2014/main" id="{E699A4DC-B2C6-EA6C-169C-D6667F5521A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412228" y="5505612"/>
            <a:ext cx="2176586" cy="583200"/>
          </a:xfrm>
          <a:prstGeom prst="rect">
            <a:avLst/>
          </a:prstGeom>
          <a:effectLst/>
        </p:spPr>
      </p:pic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4B059A9A-8E92-C706-0FAF-87D4E4CCD05B}"/>
              </a:ext>
            </a:extLst>
          </p:cNvPr>
          <p:cNvSpPr/>
          <p:nvPr/>
        </p:nvSpPr>
        <p:spPr>
          <a:xfrm>
            <a:off x="2426052" y="5539194"/>
            <a:ext cx="2124000" cy="504000"/>
          </a:xfrm>
          <a:prstGeom prst="rect">
            <a:avLst/>
          </a:prstGeom>
          <a:solidFill>
            <a:srgbClr val="00569B">
              <a:lumMod val="75000"/>
              <a:alpha val="5000"/>
            </a:srgbClr>
          </a:solidFill>
          <a:ln w="12700" cap="flat" cmpd="sng" algn="ctr">
            <a:solidFill>
              <a:srgbClr val="00569B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42" name="グラフィックス 41" descr="矢印: 時計回りの曲線 単色塗りつぶし">
            <a:extLst>
              <a:ext uri="{FF2B5EF4-FFF2-40B4-BE49-F238E27FC236}">
                <a16:creationId xmlns:a16="http://schemas.microsoft.com/office/drawing/2014/main" id="{178593DC-C47F-D418-204B-83C769BFD86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2106337" flipV="1">
            <a:off x="4430356" y="5245909"/>
            <a:ext cx="563408" cy="563408"/>
          </a:xfrm>
          <a:prstGeom prst="rect">
            <a:avLst/>
          </a:prstGeom>
          <a:effectLst>
            <a:outerShdw dist="38100" dir="8100000" algn="tr" rotWithShape="0">
              <a:srgbClr val="FFFFFF"/>
            </a:outerShdw>
          </a:effectLst>
        </p:spPr>
      </p:pic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B47B53B1-6170-49EB-101B-14C6D3DC87B7}"/>
              </a:ext>
            </a:extLst>
          </p:cNvPr>
          <p:cNvGrpSpPr/>
          <p:nvPr/>
        </p:nvGrpSpPr>
        <p:grpSpPr>
          <a:xfrm>
            <a:off x="2998399" y="4377923"/>
            <a:ext cx="3430691" cy="843475"/>
            <a:chOff x="2907194" y="4954015"/>
            <a:chExt cx="3430691" cy="843475"/>
          </a:xfrm>
        </p:grpSpPr>
        <p:pic>
          <p:nvPicPr>
            <p:cNvPr id="44" name="図 43" descr="Web サイト&#10;&#10;自動的に生成された説明">
              <a:extLst>
                <a:ext uri="{FF2B5EF4-FFF2-40B4-BE49-F238E27FC236}">
                  <a16:creationId xmlns:a16="http://schemas.microsoft.com/office/drawing/2014/main" id="{DCE28DF0-2224-D729-7B5C-A73C71A2E2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27" t="26342" r="2021" b="69672"/>
            <a:stretch/>
          </p:blipFill>
          <p:spPr>
            <a:xfrm>
              <a:off x="2907194" y="4954015"/>
              <a:ext cx="3430691" cy="843475"/>
            </a:xfrm>
            <a:prstGeom prst="rect">
              <a:avLst/>
            </a:prstGeom>
            <a:ln w="12700">
              <a:solidFill>
                <a:srgbClr val="00569B"/>
              </a:solidFill>
            </a:ln>
            <a:effectLst>
              <a:outerShdw blurRad="38100"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</p:pic>
        <p:pic>
          <p:nvPicPr>
            <p:cNvPr id="45" name="図 44">
              <a:extLst>
                <a:ext uri="{FF2B5EF4-FFF2-40B4-BE49-F238E27FC236}">
                  <a16:creationId xmlns:a16="http://schemas.microsoft.com/office/drawing/2014/main" id="{426DB42D-C93F-1FDB-0A9A-4F46B77163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32" t="1" r="25131" b="11799"/>
            <a:stretch/>
          </p:blipFill>
          <p:spPr>
            <a:xfrm>
              <a:off x="2971980" y="5043161"/>
              <a:ext cx="673899" cy="673899"/>
            </a:xfrm>
            <a:prstGeom prst="rect">
              <a:avLst/>
            </a:prstGeom>
          </p:spPr>
        </p:pic>
        <p:sp>
          <p:nvSpPr>
            <p:cNvPr id="46" name="テキスト ボックス 45">
              <a:extLst>
                <a:ext uri="{FF2B5EF4-FFF2-40B4-BE49-F238E27FC236}">
                  <a16:creationId xmlns:a16="http://schemas.microsoft.com/office/drawing/2014/main" id="{ED1EE973-1394-D735-CB4B-8F62686B2993}"/>
                </a:ext>
              </a:extLst>
            </p:cNvPr>
            <p:cNvSpPr txBox="1"/>
            <p:nvPr/>
          </p:nvSpPr>
          <p:spPr>
            <a:xfrm>
              <a:off x="3677993" y="5153925"/>
              <a:ext cx="2393915" cy="242966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36000" tIns="72000" rIns="144000" bIns="72000" numCol="1" spcCol="38100" rtlCol="0" anchor="t">
              <a:noAutofit/>
            </a:bodyPr>
            <a:lstStyle/>
            <a:p>
              <a:pPr marL="0" marR="0" lvl="0" indent="0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</a:rPr>
                <a:t>どこまで進化 自動運転技術</a:t>
              </a:r>
              <a:endPara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7" name="テキスト ボックス 46">
              <a:extLst>
                <a:ext uri="{FF2B5EF4-FFF2-40B4-BE49-F238E27FC236}">
                  <a16:creationId xmlns:a16="http://schemas.microsoft.com/office/drawing/2014/main" id="{D97EDED6-78E7-6046-6C4F-9D0CEC551DE2}"/>
                </a:ext>
              </a:extLst>
            </p:cNvPr>
            <p:cNvSpPr txBox="1"/>
            <p:nvPr/>
          </p:nvSpPr>
          <p:spPr>
            <a:xfrm>
              <a:off x="3699137" y="5386323"/>
              <a:ext cx="1325581" cy="21633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36000" tIns="72000" rIns="144000" bIns="72000" numCol="1" spcCol="38100" rtlCol="0" anchor="t">
              <a:noAutofit/>
            </a:bodyPr>
            <a:lstStyle/>
            <a:p>
              <a:pPr marL="0" marR="0" lvl="0" indent="0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クライアント名</a:t>
              </a:r>
              <a:r>
                <a: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 / </a:t>
              </a:r>
              <a:r>
                <a:rPr kumimoji="0" lang="ja-JP" altLang="en-US" sz="8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商品名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2473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880886B-86BE-9362-A45D-CD64DCA834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sz="4000" dirty="0">
                <a:latin typeface="Meiryo" panose="020B0604030504040204" pitchFamily="34" charset="-128"/>
                <a:ea typeface="Meiryo" panose="020B0604030504040204" pitchFamily="34" charset="-128"/>
              </a:rPr>
              <a:t>推奨広告商品①</a:t>
            </a:r>
            <a:endParaRPr lang="en-US" altLang="ja-JP" sz="40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4000" dirty="0">
                <a:latin typeface="Meiryo" panose="020B0604030504040204" pitchFamily="34" charset="-128"/>
                <a:ea typeface="Meiryo" panose="020B0604030504040204" pitchFamily="34" charset="-128"/>
              </a:rPr>
              <a:t>Yahoo! JAPAN</a:t>
            </a:r>
            <a:r>
              <a:rPr lang="ja-JP" altLang="en-US" sz="4000" dirty="0">
                <a:latin typeface="Meiryo" panose="020B0604030504040204" pitchFamily="34" charset="-128"/>
                <a:ea typeface="Meiryo" panose="020B0604030504040204" pitchFamily="34" charset="-128"/>
              </a:rPr>
              <a:t>トップページ</a:t>
            </a:r>
            <a:r>
              <a:rPr lang="ja-JP" altLang="en-US" sz="4000" dirty="0"/>
              <a:t>　</a:t>
            </a:r>
            <a:r>
              <a:rPr lang="ja-JP" altLang="en-US" sz="4000" dirty="0"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lang="en" altLang="ja-JP" sz="4000" dirty="0"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endParaRPr kumimoji="1" lang="ja-JP" altLang="en-US" sz="40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1547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1D65A8-E663-9114-1961-A4B7C513E9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Yahoo! JAPAN</a:t>
            </a:r>
            <a:r>
              <a:rPr lang="ja-JP" altLang="en-US" dirty="0"/>
              <a:t>トップページ</a:t>
            </a:r>
            <a:r>
              <a:rPr lang="en-US" altLang="ja-JP" dirty="0"/>
              <a:t> </a:t>
            </a:r>
            <a:r>
              <a:rPr lang="ja-JP" altLang="en-US" dirty="0"/>
              <a:t> トピックス</a:t>
            </a:r>
            <a:r>
              <a:rPr lang="en" altLang="ja-JP" dirty="0"/>
              <a:t>PR</a:t>
            </a:r>
            <a:r>
              <a:rPr lang="en-US" altLang="ja-JP" dirty="0"/>
              <a:t> </a:t>
            </a:r>
            <a:r>
              <a:rPr lang="en" altLang="ja-JP" dirty="0"/>
              <a:t> 2</a:t>
            </a:r>
            <a:r>
              <a:rPr lang="ja-JP" altLang="en-US" dirty="0"/>
              <a:t>つのポイント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FC5CFA12-F4A9-2E6D-C6A0-40F468FDFFA6}"/>
              </a:ext>
            </a:extLst>
          </p:cNvPr>
          <p:cNvSpPr/>
          <p:nvPr/>
        </p:nvSpPr>
        <p:spPr>
          <a:xfrm>
            <a:off x="3830238" y="1699404"/>
            <a:ext cx="7414023" cy="1982009"/>
          </a:xfrm>
          <a:prstGeom prst="rect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ブランドの持つ機能的価値の情報発信に最適</a:t>
            </a:r>
          </a:p>
        </p:txBody>
      </p: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4FC6FA4B-AB60-3F3E-F209-3822096244CF}"/>
              </a:ext>
            </a:extLst>
          </p:cNvPr>
          <p:cNvGrpSpPr/>
          <p:nvPr/>
        </p:nvGrpSpPr>
        <p:grpSpPr>
          <a:xfrm>
            <a:off x="947738" y="1267404"/>
            <a:ext cx="2561944" cy="5127793"/>
            <a:chOff x="931156" y="1340379"/>
            <a:chExt cx="2475816" cy="4955406"/>
          </a:xfrm>
        </p:grpSpPr>
        <p:pic>
          <p:nvPicPr>
            <p:cNvPr id="29" name="図 28">
              <a:extLst>
                <a:ext uri="{FF2B5EF4-FFF2-40B4-BE49-F238E27FC236}">
                  <a16:creationId xmlns:a16="http://schemas.microsoft.com/office/drawing/2014/main" id="{EEC30EF4-787E-1AFD-8130-ADD01CEC32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30" name="図 29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6964D054-24B1-5C31-2A5D-C0876AB97D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ADA342C1-8DE1-0426-BB6D-4A8372C454C1}"/>
              </a:ext>
            </a:extLst>
          </p:cNvPr>
          <p:cNvSpPr txBox="1"/>
          <p:nvPr/>
        </p:nvSpPr>
        <p:spPr>
          <a:xfrm>
            <a:off x="4187654" y="2049543"/>
            <a:ext cx="2860453" cy="432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 トピックス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EF7C9807-6E22-4519-1FCD-23C12DB30D2C}"/>
              </a:ext>
            </a:extLst>
          </p:cNvPr>
          <p:cNvSpPr txBox="1"/>
          <p:nvPr/>
        </p:nvSpPr>
        <p:spPr>
          <a:xfrm>
            <a:off x="7539261" y="2130137"/>
            <a:ext cx="3378200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世の中ゴトの情報取得のために利用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BF19288-F823-7B9F-D30E-835B88B708E1}"/>
              </a:ext>
            </a:extLst>
          </p:cNvPr>
          <p:cNvSpPr txBox="1"/>
          <p:nvPr/>
        </p:nvSpPr>
        <p:spPr>
          <a:xfrm>
            <a:off x="7212460" y="2149366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20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4" name="角丸四角形 9">
            <a:extLst>
              <a:ext uri="{FF2B5EF4-FFF2-40B4-BE49-F238E27FC236}">
                <a16:creationId xmlns:a16="http://schemas.microsoft.com/office/drawing/2014/main" id="{E299288F-79A6-EF6C-46A9-BBD375E3918D}"/>
              </a:ext>
            </a:extLst>
          </p:cNvPr>
          <p:cNvSpPr/>
          <p:nvPr/>
        </p:nvSpPr>
        <p:spPr>
          <a:xfrm>
            <a:off x="3830239" y="1267404"/>
            <a:ext cx="2561944" cy="43200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00569B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en-US" altLang="ja-JP" sz="20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①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E0379776-4C0C-42B4-D9BC-7AF035478099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2601827"/>
            <a:ext cx="326201" cy="180000"/>
            <a:chOff x="5270129" y="3256673"/>
            <a:chExt cx="396700" cy="218901"/>
          </a:xfrm>
        </p:grpSpPr>
        <p:sp>
          <p:nvSpPr>
            <p:cNvPr id="36" name="直角三角形 35">
              <a:extLst>
                <a:ext uri="{FF2B5EF4-FFF2-40B4-BE49-F238E27FC236}">
                  <a16:creationId xmlns:a16="http://schemas.microsoft.com/office/drawing/2014/main" id="{306BF6C7-8BFB-7192-803E-C6EF3BD53B8C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7" name="直角三角形 36">
              <a:extLst>
                <a:ext uri="{FF2B5EF4-FFF2-40B4-BE49-F238E27FC236}">
                  <a16:creationId xmlns:a16="http://schemas.microsoft.com/office/drawing/2014/main" id="{A3ABB935-0C2A-4872-0D73-0EF80A22F814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B2C5D5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3E2B3884-B625-2874-18AE-E6AFE3F0C8B6}"/>
              </a:ext>
            </a:extLst>
          </p:cNvPr>
          <p:cNvSpPr/>
          <p:nvPr/>
        </p:nvSpPr>
        <p:spPr>
          <a:xfrm>
            <a:off x="3830238" y="4414029"/>
            <a:ext cx="7414023" cy="1982009"/>
          </a:xfrm>
          <a:prstGeom prst="rect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マス的な活用や潜在層へのアプローチに最適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83E63134-76D3-F3C6-94E6-AB697EFEF11A}"/>
              </a:ext>
            </a:extLst>
          </p:cNvPr>
          <p:cNvSpPr txBox="1"/>
          <p:nvPr/>
        </p:nvSpPr>
        <p:spPr>
          <a:xfrm>
            <a:off x="4187654" y="4764168"/>
            <a:ext cx="2860453" cy="432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ニュースメディア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5EA55084-C417-20E7-13A1-9A6CD1DAB296}"/>
              </a:ext>
            </a:extLst>
          </p:cNvPr>
          <p:cNvSpPr txBox="1"/>
          <p:nvPr/>
        </p:nvSpPr>
        <p:spPr>
          <a:xfrm>
            <a:off x="7539261" y="4844762"/>
            <a:ext cx="3167063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情報受容度が高いマインドで利用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34E3F0D4-BB85-A32E-072A-947FC5C10D08}"/>
              </a:ext>
            </a:extLst>
          </p:cNvPr>
          <p:cNvSpPr txBox="1"/>
          <p:nvPr/>
        </p:nvSpPr>
        <p:spPr>
          <a:xfrm>
            <a:off x="7212460" y="4863991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20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2" name="角丸四角形 33">
            <a:extLst>
              <a:ext uri="{FF2B5EF4-FFF2-40B4-BE49-F238E27FC236}">
                <a16:creationId xmlns:a16="http://schemas.microsoft.com/office/drawing/2014/main" id="{EE2F59FF-42A7-4D2B-B16D-7A5E53951DA2}"/>
              </a:ext>
            </a:extLst>
          </p:cNvPr>
          <p:cNvSpPr/>
          <p:nvPr/>
        </p:nvSpPr>
        <p:spPr>
          <a:xfrm>
            <a:off x="3830239" y="3982029"/>
            <a:ext cx="2561944" cy="43200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00569B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ja-JP" altLang="en-US" sz="20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②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0C5DF397-7075-9821-82E9-FF093CE9B41A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5316452"/>
            <a:ext cx="326201" cy="180000"/>
            <a:chOff x="5270129" y="3256673"/>
            <a:chExt cx="396700" cy="218901"/>
          </a:xfrm>
        </p:grpSpPr>
        <p:sp>
          <p:nvSpPr>
            <p:cNvPr id="44" name="直角三角形 43">
              <a:extLst>
                <a:ext uri="{FF2B5EF4-FFF2-40B4-BE49-F238E27FC236}">
                  <a16:creationId xmlns:a16="http://schemas.microsoft.com/office/drawing/2014/main" id="{E8554E10-A5C4-A77E-1495-196D4E19B3DE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45" name="直角三角形 44">
              <a:extLst>
                <a:ext uri="{FF2B5EF4-FFF2-40B4-BE49-F238E27FC236}">
                  <a16:creationId xmlns:a16="http://schemas.microsoft.com/office/drawing/2014/main" id="{8E0941D9-ACA4-D702-1F5D-A054D756B987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B2C5D5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46" name="グラフィックス 45" descr="チェック マーク 単色塗りつぶし">
            <a:extLst>
              <a:ext uri="{FF2B5EF4-FFF2-40B4-BE49-F238E27FC236}">
                <a16:creationId xmlns:a16="http://schemas.microsoft.com/office/drawing/2014/main" id="{DB7C0E8C-30EC-A0D1-B09E-4ED4DD8D5A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56901" y="3133851"/>
            <a:ext cx="254310" cy="254310"/>
          </a:xfrm>
          <a:prstGeom prst="rect">
            <a:avLst/>
          </a:prstGeom>
        </p:spPr>
      </p:pic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A54B820F-FCB0-BB35-AB45-807EF9F0D9EE}"/>
              </a:ext>
            </a:extLst>
          </p:cNvPr>
          <p:cNvCxnSpPr>
            <a:cxnSpLocks/>
          </p:cNvCxnSpPr>
          <p:nvPr/>
        </p:nvCxnSpPr>
        <p:spPr>
          <a:xfrm>
            <a:off x="5254744" y="3424816"/>
            <a:ext cx="4646494" cy="0"/>
          </a:xfrm>
          <a:prstGeom prst="line">
            <a:avLst/>
          </a:prstGeom>
          <a:noFill/>
          <a:ln w="15875" cap="flat" cmpd="sng" algn="ctr">
            <a:solidFill>
              <a:srgbClr val="00569B"/>
            </a:solidFill>
            <a:prstDash val="solid"/>
          </a:ln>
          <a:effectLst/>
        </p:spPr>
      </p:cxnSp>
      <p:pic>
        <p:nvPicPr>
          <p:cNvPr id="48" name="グラフィックス 47" descr="チェック マーク 単色塗りつぶし">
            <a:extLst>
              <a:ext uri="{FF2B5EF4-FFF2-40B4-BE49-F238E27FC236}">
                <a16:creationId xmlns:a16="http://schemas.microsoft.com/office/drawing/2014/main" id="{9ABA8B80-8AB2-A62A-7ED6-960A345B85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56901" y="5848476"/>
            <a:ext cx="254310" cy="254310"/>
          </a:xfrm>
          <a:prstGeom prst="rect">
            <a:avLst/>
          </a:prstGeom>
        </p:spPr>
      </p:pic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48599153-C2CB-551B-2B10-2246C80CCCBB}"/>
              </a:ext>
            </a:extLst>
          </p:cNvPr>
          <p:cNvCxnSpPr>
            <a:cxnSpLocks/>
          </p:cNvCxnSpPr>
          <p:nvPr/>
        </p:nvCxnSpPr>
        <p:spPr>
          <a:xfrm>
            <a:off x="5254744" y="6139441"/>
            <a:ext cx="4646494" cy="0"/>
          </a:xfrm>
          <a:prstGeom prst="line">
            <a:avLst/>
          </a:prstGeom>
          <a:noFill/>
          <a:ln w="15875" cap="flat" cmpd="sng" algn="ctr">
            <a:solidFill>
              <a:srgbClr val="00569B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9788557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CBCレイアウト">
  <a:themeElements>
    <a:clrScheme name="CBC">
      <a:dk1>
        <a:srgbClr val="000000"/>
      </a:dk1>
      <a:lt1>
        <a:srgbClr val="FFFFFF"/>
      </a:lt1>
      <a:dk2>
        <a:srgbClr val="0D0D0D"/>
      </a:dk2>
      <a:lt2>
        <a:srgbClr val="FFFFFF"/>
      </a:lt2>
      <a:accent1>
        <a:srgbClr val="000048"/>
      </a:accent1>
      <a:accent2>
        <a:srgbClr val="06C755"/>
      </a:accent2>
      <a:accent3>
        <a:srgbClr val="FF0033"/>
      </a:accent3>
      <a:accent4>
        <a:srgbClr val="002AFF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BCレイアウト（広告主・代理店限定）">
  <a:themeElements>
    <a:clrScheme name="CBC">
      <a:dk1>
        <a:srgbClr val="000000"/>
      </a:dk1>
      <a:lt1>
        <a:srgbClr val="FFFFFF"/>
      </a:lt1>
      <a:dk2>
        <a:srgbClr val="0D0D0D"/>
      </a:dk2>
      <a:lt2>
        <a:srgbClr val="FFFFFF"/>
      </a:lt2>
      <a:accent1>
        <a:srgbClr val="000048"/>
      </a:accent1>
      <a:accent2>
        <a:srgbClr val="06C755"/>
      </a:accent2>
      <a:accent3>
        <a:srgbClr val="FF0033"/>
      </a:accent3>
      <a:accent4>
        <a:srgbClr val="002AFF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BCレイアウト（社外秘）">
  <a:themeElements>
    <a:clrScheme name="MSCフォーマット">
      <a:dk1>
        <a:srgbClr val="000000"/>
      </a:dk1>
      <a:lt1>
        <a:srgbClr val="FFFFFF"/>
      </a:lt1>
      <a:dk2>
        <a:srgbClr val="0D0D0D"/>
      </a:dk2>
      <a:lt2>
        <a:srgbClr val="FFFFFF"/>
      </a:lt2>
      <a:accent1>
        <a:srgbClr val="000048"/>
      </a:accent1>
      <a:accent2>
        <a:srgbClr val="06C755"/>
      </a:accent2>
      <a:accent3>
        <a:srgbClr val="FF0033"/>
      </a:accent3>
      <a:accent4>
        <a:srgbClr val="002AFF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2051</Words>
  <Application>Microsoft Office PowerPoint</Application>
  <PresentationFormat>ワイド画面</PresentationFormat>
  <Paragraphs>332</Paragraphs>
  <Slides>36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3</vt:i4>
      </vt:variant>
      <vt:variant>
        <vt:lpstr>スライド タイトル</vt:lpstr>
      </vt:variant>
      <vt:variant>
        <vt:i4>36</vt:i4>
      </vt:variant>
    </vt:vector>
  </HeadingPairs>
  <TitlesOfParts>
    <vt:vector size="39" baseType="lpstr">
      <vt:lpstr>CBCレイアウト</vt:lpstr>
      <vt:lpstr>CBCレイアウト（広告主・代理店限定）</vt:lpstr>
      <vt:lpstr>CBCレイアウト（社外秘）</vt:lpstr>
      <vt:lpstr>PowerPoint プレゼンテーション</vt:lpstr>
      <vt:lpstr>目次</vt:lpstr>
      <vt:lpstr>PowerPoint プレゼンテーション</vt:lpstr>
      <vt:lpstr>ブランディングにおける2つの価値</vt:lpstr>
      <vt:lpstr>機能的価値とは</vt:lpstr>
      <vt:lpstr>情緒的価値とは</vt:lpstr>
      <vt:lpstr>ブランディング目的出稿時の推奨広告商品 </vt:lpstr>
      <vt:lpstr>PowerPoint プレゼンテーション</vt:lpstr>
      <vt:lpstr>Yahoo! JAPANトップページ  トピックスPR  2つのポイント </vt:lpstr>
      <vt:lpstr>ニュースメディアとしてのYahoo! JAPANの価値 </vt:lpstr>
      <vt:lpstr>Yahoo!ニュース トピックスとは？ </vt:lpstr>
      <vt:lpstr>Yahoo!ニュース トピックスの価値 </vt:lpstr>
      <vt:lpstr>ポイント①　ブランドの持つ機能的価値の情報発信に最適 </vt:lpstr>
      <vt:lpstr>ポイント②　マス的な活用や潜在層へのアプローチに最適 </vt:lpstr>
      <vt:lpstr>潜在層の獲得効果事例①　新規訪問者数の推移 </vt:lpstr>
      <vt:lpstr>潜在層の獲得効果事例②　潜在層の反応率 </vt:lpstr>
      <vt:lpstr>PowerPoint プレゼンテーション</vt:lpstr>
      <vt:lpstr>Yahoo! JAPANトップページ　ブランドパネルがもたらす価値 </vt:lpstr>
      <vt:lpstr>情緒的価値の醸成において視覚情報は重要なファクター </vt:lpstr>
      <vt:lpstr>ポイント①　ブランドの情緒的価値の発信に最適 </vt:lpstr>
      <vt:lpstr>多様なフォーマットでブランディング効果最大化 </vt:lpstr>
      <vt:lpstr>トップページカスタマイズの活用による広告効果増大 </vt:lpstr>
      <vt:lpstr>ポイント②　ブランドのターゲットにあわせた柔軟なデータ活用が可能 </vt:lpstr>
      <vt:lpstr>PowerPoint プレゼンテーション</vt:lpstr>
      <vt:lpstr>ブランドパネル出稿時の推奨プラン </vt:lpstr>
      <vt:lpstr>ブランドパネル　ブランディング効果比較 </vt:lpstr>
      <vt:lpstr>ブランドパネル  リッチフォーマット  MD  ５つの推奨ポイント </vt:lpstr>
      <vt:lpstr>ポイント①　リーチの最大化 </vt:lpstr>
      <vt:lpstr>ポイント②　デバイスにおける行動特性の補完 </vt:lpstr>
      <vt:lpstr>オーディエンスリスト別　リーチの比較 </vt:lpstr>
      <vt:lpstr>ポイント③　デバイスにおける広告反応層の差異 </vt:lpstr>
      <vt:lpstr>ポイント④　ブランドリフト効果の最大化 </vt:lpstr>
      <vt:lpstr>ポイント⑤　潜在層の広告反応の最大化 </vt:lpstr>
      <vt:lpstr>PowerPoint プレゼンテーション</vt:lpstr>
      <vt:lpstr>クリエイティブ制作支援 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松本 恵実</cp:lastModifiedBy>
  <cp:revision>67</cp:revision>
  <dcterms:created xsi:type="dcterms:W3CDTF">2024-07-26T04:17:15Z</dcterms:created>
  <dcterms:modified xsi:type="dcterms:W3CDTF">2025-12-26T04:12:09Z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2025-01-24T06:11:04Z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d8c9785c-7bbf-4b6c-bf29-15e4982bfb86</vt:lpwstr>
  </property>
  <property fmtid="{D5CDD505-2E9C-101B-9397-08002B2CF9AE}" pid="7" name="MSIP_Label_defa4170-0d19-0005-0004-bc88714345d2_ActionId">
    <vt:lpwstr>6b361219-ec79-46f8-93ac-a090e6a7189c</vt:lpwstr>
  </property>
  <property fmtid="{D5CDD505-2E9C-101B-9397-08002B2CF9AE}" pid="8" name="MSIP_Label_defa4170-0d19-0005-0004-bc88714345d2_ContentBits">
    <vt:lpwstr>0</vt:lpwstr>
  </property>
</Properties>
</file>