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3.xml" ContentType="application/vnd.openxmlformats-officedocument.them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heme/theme4.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8" r:id="rId1"/>
    <p:sldMasterId id="2147483683" r:id="rId2"/>
    <p:sldMasterId id="2147483690" r:id="rId3"/>
  </p:sldMasterIdLst>
  <p:notesMasterIdLst>
    <p:notesMasterId r:id="rId15"/>
  </p:notesMasterIdLst>
  <p:sldIdLst>
    <p:sldId id="273" r:id="rId4"/>
    <p:sldId id="278" r:id="rId5"/>
    <p:sldId id="574" r:id="rId6"/>
    <p:sldId id="575" r:id="rId7"/>
    <p:sldId id="576" r:id="rId8"/>
    <p:sldId id="279" r:id="rId9"/>
    <p:sldId id="577" r:id="rId10"/>
    <p:sldId id="580" r:id="rId11"/>
    <p:sldId id="291" r:id="rId12"/>
    <p:sldId id="579" r:id="rId13"/>
    <p:sldId id="281" r:id="rId1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広告主・代理店限定" id="{B405E880-EC86-FC43-B943-9830E358784D}">
          <p14:sldIdLst>
            <p14:sldId id="273"/>
            <p14:sldId id="278"/>
            <p14:sldId id="574"/>
            <p14:sldId id="575"/>
            <p14:sldId id="576"/>
            <p14:sldId id="279"/>
            <p14:sldId id="577"/>
            <p14:sldId id="580"/>
            <p14:sldId id="291"/>
            <p14:sldId id="579"/>
            <p14:sldId id="28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F2F2"/>
    <a:srgbClr val="A9A9A9"/>
    <a:srgbClr val="000048"/>
    <a:srgbClr val="00003E"/>
    <a:srgbClr val="0D0D0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753" autoAdjust="0"/>
    <p:restoredTop sz="96054"/>
  </p:normalViewPr>
  <p:slideViewPr>
    <p:cSldViewPr snapToGrid="0">
      <p:cViewPr varScale="1">
        <p:scale>
          <a:sx n="82" d="100"/>
          <a:sy n="82" d="100"/>
        </p:scale>
        <p:origin x="1003"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charts/_rels/chart1.xml.rels><?xml version="1.0" encoding="UTF-8" standalone="yes"?>
<Relationships xmlns="http://schemas.openxmlformats.org/package/2006/relationships"><Relationship Id="rId3" Type="http://schemas.openxmlformats.org/officeDocument/2006/relationships/oleObject" Target="Book4"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Book4"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Book4" TargetMode="External"/><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9529516200621395E-2"/>
          <c:y val="0.11819235099062163"/>
          <c:w val="0.925634202515631"/>
          <c:h val="0.75262192771506542"/>
        </c:manualLayout>
      </c:layout>
      <c:barChart>
        <c:barDir val="col"/>
        <c:grouping val="clustered"/>
        <c:varyColors val="0"/>
        <c:ser>
          <c:idx val="0"/>
          <c:order val="0"/>
          <c:tx>
            <c:strRef>
              <c:f>Sheet1!$B$54</c:f>
              <c:strCache>
                <c:ptCount val="1"/>
                <c:pt idx="0">
                  <c:v>ブランドパネル</c:v>
                </c:pt>
              </c:strCache>
            </c:strRef>
          </c:tx>
          <c:spPr>
            <a:solidFill>
              <a:srgbClr val="A9A9A9"/>
            </a:solidFill>
            <a:ln>
              <a:noFill/>
            </a:ln>
            <a:effectLst/>
          </c:spPr>
          <c:invertIfNegative val="0"/>
          <c:cat>
            <c:strRef>
              <c:f>Sheet1!$A$55:$A$61</c:f>
              <c:strCache>
                <c:ptCount val="7"/>
                <c:pt idx="0">
                  <c:v>広告認知</c:v>
                </c:pt>
                <c:pt idx="1">
                  <c:v>商品認知</c:v>
                </c:pt>
                <c:pt idx="2">
                  <c:v>興味・関心</c:v>
                </c:pt>
                <c:pt idx="3">
                  <c:v>好意</c:v>
                </c:pt>
                <c:pt idx="4">
                  <c:v>購入意向</c:v>
                </c:pt>
                <c:pt idx="5">
                  <c:v>最購入意向</c:v>
                </c:pt>
                <c:pt idx="6">
                  <c:v>メッセージ連想</c:v>
                </c:pt>
              </c:strCache>
            </c:strRef>
          </c:cat>
          <c:val>
            <c:numRef>
              <c:f>Sheet1!$B$55:$B$61</c:f>
              <c:numCache>
                <c:formatCode>General</c:formatCode>
                <c:ptCount val="7"/>
                <c:pt idx="0">
                  <c:v>1</c:v>
                </c:pt>
                <c:pt idx="1">
                  <c:v>1</c:v>
                </c:pt>
                <c:pt idx="2">
                  <c:v>1</c:v>
                </c:pt>
                <c:pt idx="3">
                  <c:v>1</c:v>
                </c:pt>
                <c:pt idx="4">
                  <c:v>1</c:v>
                </c:pt>
                <c:pt idx="5">
                  <c:v>1</c:v>
                </c:pt>
                <c:pt idx="6">
                  <c:v>1</c:v>
                </c:pt>
              </c:numCache>
            </c:numRef>
          </c:val>
          <c:extLst>
            <c:ext xmlns:c16="http://schemas.microsoft.com/office/drawing/2014/chart" uri="{C3380CC4-5D6E-409C-BE32-E72D297353CC}">
              <c16:uniqueId val="{00000000-0F1D-43DF-A458-E080C2243269}"/>
            </c:ext>
          </c:extLst>
        </c:ser>
        <c:ser>
          <c:idx val="1"/>
          <c:order val="1"/>
          <c:tx>
            <c:strRef>
              <c:f>Sheet1!$C$54</c:f>
              <c:strCache>
                <c:ptCount val="1"/>
                <c:pt idx="0">
                  <c:v>ブランドパネルトップカバー</c:v>
                </c:pt>
              </c:strCache>
            </c:strRef>
          </c:tx>
          <c:spPr>
            <a:solidFill>
              <a:srgbClr val="000048"/>
            </a:solidFill>
            <a:ln>
              <a:noFill/>
            </a:ln>
            <a:effectLst/>
          </c:spPr>
          <c:invertIfNegative val="0"/>
          <c:cat>
            <c:strRef>
              <c:f>Sheet1!$A$55:$A$61</c:f>
              <c:strCache>
                <c:ptCount val="7"/>
                <c:pt idx="0">
                  <c:v>広告認知</c:v>
                </c:pt>
                <c:pt idx="1">
                  <c:v>商品認知</c:v>
                </c:pt>
                <c:pt idx="2">
                  <c:v>興味・関心</c:v>
                </c:pt>
                <c:pt idx="3">
                  <c:v>好意</c:v>
                </c:pt>
                <c:pt idx="4">
                  <c:v>購入意向</c:v>
                </c:pt>
                <c:pt idx="5">
                  <c:v>最購入意向</c:v>
                </c:pt>
                <c:pt idx="6">
                  <c:v>メッセージ連想</c:v>
                </c:pt>
              </c:strCache>
            </c:strRef>
          </c:cat>
          <c:val>
            <c:numRef>
              <c:f>Sheet1!$C$55:$C$61</c:f>
              <c:numCache>
                <c:formatCode>General</c:formatCode>
                <c:ptCount val="7"/>
                <c:pt idx="0">
                  <c:v>2.8</c:v>
                </c:pt>
                <c:pt idx="1">
                  <c:v>5.3999999999999995</c:v>
                </c:pt>
                <c:pt idx="2">
                  <c:v>6.9</c:v>
                </c:pt>
                <c:pt idx="3">
                  <c:v>4.8000000000000007</c:v>
                </c:pt>
                <c:pt idx="4">
                  <c:v>5.2</c:v>
                </c:pt>
                <c:pt idx="5">
                  <c:v>4.8</c:v>
                </c:pt>
                <c:pt idx="6">
                  <c:v>5.2</c:v>
                </c:pt>
              </c:numCache>
            </c:numRef>
          </c:val>
          <c:extLst>
            <c:ext xmlns:c16="http://schemas.microsoft.com/office/drawing/2014/chart" uri="{C3380CC4-5D6E-409C-BE32-E72D297353CC}">
              <c16:uniqueId val="{00000001-0F1D-43DF-A458-E080C2243269}"/>
            </c:ext>
          </c:extLst>
        </c:ser>
        <c:dLbls>
          <c:showLegendKey val="0"/>
          <c:showVal val="0"/>
          <c:showCatName val="0"/>
          <c:showSerName val="0"/>
          <c:showPercent val="0"/>
          <c:showBubbleSize val="0"/>
        </c:dLbls>
        <c:gapWidth val="61"/>
        <c:overlap val="-27"/>
        <c:axId val="1899928063"/>
        <c:axId val="431211679"/>
      </c:barChart>
      <c:catAx>
        <c:axId val="189992806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ea"/>
                <a:ea typeface="+mn-ea"/>
                <a:cs typeface="+mn-cs"/>
              </a:defRPr>
            </a:pPr>
            <a:endParaRPr lang="ja-JP"/>
          </a:p>
        </c:txPr>
        <c:crossAx val="431211679"/>
        <c:crosses val="autoZero"/>
        <c:auto val="1"/>
        <c:lblAlgn val="ctr"/>
        <c:lblOffset val="100"/>
        <c:noMultiLvlLbl val="0"/>
      </c:catAx>
      <c:valAx>
        <c:axId val="431211679"/>
        <c:scaling>
          <c:orientation val="minMax"/>
        </c:scaling>
        <c:delete val="1"/>
        <c:axPos val="l"/>
        <c:numFmt formatCode="General" sourceLinked="1"/>
        <c:majorTickMark val="none"/>
        <c:minorTickMark val="none"/>
        <c:tickLblPos val="nextTo"/>
        <c:crossAx val="1899928063"/>
        <c:crosses val="autoZero"/>
        <c:crossBetween val="between"/>
      </c:valAx>
      <c:spPr>
        <a:noFill/>
        <a:ln>
          <a:noFill/>
        </a:ln>
        <a:effectLst/>
      </c:spPr>
    </c:plotArea>
    <c:legend>
      <c:legendPos val="tr"/>
      <c:layout>
        <c:manualLayout>
          <c:xMode val="edge"/>
          <c:yMode val="edge"/>
          <c:x val="0.76207991410633569"/>
          <c:y val="9.6415942706805878E-4"/>
          <c:w val="0.23592815878041876"/>
          <c:h val="0.1271195714873353"/>
        </c:manualLayout>
      </c:layout>
      <c:overlay val="0"/>
      <c:spPr>
        <a:noFill/>
        <a:ln>
          <a:noFill/>
        </a:ln>
        <a:effectLst/>
      </c:spPr>
      <c:txPr>
        <a:bodyPr rot="0" spcFirstLastPara="1" vertOverflow="ellipsis" vert="horz" wrap="square" anchor="ctr" anchorCtr="1"/>
        <a:lstStyle/>
        <a:p>
          <a:pPr>
            <a:defRPr sz="1100" b="1" i="0" u="none" strike="noStrike" kern="1200" baseline="0">
              <a:solidFill>
                <a:schemeClr val="tx1">
                  <a:lumMod val="65000"/>
                  <a:lumOff val="35000"/>
                </a:schemeClr>
              </a:solidFill>
              <a:latin typeface="+mn-ea"/>
              <a:ea typeface="+mn-ea"/>
              <a:cs typeface="+mn-cs"/>
            </a:defRPr>
          </a:pPr>
          <a:endParaRPr lang="ja-JP"/>
        </a:p>
      </c:txPr>
    </c:legend>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accent1"/>
            </a:solidFill>
            <a:ln>
              <a:noFill/>
            </a:ln>
            <a:effectLst/>
          </c:spPr>
          <c:invertIfNegative val="0"/>
          <c:dPt>
            <c:idx val="0"/>
            <c:invertIfNegative val="0"/>
            <c:bubble3D val="0"/>
            <c:spPr>
              <a:solidFill>
                <a:schemeClr val="accent5"/>
              </a:solidFill>
              <a:ln>
                <a:noFill/>
              </a:ln>
              <a:effectLst/>
            </c:spPr>
            <c:extLst>
              <c:ext xmlns:c16="http://schemas.microsoft.com/office/drawing/2014/chart" uri="{C3380CC4-5D6E-409C-BE32-E72D297353CC}">
                <c16:uniqueId val="{00000001-17B8-406F-9AF3-0998A89A5033}"/>
              </c:ext>
            </c:extLst>
          </c:dPt>
          <c:dPt>
            <c:idx val="1"/>
            <c:invertIfNegative val="0"/>
            <c:bubble3D val="0"/>
            <c:spPr>
              <a:solidFill>
                <a:schemeClr val="accent1"/>
              </a:solidFill>
              <a:ln>
                <a:noFill/>
              </a:ln>
              <a:effectLst/>
            </c:spPr>
            <c:extLst>
              <c:ext xmlns:c16="http://schemas.microsoft.com/office/drawing/2014/chart" uri="{C3380CC4-5D6E-409C-BE32-E72D297353CC}">
                <c16:uniqueId val="{00000003-17B8-406F-9AF3-0998A89A5033}"/>
              </c:ext>
            </c:extLst>
          </c:dPt>
          <c:cat>
            <c:strRef>
              <c:f>Sheet1!$A$2:$A$3</c:f>
              <c:strCache>
                <c:ptCount val="2"/>
                <c:pt idx="0">
                  <c:v>ブランドパネル</c:v>
                </c:pt>
                <c:pt idx="1">
                  <c:v>ブランドパネルトップカバー</c:v>
                </c:pt>
              </c:strCache>
            </c:strRef>
          </c:cat>
          <c:val>
            <c:numRef>
              <c:f>Sheet1!$B$2:$B$3</c:f>
              <c:numCache>
                <c:formatCode>General</c:formatCode>
                <c:ptCount val="2"/>
                <c:pt idx="0">
                  <c:v>1</c:v>
                </c:pt>
                <c:pt idx="1">
                  <c:v>1.2210000000000001</c:v>
                </c:pt>
              </c:numCache>
            </c:numRef>
          </c:val>
          <c:extLst>
            <c:ext xmlns:c16="http://schemas.microsoft.com/office/drawing/2014/chart" uri="{C3380CC4-5D6E-409C-BE32-E72D297353CC}">
              <c16:uniqueId val="{00000004-17B8-406F-9AF3-0998A89A5033}"/>
            </c:ext>
          </c:extLst>
        </c:ser>
        <c:dLbls>
          <c:showLegendKey val="0"/>
          <c:showVal val="0"/>
          <c:showCatName val="0"/>
          <c:showSerName val="0"/>
          <c:showPercent val="0"/>
          <c:showBubbleSize val="0"/>
        </c:dLbls>
        <c:gapWidth val="75"/>
        <c:overlap val="-27"/>
        <c:axId val="378716672"/>
        <c:axId val="378718384"/>
      </c:barChart>
      <c:catAx>
        <c:axId val="3787166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lnSpc>
                <a:spcPct val="70000"/>
              </a:lnSpc>
              <a:defRPr sz="1100" b="1" i="0" u="none" strike="noStrike" kern="1200" baseline="0">
                <a:solidFill>
                  <a:schemeClr val="tx1">
                    <a:lumMod val="65000"/>
                    <a:lumOff val="35000"/>
                  </a:schemeClr>
                </a:solidFill>
                <a:latin typeface="Meiryo" panose="020B0604030504040204" pitchFamily="34" charset="-128"/>
                <a:ea typeface="Meiryo" panose="020B0604030504040204" pitchFamily="34" charset="-128"/>
                <a:cs typeface="+mn-cs"/>
              </a:defRPr>
            </a:pPr>
            <a:endParaRPr lang="ja-JP"/>
          </a:p>
        </c:txPr>
        <c:crossAx val="378718384"/>
        <c:crosses val="autoZero"/>
        <c:auto val="1"/>
        <c:lblAlgn val="ctr"/>
        <c:lblOffset val="100"/>
        <c:noMultiLvlLbl val="0"/>
      </c:catAx>
      <c:valAx>
        <c:axId val="378718384"/>
        <c:scaling>
          <c:orientation val="minMax"/>
        </c:scaling>
        <c:delete val="1"/>
        <c:axPos val="l"/>
        <c:numFmt formatCode="General" sourceLinked="1"/>
        <c:majorTickMark val="none"/>
        <c:minorTickMark val="none"/>
        <c:tickLblPos val="nextTo"/>
        <c:crossAx val="378716672"/>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accent1"/>
            </a:solidFill>
            <a:ln>
              <a:noFill/>
            </a:ln>
            <a:effectLst/>
          </c:spPr>
          <c:invertIfNegative val="0"/>
          <c:dPt>
            <c:idx val="0"/>
            <c:invertIfNegative val="0"/>
            <c:bubble3D val="0"/>
            <c:spPr>
              <a:solidFill>
                <a:schemeClr val="accent5"/>
              </a:solidFill>
              <a:ln>
                <a:noFill/>
              </a:ln>
              <a:effectLst/>
            </c:spPr>
            <c:extLst>
              <c:ext xmlns:c16="http://schemas.microsoft.com/office/drawing/2014/chart" uri="{C3380CC4-5D6E-409C-BE32-E72D297353CC}">
                <c16:uniqueId val="{00000001-2455-4E9C-BC2F-858D15617423}"/>
              </c:ext>
            </c:extLst>
          </c:dPt>
          <c:dPt>
            <c:idx val="1"/>
            <c:invertIfNegative val="0"/>
            <c:bubble3D val="0"/>
            <c:spPr>
              <a:solidFill>
                <a:schemeClr val="accent1"/>
              </a:solidFill>
              <a:ln>
                <a:noFill/>
              </a:ln>
              <a:effectLst/>
            </c:spPr>
            <c:extLst>
              <c:ext xmlns:c16="http://schemas.microsoft.com/office/drawing/2014/chart" uri="{C3380CC4-5D6E-409C-BE32-E72D297353CC}">
                <c16:uniqueId val="{00000003-2455-4E9C-BC2F-858D15617423}"/>
              </c:ext>
            </c:extLst>
          </c:dPt>
          <c:cat>
            <c:strRef>
              <c:f>Sheet1!$A$2:$A$3</c:f>
              <c:strCache>
                <c:ptCount val="2"/>
                <c:pt idx="0">
                  <c:v>ブランドパネル</c:v>
                </c:pt>
                <c:pt idx="1">
                  <c:v>ブランドパネルトップカバー</c:v>
                </c:pt>
              </c:strCache>
            </c:strRef>
          </c:cat>
          <c:val>
            <c:numRef>
              <c:f>Sheet1!$B$2:$B$3</c:f>
              <c:numCache>
                <c:formatCode>General</c:formatCode>
                <c:ptCount val="2"/>
                <c:pt idx="0">
                  <c:v>1</c:v>
                </c:pt>
                <c:pt idx="1">
                  <c:v>6.39</c:v>
                </c:pt>
              </c:numCache>
            </c:numRef>
          </c:val>
          <c:extLst>
            <c:ext xmlns:c16="http://schemas.microsoft.com/office/drawing/2014/chart" uri="{C3380CC4-5D6E-409C-BE32-E72D297353CC}">
              <c16:uniqueId val="{00000004-2455-4E9C-BC2F-858D15617423}"/>
            </c:ext>
          </c:extLst>
        </c:ser>
        <c:dLbls>
          <c:showLegendKey val="0"/>
          <c:showVal val="0"/>
          <c:showCatName val="0"/>
          <c:showSerName val="0"/>
          <c:showPercent val="0"/>
          <c:showBubbleSize val="0"/>
        </c:dLbls>
        <c:gapWidth val="75"/>
        <c:overlap val="-27"/>
        <c:axId val="378716672"/>
        <c:axId val="378718384"/>
      </c:barChart>
      <c:catAx>
        <c:axId val="3787166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lnSpc>
                <a:spcPct val="70000"/>
              </a:lnSpc>
              <a:defRPr sz="1100" b="1" i="0" u="none" strike="noStrike" kern="1200" baseline="0">
                <a:solidFill>
                  <a:schemeClr val="tx1">
                    <a:lumMod val="65000"/>
                    <a:lumOff val="35000"/>
                  </a:schemeClr>
                </a:solidFill>
                <a:latin typeface="Meiryo" panose="020B0604030504040204" pitchFamily="34" charset="-128"/>
                <a:ea typeface="Meiryo" panose="020B0604030504040204" pitchFamily="34" charset="-128"/>
                <a:cs typeface="+mn-cs"/>
              </a:defRPr>
            </a:pPr>
            <a:endParaRPr lang="ja-JP"/>
          </a:p>
        </c:txPr>
        <c:crossAx val="378718384"/>
        <c:crosses val="autoZero"/>
        <c:auto val="1"/>
        <c:lblAlgn val="ctr"/>
        <c:lblOffset val="100"/>
        <c:noMultiLvlLbl val="0"/>
      </c:catAx>
      <c:valAx>
        <c:axId val="378718384"/>
        <c:scaling>
          <c:orientation val="minMax"/>
        </c:scaling>
        <c:delete val="1"/>
        <c:axPos val="l"/>
        <c:numFmt formatCode="General" sourceLinked="1"/>
        <c:majorTickMark val="none"/>
        <c:minorTickMark val="none"/>
        <c:tickLblPos val="nextTo"/>
        <c:crossAx val="378716672"/>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9926246903747379E-2"/>
          <c:y val="5.9925959589495377E-2"/>
          <c:w val="0.9401475061925052"/>
          <c:h val="0.82924846889468162"/>
        </c:manualLayout>
      </c:layout>
      <c:barChart>
        <c:barDir val="col"/>
        <c:grouping val="clustered"/>
        <c:varyColors val="0"/>
        <c:ser>
          <c:idx val="0"/>
          <c:order val="0"/>
          <c:spPr>
            <a:solidFill>
              <a:schemeClr val="accent1"/>
            </a:solidFill>
            <a:ln>
              <a:noFill/>
            </a:ln>
            <a:effectLst/>
          </c:spPr>
          <c:invertIfNegative val="0"/>
          <c:dPt>
            <c:idx val="0"/>
            <c:invertIfNegative val="0"/>
            <c:bubble3D val="0"/>
            <c:spPr>
              <a:solidFill>
                <a:srgbClr val="A9A9A9"/>
              </a:solidFill>
              <a:ln>
                <a:noFill/>
              </a:ln>
              <a:effectLst/>
            </c:spPr>
            <c:extLst>
              <c:ext xmlns:c16="http://schemas.microsoft.com/office/drawing/2014/chart" uri="{C3380CC4-5D6E-409C-BE32-E72D297353CC}">
                <c16:uniqueId val="{00000001-91BD-4E5B-8EAA-15F85B2D0175}"/>
              </c:ext>
            </c:extLst>
          </c:dPt>
          <c:cat>
            <c:strRef>
              <c:f>Sheet1!$A$36:$A$37</c:f>
              <c:strCache>
                <c:ptCount val="2"/>
                <c:pt idx="0">
                  <c:v>ブランドパネル</c:v>
                </c:pt>
                <c:pt idx="1">
                  <c:v>ブランドパネルトップカバー</c:v>
                </c:pt>
              </c:strCache>
            </c:strRef>
          </c:cat>
          <c:val>
            <c:numRef>
              <c:f>Sheet1!$B$36:$B$37</c:f>
              <c:numCache>
                <c:formatCode>General</c:formatCode>
                <c:ptCount val="2"/>
                <c:pt idx="0">
                  <c:v>82.62</c:v>
                </c:pt>
                <c:pt idx="1">
                  <c:v>93.84</c:v>
                </c:pt>
              </c:numCache>
            </c:numRef>
          </c:val>
          <c:extLst>
            <c:ext xmlns:c16="http://schemas.microsoft.com/office/drawing/2014/chart" uri="{C3380CC4-5D6E-409C-BE32-E72D297353CC}">
              <c16:uniqueId val="{00000000-91BD-4E5B-8EAA-15F85B2D0175}"/>
            </c:ext>
          </c:extLst>
        </c:ser>
        <c:dLbls>
          <c:showLegendKey val="0"/>
          <c:showVal val="0"/>
          <c:showCatName val="0"/>
          <c:showSerName val="0"/>
          <c:showPercent val="0"/>
          <c:showBubbleSize val="0"/>
        </c:dLbls>
        <c:gapWidth val="75"/>
        <c:overlap val="-27"/>
        <c:axId val="2011956799"/>
        <c:axId val="2011957279"/>
      </c:barChart>
      <c:catAx>
        <c:axId val="201195679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mn-ea"/>
                <a:ea typeface="+mn-ea"/>
                <a:cs typeface="+mn-cs"/>
              </a:defRPr>
            </a:pPr>
            <a:endParaRPr lang="ja-JP"/>
          </a:p>
        </c:txPr>
        <c:crossAx val="2011957279"/>
        <c:crosses val="autoZero"/>
        <c:auto val="1"/>
        <c:lblAlgn val="ctr"/>
        <c:lblOffset val="100"/>
        <c:noMultiLvlLbl val="0"/>
      </c:catAx>
      <c:valAx>
        <c:axId val="2011957279"/>
        <c:scaling>
          <c:orientation val="minMax"/>
          <c:min val="0"/>
        </c:scaling>
        <c:delete val="1"/>
        <c:axPos val="l"/>
        <c:numFmt formatCode="General" sourceLinked="1"/>
        <c:majorTickMark val="none"/>
        <c:minorTickMark val="none"/>
        <c:tickLblPos val="nextTo"/>
        <c:crossAx val="2011956799"/>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1"/>
            </a:solidFill>
            <a:ln>
              <a:noFill/>
            </a:ln>
            <a:effectLst/>
          </c:spPr>
          <c:invertIfNegative val="0"/>
          <c:dPt>
            <c:idx val="0"/>
            <c:invertIfNegative val="0"/>
            <c:bubble3D val="0"/>
            <c:spPr>
              <a:solidFill>
                <a:srgbClr val="A9A9A9"/>
              </a:solidFill>
              <a:ln>
                <a:noFill/>
              </a:ln>
              <a:effectLst/>
            </c:spPr>
            <c:extLst>
              <c:ext xmlns:c16="http://schemas.microsoft.com/office/drawing/2014/chart" uri="{C3380CC4-5D6E-409C-BE32-E72D297353CC}">
                <c16:uniqueId val="{00000001-59E9-4AD6-8754-E5E902B345EF}"/>
              </c:ext>
            </c:extLst>
          </c:dPt>
          <c:cat>
            <c:strRef>
              <c:f>Sheet1!$A$32:$A$33</c:f>
              <c:strCache>
                <c:ptCount val="2"/>
                <c:pt idx="0">
                  <c:v>ブランドパネル</c:v>
                </c:pt>
                <c:pt idx="1">
                  <c:v>ブランドパネルトップカバー</c:v>
                </c:pt>
              </c:strCache>
            </c:strRef>
          </c:cat>
          <c:val>
            <c:numRef>
              <c:f>Sheet1!$B$32:$B$33</c:f>
              <c:numCache>
                <c:formatCode>General</c:formatCode>
                <c:ptCount val="2"/>
                <c:pt idx="0">
                  <c:v>10.94</c:v>
                </c:pt>
                <c:pt idx="1">
                  <c:v>15.14</c:v>
                </c:pt>
              </c:numCache>
            </c:numRef>
          </c:val>
          <c:extLst>
            <c:ext xmlns:c16="http://schemas.microsoft.com/office/drawing/2014/chart" uri="{C3380CC4-5D6E-409C-BE32-E72D297353CC}">
              <c16:uniqueId val="{00000000-59E9-4AD6-8754-E5E902B345EF}"/>
            </c:ext>
          </c:extLst>
        </c:ser>
        <c:dLbls>
          <c:showLegendKey val="0"/>
          <c:showVal val="0"/>
          <c:showCatName val="0"/>
          <c:showSerName val="0"/>
          <c:showPercent val="0"/>
          <c:showBubbleSize val="0"/>
        </c:dLbls>
        <c:gapWidth val="75"/>
        <c:overlap val="-27"/>
        <c:axId val="785270784"/>
        <c:axId val="785267424"/>
      </c:barChart>
      <c:catAx>
        <c:axId val="7852707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mn-ea"/>
                <a:ea typeface="+mn-ea"/>
                <a:cs typeface="+mn-cs"/>
              </a:defRPr>
            </a:pPr>
            <a:endParaRPr lang="ja-JP"/>
          </a:p>
        </c:txPr>
        <c:crossAx val="785267424"/>
        <c:crosses val="autoZero"/>
        <c:auto val="1"/>
        <c:lblAlgn val="ctr"/>
        <c:lblOffset val="100"/>
        <c:noMultiLvlLbl val="0"/>
      </c:catAx>
      <c:valAx>
        <c:axId val="785267424"/>
        <c:scaling>
          <c:orientation val="minMax"/>
        </c:scaling>
        <c:delete val="1"/>
        <c:axPos val="l"/>
        <c:numFmt formatCode="General" sourceLinked="1"/>
        <c:majorTickMark val="none"/>
        <c:minorTickMark val="none"/>
        <c:tickLblPos val="nextTo"/>
        <c:crossAx val="78527078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C75F72-840C-944F-8D21-0AE4FBB1AB9C}" type="datetimeFigureOut">
              <a:rPr kumimoji="1" lang="ja-JP" altLang="en-US" smtClean="0"/>
              <a:t>2025/8/20</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41CC00C-8F62-6C48-B048-C042837E5924}" type="slidenum">
              <a:rPr kumimoji="1" lang="ja-JP" altLang="en-US" smtClean="0"/>
              <a:t>‹#›</a:t>
            </a:fld>
            <a:endParaRPr kumimoji="1" lang="ja-JP" altLang="en-US"/>
          </a:p>
        </p:txBody>
      </p:sp>
    </p:spTree>
    <p:extLst>
      <p:ext uri="{BB962C8B-B14F-4D97-AF65-F5344CB8AC3E}">
        <p14:creationId xmlns:p14="http://schemas.microsoft.com/office/powerpoint/2010/main" val="226080535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641CC00C-8F62-6C48-B048-C042837E5924}" type="slidenum">
              <a:rPr kumimoji="1" lang="ja-JP" altLang="en-US" smtClean="0"/>
              <a:t>6</a:t>
            </a:fld>
            <a:endParaRPr kumimoji="1" lang="ja-JP" altLang="en-US"/>
          </a:p>
        </p:txBody>
      </p:sp>
    </p:spTree>
    <p:extLst>
      <p:ext uri="{BB962C8B-B14F-4D97-AF65-F5344CB8AC3E}">
        <p14:creationId xmlns:p14="http://schemas.microsoft.com/office/powerpoint/2010/main" val="14956074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62A939-F962-BCBF-4086-AAACBD30F99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0385D4B-9760-B524-0398-0D8CFBEAFF9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75A2ECC6-122C-B5D7-1DEE-35E1C0D264CD}"/>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ADF359CF-CE97-CE74-8CF2-1B84BC2448D8}"/>
              </a:ext>
            </a:extLst>
          </p:cNvPr>
          <p:cNvSpPr>
            <a:spLocks noGrp="1"/>
          </p:cNvSpPr>
          <p:nvPr>
            <p:ph type="sldNum" sz="quarter" idx="5"/>
          </p:nvPr>
        </p:nvSpPr>
        <p:spPr/>
        <p:txBody>
          <a:bodyPr/>
          <a:lstStyle/>
          <a:p>
            <a:fld id="{641CC00C-8F62-6C48-B048-C042837E5924}" type="slidenum">
              <a:rPr kumimoji="1" lang="ja-JP" altLang="en-US" smtClean="0"/>
              <a:t>7</a:t>
            </a:fld>
            <a:endParaRPr kumimoji="1" lang="ja-JP" altLang="en-US"/>
          </a:p>
        </p:txBody>
      </p:sp>
    </p:spTree>
    <p:extLst>
      <p:ext uri="{BB962C8B-B14F-4D97-AF65-F5344CB8AC3E}">
        <p14:creationId xmlns:p14="http://schemas.microsoft.com/office/powerpoint/2010/main" val="6136806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160089-D665-4E6C-B734-DDAFD8CB911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9C7A58F-6533-DA41-14B6-D7AAA755F79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0ED854A-716E-E39E-6FE3-AD7F055558B1}"/>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362174E5-D8A0-9A11-B44C-F3B19BC7A1BE}"/>
              </a:ext>
            </a:extLst>
          </p:cNvPr>
          <p:cNvSpPr>
            <a:spLocks noGrp="1"/>
          </p:cNvSpPr>
          <p:nvPr>
            <p:ph type="sldNum" sz="quarter" idx="5"/>
          </p:nvPr>
        </p:nvSpPr>
        <p:spPr/>
        <p:txBody>
          <a:bodyPr/>
          <a:lstStyle/>
          <a:p>
            <a:fld id="{641CC00C-8F62-6C48-B048-C042837E5924}" type="slidenum">
              <a:rPr kumimoji="1" lang="ja-JP" altLang="en-US" smtClean="0"/>
              <a:t>8</a:t>
            </a:fld>
            <a:endParaRPr kumimoji="1" lang="ja-JP" altLang="en-US"/>
          </a:p>
        </p:txBody>
      </p:sp>
    </p:spTree>
    <p:extLst>
      <p:ext uri="{BB962C8B-B14F-4D97-AF65-F5344CB8AC3E}">
        <p14:creationId xmlns:p14="http://schemas.microsoft.com/office/powerpoint/2010/main" val="622861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886546-797C-47A7-0AE6-48657D07889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15CE464-A586-49A7-D433-98433C8ECD5F}"/>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EEAA38B-3E32-99F0-226A-90E45B8889CE}"/>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CF986102-D5BC-712B-5AB4-1CB1BADF8FEB}"/>
              </a:ext>
            </a:extLst>
          </p:cNvPr>
          <p:cNvSpPr>
            <a:spLocks noGrp="1"/>
          </p:cNvSpPr>
          <p:nvPr>
            <p:ph type="sldNum" sz="quarter" idx="5"/>
          </p:nvPr>
        </p:nvSpPr>
        <p:spPr/>
        <p:txBody>
          <a:bodyPr/>
          <a:lstStyle/>
          <a:p>
            <a:fld id="{641CC00C-8F62-6C48-B048-C042837E5924}" type="slidenum">
              <a:rPr kumimoji="1" lang="ja-JP" altLang="en-US" smtClean="0"/>
              <a:t>10</a:t>
            </a:fld>
            <a:endParaRPr kumimoji="1" lang="ja-JP" altLang="en-US"/>
          </a:p>
        </p:txBody>
      </p:sp>
    </p:spTree>
    <p:extLst>
      <p:ext uri="{BB962C8B-B14F-4D97-AF65-F5344CB8AC3E}">
        <p14:creationId xmlns:p14="http://schemas.microsoft.com/office/powerpoint/2010/main" val="101706977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Master" Target="../slideMasters/slideMaster2.xml"/><Relationship Id="rId1" Type="http://schemas.openxmlformats.org/officeDocument/2006/relationships/tags" Target="../tags/tag8.xml"/><Relationship Id="rId5" Type="http://schemas.openxmlformats.org/officeDocument/2006/relationships/image" Target="../media/image3.png"/><Relationship Id="rId4" Type="http://schemas.openxmlformats.org/officeDocument/2006/relationships/image" Target="../media/image12.emf"/></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Master" Target="../slideMasters/slideMaster2.xml"/><Relationship Id="rId1" Type="http://schemas.openxmlformats.org/officeDocument/2006/relationships/tags" Target="../tags/tag9.xml"/><Relationship Id="rId5" Type="http://schemas.openxmlformats.org/officeDocument/2006/relationships/image" Target="../media/image5.png"/><Relationship Id="rId4" Type="http://schemas.openxmlformats.org/officeDocument/2006/relationships/image" Target="../media/image13.emf"/></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Master" Target="../slideMasters/slideMaster3.xml"/><Relationship Id="rId1" Type="http://schemas.openxmlformats.org/officeDocument/2006/relationships/tags" Target="../tags/tag11.xml"/><Relationship Id="rId5" Type="http://schemas.openxmlformats.org/officeDocument/2006/relationships/image" Target="../media/image5.png"/><Relationship Id="rId4" Type="http://schemas.openxmlformats.org/officeDocument/2006/relationships/image" Target="../media/image13.emf"/></Relationships>
</file>

<file path=ppt/slideLayouts/_rels/slideLayout16.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Master" Target="../slideMasters/slideMaster3.xml"/><Relationship Id="rId1" Type="http://schemas.openxmlformats.org/officeDocument/2006/relationships/tags" Target="../tags/tag12.xml"/><Relationship Id="rId5" Type="http://schemas.openxmlformats.org/officeDocument/2006/relationships/image" Target="../media/image3.png"/><Relationship Id="rId4" Type="http://schemas.openxmlformats.org/officeDocument/2006/relationships/image" Target="../media/image15.emf"/></Relationships>
</file>

<file path=ppt/slideLayouts/_rels/slideLayout17.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Master" Target="../slideMasters/slideMaster3.xml"/><Relationship Id="rId1" Type="http://schemas.openxmlformats.org/officeDocument/2006/relationships/tags" Target="../tags/tag13.xml"/><Relationship Id="rId5" Type="http://schemas.openxmlformats.org/officeDocument/2006/relationships/image" Target="../media/image3.png"/><Relationship Id="rId4" Type="http://schemas.openxmlformats.org/officeDocument/2006/relationships/image" Target="../media/image16.emf"/></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emf"/><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2.xml"/><Relationship Id="rId5" Type="http://schemas.openxmlformats.org/officeDocument/2006/relationships/image" Target="../media/image5.png"/><Relationship Id="rId4" Type="http://schemas.openxmlformats.org/officeDocument/2006/relationships/image" Target="../media/image4.emf"/></Relationships>
</file>

<file path=ppt/slideLayouts/_rels/slideLayout20.xml.rels><?xml version="1.0" encoding="UTF-8" standalone="yes"?>
<Relationships xmlns="http://schemas.openxmlformats.org/package/2006/relationships"><Relationship Id="rId3" Type="http://schemas.openxmlformats.org/officeDocument/2006/relationships/oleObject" Target="../embeddings/oleObject13.bin"/><Relationship Id="rId7" Type="http://schemas.openxmlformats.org/officeDocument/2006/relationships/image" Target="../media/image20.emf"/><Relationship Id="rId2" Type="http://schemas.openxmlformats.org/officeDocument/2006/relationships/slideMaster" Target="../slideMasters/slideMaster3.xml"/><Relationship Id="rId1" Type="http://schemas.openxmlformats.org/officeDocument/2006/relationships/tags" Target="../tags/tag14.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17.emf"/></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3.xml"/><Relationship Id="rId5" Type="http://schemas.openxmlformats.org/officeDocument/2006/relationships/image" Target="../media/image3.png"/><Relationship Id="rId4" Type="http://schemas.openxmlformats.org/officeDocument/2006/relationships/image" Target="../media/image6.emf"/></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4.xml"/><Relationship Id="rId5" Type="http://schemas.openxmlformats.org/officeDocument/2006/relationships/image" Target="../media/image3.png"/><Relationship Id="rId4" Type="http://schemas.openxmlformats.org/officeDocument/2006/relationships/image" Target="../media/image7.emf"/></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2.xml"/><Relationship Id="rId1" Type="http://schemas.openxmlformats.org/officeDocument/2006/relationships/tags" Target="../tags/tag6.xml"/><Relationship Id="rId5" Type="http://schemas.openxmlformats.org/officeDocument/2006/relationships/image" Target="../media/image5.png"/><Relationship Id="rId4" Type="http://schemas.openxmlformats.org/officeDocument/2006/relationships/image" Target="../media/image10.emf"/></Relationships>
</file>

<file path=ppt/slideLayouts/_rels/slideLayout9.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2.xml"/><Relationship Id="rId1" Type="http://schemas.openxmlformats.org/officeDocument/2006/relationships/tags" Target="../tags/tag7.xml"/><Relationship Id="rId5" Type="http://schemas.openxmlformats.org/officeDocument/2006/relationships/image" Target="../media/image3.png"/><Relationship Id="rId4" Type="http://schemas.openxmlformats.org/officeDocument/2006/relationships/image" Target="../media/image11.em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BC_プロダクト資料表紙">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05857580"/>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広告主・代理店限定）">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6EFBDC73-21D0-0696-0419-0FC3D51B89A0}"/>
              </a:ext>
            </a:extLst>
          </p:cNvPr>
          <p:cNvGraphicFramePr>
            <a:graphicFrameLocks noChangeAspect="1"/>
          </p:cNvGraphicFramePr>
          <p:nvPr userDrawn="1">
            <p:custDataLst>
              <p:tags r:id="rId1"/>
            </p:custDataLst>
            <p:extLst>
              <p:ext uri="{D42A27DB-BD31-4B8C-83A1-F6EECF244321}">
                <p14:modId xmlns:p14="http://schemas.microsoft.com/office/powerpoint/2010/main" val="3566748189"/>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7" name="think-cell data - do not delete" hidden="1">
                        <a:extLst>
                          <a:ext uri="{FF2B5EF4-FFF2-40B4-BE49-F238E27FC236}">
                            <a16:creationId xmlns:a16="http://schemas.microsoft.com/office/drawing/2014/main" id="{6EFBDC73-21D0-0696-0419-0FC3D51B89A0}"/>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03025AD1-266A-C2F8-4542-ADA3F3ABDE94}"/>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27C638B7-DA08-2099-985C-CAF6A1A67B13}"/>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6AAF90A3-FE47-206E-69DC-A3273BB28AED}"/>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6" name="テキスト プレースホルダー 10">
            <a:extLst>
              <a:ext uri="{FF2B5EF4-FFF2-40B4-BE49-F238E27FC236}">
                <a16:creationId xmlns:a16="http://schemas.microsoft.com/office/drawing/2014/main" id="{0F031FA9-112A-8DAA-B20E-847C11F19B36}"/>
              </a:ext>
            </a:extLst>
          </p:cNvPr>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2496322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広告主・代理店限定）">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D04D64CE-D62C-A1FF-FFA3-D17368230412}"/>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2154E47-CE2B-386F-7840-0589773FA6A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309986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最終ページ（広告主・代理店限定）">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0B19B92F-6F6E-3DDE-863A-9883C4F16341}"/>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7" name="グラフィックス 2">
            <a:extLst>
              <a:ext uri="{FF2B5EF4-FFF2-40B4-BE49-F238E27FC236}">
                <a16:creationId xmlns:a16="http://schemas.microsoft.com/office/drawing/2014/main" id="{89D25A5C-4991-69B7-0B3A-15262FD6E8EB}"/>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角丸四角形 7">
            <a:extLst>
              <a:ext uri="{FF2B5EF4-FFF2-40B4-BE49-F238E27FC236}">
                <a16:creationId xmlns:a16="http://schemas.microsoft.com/office/drawing/2014/main" id="{96396272-FA40-3CF7-F04A-5CA24DCE4129}"/>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20378174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BC_プロダクト資料中表紙（社外秘）">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AF91F3E3-5E8B-CEEA-5B0C-9751AC1FAE35}"/>
              </a:ext>
            </a:extLst>
          </p:cNvPr>
          <p:cNvGraphicFramePr>
            <a:graphicFrameLocks noChangeAspect="1"/>
          </p:cNvGraphicFramePr>
          <p:nvPr userDrawn="1">
            <p:custDataLst>
              <p:tags r:id="rId1"/>
            </p:custDataLst>
            <p:extLst>
              <p:ext uri="{D42A27DB-BD31-4B8C-83A1-F6EECF244321}">
                <p14:modId xmlns:p14="http://schemas.microsoft.com/office/powerpoint/2010/main" val="4204479503"/>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3" name="think-cell data - do not delete" hidden="1">
                        <a:extLst>
                          <a:ext uri="{FF2B5EF4-FFF2-40B4-BE49-F238E27FC236}">
                            <a16:creationId xmlns:a16="http://schemas.microsoft.com/office/drawing/2014/main" id="{AF91F3E3-5E8B-CEEA-5B0C-9751AC1FAE35}"/>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三角形 1">
            <a:extLst>
              <a:ext uri="{FF2B5EF4-FFF2-40B4-BE49-F238E27FC236}">
                <a16:creationId xmlns:a16="http://schemas.microsoft.com/office/drawing/2014/main" id="{BF406BE2-E7B4-5DEE-2A15-44828EC77861}"/>
              </a:ext>
            </a:extLst>
          </p:cNvPr>
          <p:cNvSpPr/>
          <p:nvPr userDrawn="1"/>
        </p:nvSpPr>
        <p:spPr>
          <a:xfrm>
            <a:off x="10363200" y="3427413"/>
            <a:ext cx="1828800" cy="3430587"/>
          </a:xfrm>
          <a:prstGeom prst="triangle">
            <a:avLst>
              <a:gd name="adj" fmla="val 100000"/>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5">
            <a:extLst>
              <a:ext uri="{FF2B5EF4-FFF2-40B4-BE49-F238E27FC236}">
                <a16:creationId xmlns:a16="http://schemas.microsoft.com/office/drawing/2014/main" id="{1BA0269E-4FAF-FCF7-533A-8DEC2D165CAF}"/>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9" name="グラフィックス 3">
            <a:extLst>
              <a:ext uri="{FF2B5EF4-FFF2-40B4-BE49-F238E27FC236}">
                <a16:creationId xmlns:a16="http://schemas.microsoft.com/office/drawing/2014/main" id="{59A20EC1-58D9-759B-45BC-712B71A3FDBE}"/>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a:extLst>
              <a:ext uri="{FF2B5EF4-FFF2-40B4-BE49-F238E27FC236}">
                <a16:creationId xmlns:a16="http://schemas.microsoft.com/office/drawing/2014/main" id="{72558536-6266-01C4-08CD-2C75867A2DA5}"/>
              </a:ext>
            </a:extLst>
          </p:cNvPr>
          <p:cNvSpPr>
            <a:spLocks noGrp="1"/>
          </p:cNvSpPr>
          <p:nvPr>
            <p:ph type="body" sz="quarter" idx="11"/>
          </p:nvPr>
        </p:nvSpPr>
        <p:spPr>
          <a:xfrm>
            <a:off x="587375" y="2559914"/>
            <a:ext cx="11017250" cy="1738172"/>
          </a:xfrm>
          <a:prstGeom prst="rect">
            <a:avLst/>
          </a:prstGeom>
        </p:spPr>
        <p:txBody>
          <a:bodyPr lIns="0" tIns="0" rIns="0" bIns="0" anchor="ctr"/>
          <a:lstStyle>
            <a:lvl1pPr marL="0" indent="0" algn="ctr">
              <a:lnSpc>
                <a:spcPct val="120000"/>
              </a:lnSpc>
              <a:spcBef>
                <a:spcPts val="0"/>
              </a:spcBef>
              <a:buNone/>
              <a:defRPr sz="4400" b="1" i="0">
                <a:solidFill>
                  <a:schemeClr val="accent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2992118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BC_プロダクト資料表紙（社外秘）">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0288178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BC_プロダクト資料中表紙（社外秘）">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AF91F3E3-5E8B-CEEA-5B0C-9751AC1FAE35}"/>
              </a:ext>
            </a:extLst>
          </p:cNvPr>
          <p:cNvGraphicFramePr>
            <a:graphicFrameLocks noChangeAspect="1"/>
          </p:cNvGraphicFramePr>
          <p:nvPr userDrawn="1">
            <p:custDataLst>
              <p:tags r:id="rId1"/>
            </p:custDataLst>
            <p:extLst>
              <p:ext uri="{D42A27DB-BD31-4B8C-83A1-F6EECF244321}">
                <p14:modId xmlns:p14="http://schemas.microsoft.com/office/powerpoint/2010/main" val="4204479503"/>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3" name="think-cell data - do not delete" hidden="1">
                        <a:extLst>
                          <a:ext uri="{FF2B5EF4-FFF2-40B4-BE49-F238E27FC236}">
                            <a16:creationId xmlns:a16="http://schemas.microsoft.com/office/drawing/2014/main" id="{AF91F3E3-5E8B-CEEA-5B0C-9751AC1FAE35}"/>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三角形 1">
            <a:extLst>
              <a:ext uri="{FF2B5EF4-FFF2-40B4-BE49-F238E27FC236}">
                <a16:creationId xmlns:a16="http://schemas.microsoft.com/office/drawing/2014/main" id="{BF406BE2-E7B4-5DEE-2A15-44828EC77861}"/>
              </a:ext>
            </a:extLst>
          </p:cNvPr>
          <p:cNvSpPr/>
          <p:nvPr userDrawn="1"/>
        </p:nvSpPr>
        <p:spPr>
          <a:xfrm>
            <a:off x="10363200" y="3427413"/>
            <a:ext cx="1828800" cy="3430587"/>
          </a:xfrm>
          <a:prstGeom prst="triangle">
            <a:avLst>
              <a:gd name="adj" fmla="val 100000"/>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5">
            <a:extLst>
              <a:ext uri="{FF2B5EF4-FFF2-40B4-BE49-F238E27FC236}">
                <a16:creationId xmlns:a16="http://schemas.microsoft.com/office/drawing/2014/main" id="{1BA0269E-4FAF-FCF7-533A-8DEC2D165CAF}"/>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9" name="グラフィックス 3">
            <a:extLst>
              <a:ext uri="{FF2B5EF4-FFF2-40B4-BE49-F238E27FC236}">
                <a16:creationId xmlns:a16="http://schemas.microsoft.com/office/drawing/2014/main" id="{59A20EC1-58D9-759B-45BC-712B71A3FDBE}"/>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a:extLst>
              <a:ext uri="{FF2B5EF4-FFF2-40B4-BE49-F238E27FC236}">
                <a16:creationId xmlns:a16="http://schemas.microsoft.com/office/drawing/2014/main" id="{72558536-6266-01C4-08CD-2C75867A2DA5}"/>
              </a:ext>
            </a:extLst>
          </p:cNvPr>
          <p:cNvSpPr>
            <a:spLocks noGrp="1"/>
          </p:cNvSpPr>
          <p:nvPr>
            <p:ph type="body" sz="quarter" idx="11"/>
          </p:nvPr>
        </p:nvSpPr>
        <p:spPr>
          <a:xfrm>
            <a:off x="587375" y="2559914"/>
            <a:ext cx="11017250" cy="1738172"/>
          </a:xfrm>
          <a:prstGeom prst="rect">
            <a:avLst/>
          </a:prstGeom>
        </p:spPr>
        <p:txBody>
          <a:bodyPr lIns="0" tIns="0" rIns="0" bIns="0" anchor="ctr"/>
          <a:lstStyle>
            <a:lvl1pPr marL="0" indent="0" algn="ctr">
              <a:lnSpc>
                <a:spcPct val="120000"/>
              </a:lnSpc>
              <a:spcBef>
                <a:spcPts val="0"/>
              </a:spcBef>
              <a:buNone/>
              <a:defRPr sz="4400" b="1" i="0">
                <a:solidFill>
                  <a:schemeClr val="accent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4194666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社外秘）">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C1938CF5-D87B-1B41-1E9E-89E1C225D13A}"/>
              </a:ext>
            </a:extLst>
          </p:cNvPr>
          <p:cNvGraphicFramePr>
            <a:graphicFrameLocks noChangeAspect="1"/>
          </p:cNvGraphicFramePr>
          <p:nvPr userDrawn="1">
            <p:custDataLst>
              <p:tags r:id="rId1"/>
            </p:custDataLst>
            <p:extLst>
              <p:ext uri="{D42A27DB-BD31-4B8C-83A1-F6EECF244321}">
                <p14:modId xmlns:p14="http://schemas.microsoft.com/office/powerpoint/2010/main" val="284399675"/>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6" name="think-cell data - do not delete" hidden="1">
                        <a:extLst>
                          <a:ext uri="{FF2B5EF4-FFF2-40B4-BE49-F238E27FC236}">
                            <a16:creationId xmlns:a16="http://schemas.microsoft.com/office/drawing/2014/main" id="{C1938CF5-D87B-1B41-1E9E-89E1C225D13A}"/>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FC46F296-51B8-C10D-D99C-8C0DF419D37B}"/>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BF7BB441-C525-2824-27BB-42DA9A12DC29}"/>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00A3B48B-8B12-76DB-DE08-9FFDD1813587}"/>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42126548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社外秘）">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BCFADF5C-8D22-BA0B-F508-7C1C9547D04B}"/>
              </a:ext>
            </a:extLst>
          </p:cNvPr>
          <p:cNvGraphicFramePr>
            <a:graphicFrameLocks noChangeAspect="1"/>
          </p:cNvGraphicFramePr>
          <p:nvPr userDrawn="1">
            <p:custDataLst>
              <p:tags r:id="rId1"/>
            </p:custDataLst>
            <p:extLst>
              <p:ext uri="{D42A27DB-BD31-4B8C-83A1-F6EECF244321}">
                <p14:modId xmlns:p14="http://schemas.microsoft.com/office/powerpoint/2010/main" val="1251305113"/>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7" name="think-cell data - do not delete" hidden="1">
                        <a:extLst>
                          <a:ext uri="{FF2B5EF4-FFF2-40B4-BE49-F238E27FC236}">
                            <a16:creationId xmlns:a16="http://schemas.microsoft.com/office/drawing/2014/main" id="{BCFADF5C-8D22-BA0B-F508-7C1C9547D04B}"/>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03025AD1-266A-C2F8-4542-ADA3F3ABDE94}"/>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27C638B7-DA08-2099-985C-CAF6A1A67B13}"/>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6AAF90A3-FE47-206E-69DC-A3273BB28AED}"/>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6" name="テキスト プレースホルダー 10">
            <a:extLst>
              <a:ext uri="{FF2B5EF4-FFF2-40B4-BE49-F238E27FC236}">
                <a16:creationId xmlns:a16="http://schemas.microsoft.com/office/drawing/2014/main" id="{0F031FA9-112A-8DAA-B20E-847C11F19B36}"/>
              </a:ext>
            </a:extLst>
          </p:cNvPr>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1247144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社外秘）">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D04D64CE-D62C-A1FF-FFA3-D17368230412}"/>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2154E47-CE2B-386F-7840-0589773FA6A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5284472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最終ページ（社外秘）">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150B6717-0D80-2534-CC8A-14EB973E892E}"/>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5" name="グラフィックス 2">
            <a:extLst>
              <a:ext uri="{FF2B5EF4-FFF2-40B4-BE49-F238E27FC236}">
                <a16:creationId xmlns:a16="http://schemas.microsoft.com/office/drawing/2014/main" id="{9E2759ED-05F5-302F-7600-432C6B13AA83}"/>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角丸四角形 5">
            <a:extLst>
              <a:ext uri="{FF2B5EF4-FFF2-40B4-BE49-F238E27FC236}">
                <a16:creationId xmlns:a16="http://schemas.microsoft.com/office/drawing/2014/main" id="{4C46DA2B-9024-9A94-EB50-617BB47C1D69}"/>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社外秘</a:t>
            </a:r>
            <a:r>
              <a:rPr kumimoji="0" lang="en-US" altLang="ja-JP" sz="950" b="1" i="0" u="none" strike="noStrike" kern="0" cap="none" spc="0" normalizeH="0" baseline="0" noProof="0" dirty="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 / Internal Use Only</a:t>
            </a:r>
            <a:endPar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endParaRPr>
          </a:p>
        </p:txBody>
      </p:sp>
    </p:spTree>
    <p:extLst>
      <p:ext uri="{BB962C8B-B14F-4D97-AF65-F5344CB8AC3E}">
        <p14:creationId xmlns:p14="http://schemas.microsoft.com/office/powerpoint/2010/main" val="28424861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BC_プロダクト資料中表紙">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BF23D017-463D-AD4D-6C5C-98A759B8A938}"/>
              </a:ext>
            </a:extLst>
          </p:cNvPr>
          <p:cNvGraphicFramePr>
            <a:graphicFrameLocks noChangeAspect="1"/>
          </p:cNvGraphicFramePr>
          <p:nvPr userDrawn="1">
            <p:custDataLst>
              <p:tags r:id="rId1"/>
            </p:custDataLst>
            <p:extLst>
              <p:ext uri="{D42A27DB-BD31-4B8C-83A1-F6EECF244321}">
                <p14:modId xmlns:p14="http://schemas.microsoft.com/office/powerpoint/2010/main" val="3915948533"/>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3" name="think-cell data - do not delete" hidden="1">
                        <a:extLst>
                          <a:ext uri="{FF2B5EF4-FFF2-40B4-BE49-F238E27FC236}">
                            <a16:creationId xmlns:a16="http://schemas.microsoft.com/office/drawing/2014/main" id="{BF23D017-463D-AD4D-6C5C-98A759B8A938}"/>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三角形 1">
            <a:extLst>
              <a:ext uri="{FF2B5EF4-FFF2-40B4-BE49-F238E27FC236}">
                <a16:creationId xmlns:a16="http://schemas.microsoft.com/office/drawing/2014/main" id="{3E6674F4-4E75-A765-EA22-CCF341E56EE4}"/>
              </a:ext>
            </a:extLst>
          </p:cNvPr>
          <p:cNvSpPr/>
          <p:nvPr userDrawn="1"/>
        </p:nvSpPr>
        <p:spPr>
          <a:xfrm>
            <a:off x="10363200" y="3427413"/>
            <a:ext cx="1828800" cy="3430587"/>
          </a:xfrm>
          <a:prstGeom prst="triangle">
            <a:avLst>
              <a:gd name="adj" fmla="val 100000"/>
            </a:avLst>
          </a:prstGeom>
          <a:solidFill>
            <a:srgbClr val="00004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5">
            <a:extLst>
              <a:ext uri="{FF2B5EF4-FFF2-40B4-BE49-F238E27FC236}">
                <a16:creationId xmlns:a16="http://schemas.microsoft.com/office/drawing/2014/main" id="{1BA0269E-4FAF-FCF7-533A-8DEC2D165CAF}"/>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9" name="グラフィックス 3">
            <a:extLst>
              <a:ext uri="{FF2B5EF4-FFF2-40B4-BE49-F238E27FC236}">
                <a16:creationId xmlns:a16="http://schemas.microsoft.com/office/drawing/2014/main" id="{59A20EC1-58D9-759B-45BC-712B71A3FDBE}"/>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Placeholder 3">
            <a:extLst>
              <a:ext uri="{FF2B5EF4-FFF2-40B4-BE49-F238E27FC236}">
                <a16:creationId xmlns:a16="http://schemas.microsoft.com/office/drawing/2014/main" id="{A1CC6D58-EF4A-F84C-B945-9E05F489A3BB}"/>
              </a:ext>
            </a:extLst>
          </p:cNvPr>
          <p:cNvSpPr>
            <a:spLocks noGrp="1"/>
          </p:cNvSpPr>
          <p:nvPr>
            <p:ph type="body" sz="quarter" idx="11"/>
          </p:nvPr>
        </p:nvSpPr>
        <p:spPr>
          <a:xfrm>
            <a:off x="587375" y="2559914"/>
            <a:ext cx="11017250" cy="1738172"/>
          </a:xfrm>
          <a:prstGeom prst="rect">
            <a:avLst/>
          </a:prstGeom>
        </p:spPr>
        <p:txBody>
          <a:bodyPr lIns="0" tIns="0" rIns="0" bIns="0" anchor="ctr"/>
          <a:lstStyle>
            <a:lvl1pPr marL="0" indent="0" algn="ctr">
              <a:lnSpc>
                <a:spcPct val="120000"/>
              </a:lnSpc>
              <a:spcBef>
                <a:spcPts val="0"/>
              </a:spcBef>
              <a:buNone/>
              <a:defRPr sz="4400" b="1" i="0">
                <a:solidFill>
                  <a:schemeClr val="accent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9122648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ノンブタイトル+ポイント＋コピーライト+ノンブル（社外秘）">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1EAD4E59-28AD-8011-D49B-AA05CE305F1B}"/>
              </a:ext>
            </a:extLst>
          </p:cNvPr>
          <p:cNvGraphicFramePr>
            <a:graphicFrameLocks noChangeAspect="1"/>
          </p:cNvGraphicFramePr>
          <p:nvPr userDrawn="1">
            <p:custDataLst>
              <p:tags r:id="rId1"/>
            </p:custDataLst>
            <p:extLst>
              <p:ext uri="{D42A27DB-BD31-4B8C-83A1-F6EECF244321}">
                <p14:modId xmlns:p14="http://schemas.microsoft.com/office/powerpoint/2010/main" val="3260221752"/>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4" name="think-cell data - do not delete" hidden="1">
                        <a:extLst>
                          <a:ext uri="{FF2B5EF4-FFF2-40B4-BE49-F238E27FC236}">
                            <a16:creationId xmlns:a16="http://schemas.microsoft.com/office/drawing/2014/main" id="{1EAD4E59-28AD-8011-D49B-AA05CE305F1B}"/>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タイトル 1">
            <a:extLst>
              <a:ext uri="{FF2B5EF4-FFF2-40B4-BE49-F238E27FC236}">
                <a16:creationId xmlns:a16="http://schemas.microsoft.com/office/drawing/2014/main" id="{62396C5A-2887-DAF5-DB7D-BA71B95CEC6B}"/>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10" name="スライド番号プレースホルダー 5">
            <a:extLst>
              <a:ext uri="{FF2B5EF4-FFF2-40B4-BE49-F238E27FC236}">
                <a16:creationId xmlns:a16="http://schemas.microsoft.com/office/drawing/2014/main" id="{0152C89B-FD9C-B243-5481-11F974C1190B}"/>
              </a:ext>
            </a:extLst>
          </p:cNvPr>
          <p:cNvSpPr txBox="1">
            <a:spLocks/>
          </p:cNvSpPr>
          <p:nvPr userDrawn="1"/>
        </p:nvSpPr>
        <p:spPr>
          <a:xfrm>
            <a:off x="11159836" y="6389895"/>
            <a:ext cx="729720" cy="365125"/>
          </a:xfrm>
          <a:prstGeom prst="rect">
            <a:avLst/>
          </a:prstGeom>
        </p:spPr>
        <p:txBody>
          <a:bodyPr vert="horz" lIns="0" tIns="45720" rIns="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E45AF0D7-7DAB-C943-A251-572CD5FC0461}" type="slidenum">
              <a:rPr lang="ja-JP" altLang="en-US" sz="700" smtClean="0">
                <a:solidFill>
                  <a:schemeClr val="bg1">
                    <a:lumMod val="75000"/>
                  </a:schemeClr>
                </a:solidFill>
                <a:latin typeface="Meiryo" panose="020B0604030504040204" pitchFamily="34" charset="-128"/>
                <a:ea typeface="Meiryo" panose="020B0604030504040204" pitchFamily="34" charset="-128"/>
              </a:rPr>
              <a:pPr/>
              <a:t>‹#›</a:t>
            </a:fld>
            <a:endParaRPr lang="ja-JP" altLang="en-US" sz="700">
              <a:solidFill>
                <a:schemeClr val="bg1">
                  <a:lumMod val="75000"/>
                </a:schemeClr>
              </a:solidFill>
              <a:latin typeface="Meiryo" panose="020B0604030504040204" pitchFamily="34" charset="-128"/>
              <a:ea typeface="Meiryo" panose="020B0604030504040204" pitchFamily="34" charset="-128"/>
            </a:endParaRPr>
          </a:p>
        </p:txBody>
      </p:sp>
      <p:pic>
        <p:nvPicPr>
          <p:cNvPr id="11" name="グラフィックス 10">
            <a:extLst>
              <a:ext uri="{FF2B5EF4-FFF2-40B4-BE49-F238E27FC236}">
                <a16:creationId xmlns:a16="http://schemas.microsoft.com/office/drawing/2014/main" id="{FCE2877E-7FDC-B33C-B88A-B5C8DFC80266}"/>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286310" y="6533996"/>
            <a:ext cx="813256" cy="94565"/>
          </a:xfrm>
          <a:prstGeom prst="rect">
            <a:avLst/>
          </a:prstGeom>
        </p:spPr>
      </p:pic>
      <p:sp>
        <p:nvSpPr>
          <p:cNvPr id="17" name="テキスト プレースホルダー 10">
            <a:extLst>
              <a:ext uri="{FF2B5EF4-FFF2-40B4-BE49-F238E27FC236}">
                <a16:creationId xmlns:a16="http://schemas.microsoft.com/office/drawing/2014/main" id="{76134E91-D5E0-C208-D77F-6417A8E26B3E}"/>
              </a:ext>
            </a:extLst>
          </p:cNvPr>
          <p:cNvSpPr>
            <a:spLocks noGrp="1"/>
          </p:cNvSpPr>
          <p:nvPr>
            <p:ph type="body" sz="quarter" idx="10" hasCustomPrompt="1"/>
          </p:nvPr>
        </p:nvSpPr>
        <p:spPr>
          <a:xfrm>
            <a:off x="1017118" y="1274352"/>
            <a:ext cx="10584865" cy="564262"/>
          </a:xfrm>
          <a:prstGeom prst="rect">
            <a:avLst/>
          </a:prstGeom>
        </p:spPr>
        <p:txBody>
          <a:bodyPr lIns="0" tIns="0" rIns="0" bIns="0" anchor="t"/>
          <a:lstStyle>
            <a:lvl1pPr marL="0" indent="0">
              <a:lnSpc>
                <a:spcPct val="120000"/>
              </a:lnSpc>
              <a:spcBef>
                <a:spcPts val="0"/>
              </a:spcBef>
              <a:buNone/>
              <a:defRPr sz="1600" b="1">
                <a:solidFill>
                  <a:schemeClr val="accent1"/>
                </a:solidFill>
                <a:latin typeface="Meiryo" panose="020B0604030504040204" pitchFamily="34" charset="-128"/>
                <a:ea typeface="Meiryo" panose="020B0604030504040204" pitchFamily="34" charset="-128"/>
              </a:defRPr>
            </a:lvl1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a:t>サブタイトル、ダミーテキストダミーテキストダミーテキストダミーテキスト</a:t>
            </a:r>
            <a:endParaRPr lang="en-US" altLang="ja-JP" dirty="0"/>
          </a:p>
        </p:txBody>
      </p:sp>
      <p:pic>
        <p:nvPicPr>
          <p:cNvPr id="5" name="図 4">
            <a:extLst>
              <a:ext uri="{FF2B5EF4-FFF2-40B4-BE49-F238E27FC236}">
                <a16:creationId xmlns:a16="http://schemas.microsoft.com/office/drawing/2014/main" id="{7376EA70-C099-219D-087F-9AF76D320227}"/>
              </a:ext>
            </a:extLst>
          </p:cNvPr>
          <p:cNvPicPr>
            <a:picLocks noChangeAspect="1"/>
          </p:cNvPicPr>
          <p:nvPr userDrawn="1"/>
        </p:nvPicPr>
        <p:blipFill>
          <a:blip r:embed="rId7"/>
          <a:stretch>
            <a:fillRect/>
          </a:stretch>
        </p:blipFill>
        <p:spPr>
          <a:xfrm>
            <a:off x="552350" y="1185030"/>
            <a:ext cx="412894" cy="412894"/>
          </a:xfrm>
          <a:prstGeom prst="rect">
            <a:avLst/>
          </a:prstGeom>
        </p:spPr>
      </p:pic>
    </p:spTree>
    <p:extLst>
      <p:ext uri="{BB962C8B-B14F-4D97-AF65-F5344CB8AC3E}">
        <p14:creationId xmlns:p14="http://schemas.microsoft.com/office/powerpoint/2010/main" val="41012266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782A8865-E852-8779-AF4C-2BDBBCB2B487}"/>
              </a:ext>
            </a:extLst>
          </p:cNvPr>
          <p:cNvGraphicFramePr>
            <a:graphicFrameLocks noChangeAspect="1"/>
          </p:cNvGraphicFramePr>
          <p:nvPr userDrawn="1">
            <p:custDataLst>
              <p:tags r:id="rId1"/>
            </p:custDataLst>
            <p:extLst>
              <p:ext uri="{D42A27DB-BD31-4B8C-83A1-F6EECF244321}">
                <p14:modId xmlns:p14="http://schemas.microsoft.com/office/powerpoint/2010/main" val="1877219234"/>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6" name="think-cell data - do not delete" hidden="1">
                        <a:extLst>
                          <a:ext uri="{FF2B5EF4-FFF2-40B4-BE49-F238E27FC236}">
                            <a16:creationId xmlns:a16="http://schemas.microsoft.com/office/drawing/2014/main" id="{782A8865-E852-8779-AF4C-2BDBBCB2B487}"/>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FC46F296-51B8-C10D-D99C-8C0DF419D37B}"/>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BF7BB441-C525-2824-27BB-42DA9A12DC29}"/>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00A3B48B-8B12-76DB-DE08-9FFDD1813587}"/>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4221787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533DB12E-609D-D2FB-C43A-2329E15DD741}"/>
              </a:ext>
            </a:extLst>
          </p:cNvPr>
          <p:cNvGraphicFramePr>
            <a:graphicFrameLocks noChangeAspect="1"/>
          </p:cNvGraphicFramePr>
          <p:nvPr userDrawn="1">
            <p:custDataLst>
              <p:tags r:id="rId1"/>
            </p:custDataLst>
            <p:extLst>
              <p:ext uri="{D42A27DB-BD31-4B8C-83A1-F6EECF244321}">
                <p14:modId xmlns:p14="http://schemas.microsoft.com/office/powerpoint/2010/main" val="116566015"/>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7" name="think-cell data - do not delete" hidden="1">
                        <a:extLst>
                          <a:ext uri="{FF2B5EF4-FFF2-40B4-BE49-F238E27FC236}">
                            <a16:creationId xmlns:a16="http://schemas.microsoft.com/office/drawing/2014/main" id="{533DB12E-609D-D2FB-C43A-2329E15DD741}"/>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03025AD1-266A-C2F8-4542-ADA3F3ABDE94}"/>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27C638B7-DA08-2099-985C-CAF6A1A67B13}"/>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6AAF90A3-FE47-206E-69DC-A3273BB28AED}"/>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6" name="テキスト プレースホルダー 10">
            <a:extLst>
              <a:ext uri="{FF2B5EF4-FFF2-40B4-BE49-F238E27FC236}">
                <a16:creationId xmlns:a16="http://schemas.microsoft.com/office/drawing/2014/main" id="{0F031FA9-112A-8DAA-B20E-847C11F19B36}"/>
              </a:ext>
            </a:extLst>
          </p:cNvPr>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5533320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D04D64CE-D62C-A1FF-FFA3-D17368230412}"/>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2154E47-CE2B-386F-7840-0589773FA6A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27410111"/>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最終ページ">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C77CBF0D-71DD-004F-EE3B-1BC6F28DA6D9}"/>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4" name="グラフィックス 2">
            <a:extLst>
              <a:ext uri="{FF2B5EF4-FFF2-40B4-BE49-F238E27FC236}">
                <a16:creationId xmlns:a16="http://schemas.microsoft.com/office/drawing/2014/main" id="{8A181A9D-4CFB-510D-DBA2-3B5A52B8D284}"/>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450520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BC_プロダクト資料表紙（広告主・代理店限定）">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4681313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BC_プロダクト資料中表紙（広告主・代理店限定）">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A5544997-C74E-E0AD-F2FE-22461E7A2AF9}"/>
              </a:ext>
            </a:extLst>
          </p:cNvPr>
          <p:cNvGraphicFramePr>
            <a:graphicFrameLocks noChangeAspect="1"/>
          </p:cNvGraphicFramePr>
          <p:nvPr userDrawn="1">
            <p:custDataLst>
              <p:tags r:id="rId1"/>
            </p:custDataLst>
            <p:extLst>
              <p:ext uri="{D42A27DB-BD31-4B8C-83A1-F6EECF244321}">
                <p14:modId xmlns:p14="http://schemas.microsoft.com/office/powerpoint/2010/main" val="1948654237"/>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3" name="think-cell data - do not delete" hidden="1">
                        <a:extLst>
                          <a:ext uri="{FF2B5EF4-FFF2-40B4-BE49-F238E27FC236}">
                            <a16:creationId xmlns:a16="http://schemas.microsoft.com/office/drawing/2014/main" id="{A5544997-C74E-E0AD-F2FE-22461E7A2AF9}"/>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三角形 1">
            <a:extLst>
              <a:ext uri="{FF2B5EF4-FFF2-40B4-BE49-F238E27FC236}">
                <a16:creationId xmlns:a16="http://schemas.microsoft.com/office/drawing/2014/main" id="{519B8972-44D1-3802-EE60-A1BC5C5A16AB}"/>
              </a:ext>
            </a:extLst>
          </p:cNvPr>
          <p:cNvSpPr/>
          <p:nvPr userDrawn="1"/>
        </p:nvSpPr>
        <p:spPr>
          <a:xfrm>
            <a:off x="10363200" y="3427413"/>
            <a:ext cx="1828800" cy="3430587"/>
          </a:xfrm>
          <a:prstGeom prst="triangle">
            <a:avLst>
              <a:gd name="adj" fmla="val 100000"/>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5">
            <a:extLst>
              <a:ext uri="{FF2B5EF4-FFF2-40B4-BE49-F238E27FC236}">
                <a16:creationId xmlns:a16="http://schemas.microsoft.com/office/drawing/2014/main" id="{1BA0269E-4FAF-FCF7-533A-8DEC2D165CAF}"/>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9" name="グラフィックス 3">
            <a:extLst>
              <a:ext uri="{FF2B5EF4-FFF2-40B4-BE49-F238E27FC236}">
                <a16:creationId xmlns:a16="http://schemas.microsoft.com/office/drawing/2014/main" id="{59A20EC1-58D9-759B-45BC-712B71A3FDBE}"/>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a:extLst>
              <a:ext uri="{FF2B5EF4-FFF2-40B4-BE49-F238E27FC236}">
                <a16:creationId xmlns:a16="http://schemas.microsoft.com/office/drawing/2014/main" id="{84C091A5-862A-9941-5642-C4E70B372A8F}"/>
              </a:ext>
            </a:extLst>
          </p:cNvPr>
          <p:cNvSpPr>
            <a:spLocks noGrp="1"/>
          </p:cNvSpPr>
          <p:nvPr>
            <p:ph type="body" sz="quarter" idx="11"/>
          </p:nvPr>
        </p:nvSpPr>
        <p:spPr>
          <a:xfrm>
            <a:off x="587375" y="2559914"/>
            <a:ext cx="11017250" cy="1738172"/>
          </a:xfrm>
          <a:prstGeom prst="rect">
            <a:avLst/>
          </a:prstGeom>
        </p:spPr>
        <p:txBody>
          <a:bodyPr lIns="0" tIns="0" rIns="0" bIns="0" anchor="ctr"/>
          <a:lstStyle>
            <a:lvl1pPr marL="0" indent="0" algn="ctr">
              <a:lnSpc>
                <a:spcPct val="120000"/>
              </a:lnSpc>
              <a:spcBef>
                <a:spcPts val="0"/>
              </a:spcBef>
              <a:buNone/>
              <a:defRPr sz="4400" b="1" i="0">
                <a:solidFill>
                  <a:schemeClr val="accent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9539919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広告主・代理店限定）">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660EF211-A8C9-FBD7-5993-BD3CA45DEA37}"/>
              </a:ext>
            </a:extLst>
          </p:cNvPr>
          <p:cNvGraphicFramePr>
            <a:graphicFrameLocks noChangeAspect="1"/>
          </p:cNvGraphicFramePr>
          <p:nvPr userDrawn="1">
            <p:custDataLst>
              <p:tags r:id="rId1"/>
            </p:custDataLst>
            <p:extLst>
              <p:ext uri="{D42A27DB-BD31-4B8C-83A1-F6EECF244321}">
                <p14:modId xmlns:p14="http://schemas.microsoft.com/office/powerpoint/2010/main" val="3581048894"/>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6" name="think-cell data - do not delete" hidden="1">
                        <a:extLst>
                          <a:ext uri="{FF2B5EF4-FFF2-40B4-BE49-F238E27FC236}">
                            <a16:creationId xmlns:a16="http://schemas.microsoft.com/office/drawing/2014/main" id="{660EF211-A8C9-FBD7-5993-BD3CA45DEA37}"/>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FC46F296-51B8-C10D-D99C-8C0DF419D37B}"/>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BF7BB441-C525-2824-27BB-42DA9A12DC29}"/>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00A3B48B-8B12-76DB-DE08-9FFDD1813587}"/>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35001224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oleObject" Target="../embeddings/oleObject1.bin"/></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9.xml"/><Relationship Id="rId7" Type="http://schemas.openxmlformats.org/officeDocument/2006/relationships/slideLayout" Target="../slideLayouts/slideLayout1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image" Target="../media/image9.emf"/><Relationship Id="rId5" Type="http://schemas.openxmlformats.org/officeDocument/2006/relationships/slideLayout" Target="../slideLayouts/slideLayout11.xml"/><Relationship Id="rId10" Type="http://schemas.openxmlformats.org/officeDocument/2006/relationships/oleObject" Target="../embeddings/oleObject5.bin"/><Relationship Id="rId4" Type="http://schemas.openxmlformats.org/officeDocument/2006/relationships/slideLayout" Target="../slideLayouts/slideLayout10.xml"/><Relationship Id="rId9" Type="http://schemas.openxmlformats.org/officeDocument/2006/relationships/tags" Target="../tags/tag5.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6.xml"/><Relationship Id="rId7" Type="http://schemas.openxmlformats.org/officeDocument/2006/relationships/slideLayout" Target="../slideLayouts/slideLayout20.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image" Target="../media/image14.emf"/><Relationship Id="rId5" Type="http://schemas.openxmlformats.org/officeDocument/2006/relationships/slideLayout" Target="../slideLayouts/slideLayout18.xml"/><Relationship Id="rId10" Type="http://schemas.openxmlformats.org/officeDocument/2006/relationships/oleObject" Target="../embeddings/oleObject10.bin"/><Relationship Id="rId4" Type="http://schemas.openxmlformats.org/officeDocument/2006/relationships/slideLayout" Target="../slideLayouts/slideLayout17.xml"/><Relationship Id="rId9" Type="http://schemas.openxmlformats.org/officeDocument/2006/relationships/tags" Target="../tags/tag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82F3D157-6554-A029-2F49-45F5F3B53459}"/>
              </a:ext>
            </a:extLst>
          </p:cNvPr>
          <p:cNvGraphicFramePr>
            <a:graphicFrameLocks noChangeAspect="1"/>
          </p:cNvGraphicFramePr>
          <p:nvPr userDrawn="1">
            <p:custDataLst>
              <p:tags r:id="rId8"/>
            </p:custDataLst>
            <p:extLst>
              <p:ext uri="{D42A27DB-BD31-4B8C-83A1-F6EECF244321}">
                <p14:modId xmlns:p14="http://schemas.microsoft.com/office/powerpoint/2010/main" val="2006013195"/>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9" imgW="7772400" imgH="10058400" progId="TCLayout.ActiveDocument.1">
                  <p:embed/>
                </p:oleObj>
              </mc:Choice>
              <mc:Fallback>
                <p:oleObj name="think-cellスライド" r:id="rId9" imgW="7772400" imgH="10058400" progId="TCLayout.ActiveDocument.1">
                  <p:embed/>
                  <p:pic>
                    <p:nvPicPr>
                      <p:cNvPr id="2" name="think-cell data - do not delete" hidden="1">
                        <a:extLst>
                          <a:ext uri="{FF2B5EF4-FFF2-40B4-BE49-F238E27FC236}">
                            <a16:creationId xmlns:a16="http://schemas.microsoft.com/office/drawing/2014/main" id="{82F3D157-6554-A029-2F49-45F5F3B53459}"/>
                          </a:ext>
                        </a:extLst>
                      </p:cNvPr>
                      <p:cNvPicPr/>
                      <p:nvPr/>
                    </p:nvPicPr>
                    <p:blipFill>
                      <a:blip r:embed="rId10"/>
                      <a:stretch>
                        <a:fillRect/>
                      </a:stretch>
                    </p:blipFill>
                    <p:spPr>
                      <a:xfrm>
                        <a:off x="1588" y="1588"/>
                        <a:ext cx="1227" cy="1588"/>
                      </a:xfrm>
                      <a:prstGeom prst="rect">
                        <a:avLst/>
                      </a:prstGeom>
                    </p:spPr>
                  </p:pic>
                </p:oleObj>
              </mc:Fallback>
            </mc:AlternateContent>
          </a:graphicData>
        </a:graphic>
      </p:graphicFrame>
    </p:spTree>
    <p:extLst>
      <p:ext uri="{BB962C8B-B14F-4D97-AF65-F5344CB8AC3E}">
        <p14:creationId xmlns:p14="http://schemas.microsoft.com/office/powerpoint/2010/main" val="4254350061"/>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952" userDrawn="1">
          <p15:clr>
            <a:srgbClr val="F26B43"/>
          </p15:clr>
        </p15:guide>
        <p15:guide id="2" pos="370" userDrawn="1">
          <p15:clr>
            <a:srgbClr val="F26B43"/>
          </p15:clr>
        </p15:guide>
        <p15:guide id="3" orient="horz" pos="368" userDrawn="1">
          <p15:clr>
            <a:srgbClr val="F26B43"/>
          </p15:clr>
        </p15:guide>
        <p15:guide id="4" pos="7310" userDrawn="1">
          <p15:clr>
            <a:srgbClr val="F26B43"/>
          </p15:clr>
        </p15:guide>
        <p15:guide id="5" pos="3840" userDrawn="1">
          <p15:clr>
            <a:srgbClr val="5ACBF0"/>
          </p15:clr>
        </p15:guide>
        <p15:guide id="6" orient="horz" pos="2160" userDrawn="1">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8E3A16E3-0D66-247C-8444-14352335CDBC}"/>
              </a:ext>
            </a:extLst>
          </p:cNvPr>
          <p:cNvGraphicFramePr>
            <a:graphicFrameLocks noChangeAspect="1"/>
          </p:cNvGraphicFramePr>
          <p:nvPr userDrawn="1">
            <p:custDataLst>
              <p:tags r:id="rId9"/>
            </p:custDataLst>
            <p:extLst>
              <p:ext uri="{D42A27DB-BD31-4B8C-83A1-F6EECF244321}">
                <p14:modId xmlns:p14="http://schemas.microsoft.com/office/powerpoint/2010/main" val="2989413439"/>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10" imgW="7772400" imgH="10058400" progId="TCLayout.ActiveDocument.1">
                  <p:embed/>
                </p:oleObj>
              </mc:Choice>
              <mc:Fallback>
                <p:oleObj name="think-cellスライド" r:id="rId10" imgW="7772400" imgH="10058400" progId="TCLayout.ActiveDocument.1">
                  <p:embed/>
                  <p:pic>
                    <p:nvPicPr>
                      <p:cNvPr id="3" name="think-cell data - do not delete" hidden="1">
                        <a:extLst>
                          <a:ext uri="{FF2B5EF4-FFF2-40B4-BE49-F238E27FC236}">
                            <a16:creationId xmlns:a16="http://schemas.microsoft.com/office/drawing/2014/main" id="{8E3A16E3-0D66-247C-8444-14352335CDBC}"/>
                          </a:ext>
                        </a:extLst>
                      </p:cNvPr>
                      <p:cNvPicPr/>
                      <p:nvPr/>
                    </p:nvPicPr>
                    <p:blipFill>
                      <a:blip r:embed="rId11"/>
                      <a:stretch>
                        <a:fillRect/>
                      </a:stretch>
                    </p:blipFill>
                    <p:spPr>
                      <a:xfrm>
                        <a:off x="1588" y="1588"/>
                        <a:ext cx="1227" cy="1588"/>
                      </a:xfrm>
                      <a:prstGeom prst="rect">
                        <a:avLst/>
                      </a:prstGeom>
                    </p:spPr>
                  </p:pic>
                </p:oleObj>
              </mc:Fallback>
            </mc:AlternateContent>
          </a:graphicData>
        </a:graphic>
      </p:graphicFrame>
      <p:sp>
        <p:nvSpPr>
          <p:cNvPr id="2" name="角丸四角形 1">
            <a:extLst>
              <a:ext uri="{FF2B5EF4-FFF2-40B4-BE49-F238E27FC236}">
                <a16:creationId xmlns:a16="http://schemas.microsoft.com/office/drawing/2014/main" id="{3AC2D241-C39D-AA11-5E21-E9DECFC095B5}"/>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1509763276"/>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8" r:id="rId7"/>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68" userDrawn="1">
          <p15:clr>
            <a:srgbClr val="F26B43"/>
          </p15:clr>
        </p15:guide>
        <p15:guide id="2" pos="370" userDrawn="1">
          <p15:clr>
            <a:srgbClr val="F26B43"/>
          </p15:clr>
        </p15:guide>
        <p15:guide id="3" pos="7310" userDrawn="1">
          <p15:clr>
            <a:srgbClr val="F26B43"/>
          </p15:clr>
        </p15:guide>
        <p15:guide id="4" orient="horz" pos="3952" userDrawn="1">
          <p15:clr>
            <a:srgbClr val="F26B43"/>
          </p15:clr>
        </p15:guide>
        <p15:guide id="5" pos="3840" userDrawn="1">
          <p15:clr>
            <a:srgbClr val="5ACBF0"/>
          </p15:clr>
        </p15:guide>
        <p15:guide id="6" orient="horz" pos="2160" userDrawn="1">
          <p15:clr>
            <a:srgbClr val="5ACBF0"/>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B77668A6-A60D-7DD9-A9AE-DAEC49DC115E}"/>
              </a:ext>
            </a:extLst>
          </p:cNvPr>
          <p:cNvGraphicFramePr>
            <a:graphicFrameLocks noChangeAspect="1"/>
          </p:cNvGraphicFramePr>
          <p:nvPr userDrawn="1">
            <p:custDataLst>
              <p:tags r:id="rId9"/>
            </p:custDataLst>
            <p:extLst>
              <p:ext uri="{D42A27DB-BD31-4B8C-83A1-F6EECF244321}">
                <p14:modId xmlns:p14="http://schemas.microsoft.com/office/powerpoint/2010/main" val="2634398599"/>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10" imgW="7772400" imgH="10058400" progId="TCLayout.ActiveDocument.1">
                  <p:embed/>
                </p:oleObj>
              </mc:Choice>
              <mc:Fallback>
                <p:oleObj name="think-cellスライド" r:id="rId10" imgW="7772400" imgH="10058400" progId="TCLayout.ActiveDocument.1">
                  <p:embed/>
                  <p:pic>
                    <p:nvPicPr>
                      <p:cNvPr id="3" name="think-cell data - do not delete" hidden="1">
                        <a:extLst>
                          <a:ext uri="{FF2B5EF4-FFF2-40B4-BE49-F238E27FC236}">
                            <a16:creationId xmlns:a16="http://schemas.microsoft.com/office/drawing/2014/main" id="{B77668A6-A60D-7DD9-A9AE-DAEC49DC115E}"/>
                          </a:ext>
                        </a:extLst>
                      </p:cNvPr>
                      <p:cNvPicPr/>
                      <p:nvPr/>
                    </p:nvPicPr>
                    <p:blipFill>
                      <a:blip r:embed="rId11"/>
                      <a:stretch>
                        <a:fillRect/>
                      </a:stretch>
                    </p:blipFill>
                    <p:spPr>
                      <a:xfrm>
                        <a:off x="1588" y="1588"/>
                        <a:ext cx="1227" cy="1588"/>
                      </a:xfrm>
                      <a:prstGeom prst="rect">
                        <a:avLst/>
                      </a:prstGeom>
                    </p:spPr>
                  </p:pic>
                </p:oleObj>
              </mc:Fallback>
            </mc:AlternateContent>
          </a:graphicData>
        </a:graphic>
      </p:graphicFrame>
      <p:sp>
        <p:nvSpPr>
          <p:cNvPr id="2" name="角丸四角形 1">
            <a:extLst>
              <a:ext uri="{FF2B5EF4-FFF2-40B4-BE49-F238E27FC236}">
                <a16:creationId xmlns:a16="http://schemas.microsoft.com/office/drawing/2014/main" id="{D971B38B-A59C-FCBD-F26A-C9389F670A63}"/>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社外秘</a:t>
            </a:r>
            <a:r>
              <a:rPr kumimoji="0" lang="en-US" altLang="ja-JP" sz="950" b="1" i="0" u="none" strike="noStrike" kern="0" cap="none" spc="0" normalizeH="0" baseline="0" noProof="0" dirty="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 / Internal Use Only</a:t>
            </a:r>
            <a:endPar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endParaRPr>
          </a:p>
        </p:txBody>
      </p:sp>
    </p:spTree>
    <p:extLst>
      <p:ext uri="{BB962C8B-B14F-4D97-AF65-F5344CB8AC3E}">
        <p14:creationId xmlns:p14="http://schemas.microsoft.com/office/powerpoint/2010/main" val="2503088918"/>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952" userDrawn="1">
          <p15:clr>
            <a:srgbClr val="F26B43"/>
          </p15:clr>
        </p15:guide>
        <p15:guide id="2" pos="370" userDrawn="1">
          <p15:clr>
            <a:srgbClr val="F26B43"/>
          </p15:clr>
        </p15:guide>
        <p15:guide id="3" orient="horz" pos="368" userDrawn="1">
          <p15:clr>
            <a:srgbClr val="F26B43"/>
          </p15:clr>
        </p15:guide>
        <p15:guide id="4" pos="7310" userDrawn="1">
          <p15:clr>
            <a:srgbClr val="F26B43"/>
          </p15:clr>
        </p15:guide>
        <p15:guide id="5" pos="3840" userDrawn="1">
          <p15:clr>
            <a:srgbClr val="5ACBF0"/>
          </p15:clr>
        </p15:guide>
        <p15:guide id="6" orient="horz" pos="2160" userDrawn="1">
          <p15:clr>
            <a:srgbClr val="5ACBF0"/>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9.xml"/><Relationship Id="rId4" Type="http://schemas.openxmlformats.org/officeDocument/2006/relationships/image" Target="../media/image23.png"/></Relationships>
</file>

<file path=ppt/slides/_rels/slide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9.xml"/><Relationship Id="rId4" Type="http://schemas.openxmlformats.org/officeDocument/2006/relationships/image" Target="../media/image26.png"/></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chart" Target="../charts/chart5.xml"/></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10.xml"/><Relationship Id="rId5" Type="http://schemas.openxmlformats.org/officeDocument/2006/relationships/image" Target="../media/image23.png"/><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27.emf"/><Relationship Id="rId7" Type="http://schemas.openxmlformats.org/officeDocument/2006/relationships/image" Target="../media/image31.emf"/><Relationship Id="rId2" Type="http://schemas.openxmlformats.org/officeDocument/2006/relationships/notesSlide" Target="../notesSlides/notesSlide3.xml"/><Relationship Id="rId1" Type="http://schemas.openxmlformats.org/officeDocument/2006/relationships/slideLayout" Target="../slideLayouts/slideLayout10.xml"/><Relationship Id="rId6" Type="http://schemas.openxmlformats.org/officeDocument/2006/relationships/image" Target="../media/image30.png"/><Relationship Id="rId5" Type="http://schemas.openxmlformats.org/officeDocument/2006/relationships/image" Target="../media/image29.emf"/><Relationship Id="rId4" Type="http://schemas.openxmlformats.org/officeDocument/2006/relationships/image" Target="../media/image28.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539252D5-3A0C-F273-8EA6-665FC13D7E2B}"/>
              </a:ext>
            </a:extLst>
          </p:cNvPr>
          <p:cNvSpPr>
            <a:spLocks noGrp="1"/>
          </p:cNvSpPr>
          <p:nvPr>
            <p:ph type="body" sz="quarter" idx="10"/>
          </p:nvPr>
        </p:nvSpPr>
        <p:spPr>
          <a:xfrm>
            <a:off x="587375" y="1696711"/>
            <a:ext cx="11017250" cy="2065291"/>
          </a:xfrm>
        </p:spPr>
        <p:txBody>
          <a:bodyPr/>
          <a:lstStyle/>
          <a:p>
            <a:r>
              <a:rPr lang="ja-JP" altLang="en-US"/>
              <a:t>新リッチフォーマット　</a:t>
            </a:r>
            <a:endParaRPr lang="en-US" altLang="ja-JP"/>
          </a:p>
          <a:p>
            <a:r>
              <a:rPr lang="ja-JP" altLang="en-US"/>
              <a:t>ブランドパネル トップカバーのご案内</a:t>
            </a:r>
          </a:p>
        </p:txBody>
      </p:sp>
      <p:sp>
        <p:nvSpPr>
          <p:cNvPr id="8" name="テキスト プレースホルダー 7">
            <a:extLst>
              <a:ext uri="{FF2B5EF4-FFF2-40B4-BE49-F238E27FC236}">
                <a16:creationId xmlns:a16="http://schemas.microsoft.com/office/drawing/2014/main" id="{1BCFB809-A62A-6416-D2D7-91D8B4EE7078}"/>
              </a:ext>
            </a:extLst>
          </p:cNvPr>
          <p:cNvSpPr>
            <a:spLocks noGrp="1"/>
          </p:cNvSpPr>
          <p:nvPr>
            <p:ph type="body" sz="quarter" idx="11"/>
          </p:nvPr>
        </p:nvSpPr>
        <p:spPr>
          <a:xfrm>
            <a:off x="587375" y="5278295"/>
            <a:ext cx="5131879" cy="217991"/>
          </a:xfrm>
        </p:spPr>
        <p:txBody>
          <a:bodyPr/>
          <a:lstStyle/>
          <a:p>
            <a:r>
              <a:rPr lang="en-US" altLang="ja-JP" dirty="0"/>
              <a:t>2025/07/24</a:t>
            </a:r>
            <a:endParaRPr lang="ja-JP" altLang="en-US" dirty="0"/>
          </a:p>
        </p:txBody>
      </p:sp>
      <p:sp>
        <p:nvSpPr>
          <p:cNvPr id="9" name="テキスト プレースホルダー 8">
            <a:extLst>
              <a:ext uri="{FF2B5EF4-FFF2-40B4-BE49-F238E27FC236}">
                <a16:creationId xmlns:a16="http://schemas.microsoft.com/office/drawing/2014/main" id="{C5C8A055-E30D-7AD3-5C70-71BD63813CA7}"/>
              </a:ext>
            </a:extLst>
          </p:cNvPr>
          <p:cNvSpPr>
            <a:spLocks noGrp="1"/>
          </p:cNvSpPr>
          <p:nvPr>
            <p:ph type="body" sz="quarter" idx="12"/>
          </p:nvPr>
        </p:nvSpPr>
        <p:spPr>
          <a:xfrm>
            <a:off x="587375" y="4409440"/>
            <a:ext cx="8871585" cy="660399"/>
          </a:xfrm>
        </p:spPr>
        <p:txBody>
          <a:bodyPr/>
          <a:lstStyle/>
          <a:p>
            <a:r>
              <a:rPr lang="en-US" altLang="ja-JP"/>
              <a:t>LINE</a:t>
            </a:r>
            <a:r>
              <a:rPr lang="ja-JP" altLang="en-US"/>
              <a:t>ヤフー株式会社</a:t>
            </a:r>
          </a:p>
        </p:txBody>
      </p:sp>
      <p:sp>
        <p:nvSpPr>
          <p:cNvPr id="6" name="テキスト ボックス 5">
            <a:extLst>
              <a:ext uri="{FF2B5EF4-FFF2-40B4-BE49-F238E27FC236}">
                <a16:creationId xmlns:a16="http://schemas.microsoft.com/office/drawing/2014/main" id="{8DBF26EE-607B-1A19-D4C1-825855E66DA4}"/>
              </a:ext>
            </a:extLst>
          </p:cNvPr>
          <p:cNvSpPr txBox="1"/>
          <p:nvPr/>
        </p:nvSpPr>
        <p:spPr>
          <a:xfrm>
            <a:off x="587375" y="1209176"/>
            <a:ext cx="3922841" cy="276999"/>
          </a:xfrm>
          <a:prstGeom prst="rect">
            <a:avLst/>
          </a:prstGeom>
          <a:noFill/>
          <a:ln>
            <a:noFill/>
          </a:ln>
        </p:spPr>
        <p:txBody>
          <a:bodyPr wrap="square">
            <a:spAutoFit/>
          </a:bodyPr>
          <a:lstStyle/>
          <a:p>
            <a:pPr algn="ctr" eaLnBrk="1" hangingPunct="1"/>
            <a:r>
              <a:rPr lang="ja-JP" altLang="en-US" sz="1200" b="1">
                <a:solidFill>
                  <a:schemeClr val="tx2"/>
                </a:solidFill>
                <a:latin typeface="メイリオ" panose="020B0604030504040204" pitchFamily="34" charset="-128"/>
                <a:ea typeface="メイリオ" panose="020B0604030504040204" pitchFamily="34" charset="-128"/>
              </a:rPr>
              <a:t>プロダクト名ダミーテキスト</a:t>
            </a:r>
            <a:endParaRPr lang="en-US" altLang="ja-JP" sz="1200" b="1" dirty="0">
              <a:solidFill>
                <a:schemeClr val="tx2"/>
              </a:solidFill>
              <a:latin typeface="メイリオ" panose="020B0604030504040204" pitchFamily="34" charset="-128"/>
              <a:ea typeface="メイリオ" panose="020B0604030504040204" pitchFamily="34" charset="-128"/>
            </a:endParaRPr>
          </a:p>
        </p:txBody>
      </p:sp>
      <p:sp>
        <p:nvSpPr>
          <p:cNvPr id="2" name="角丸四角形 1">
            <a:extLst>
              <a:ext uri="{FF2B5EF4-FFF2-40B4-BE49-F238E27FC236}">
                <a16:creationId xmlns:a16="http://schemas.microsoft.com/office/drawing/2014/main" id="{B504A4B2-7BE7-053A-D3E4-C981587D8BDF}"/>
              </a:ext>
            </a:extLst>
          </p:cNvPr>
          <p:cNvSpPr/>
          <p:nvPr/>
        </p:nvSpPr>
        <p:spPr>
          <a:xfrm>
            <a:off x="587375" y="1123249"/>
            <a:ext cx="3922841" cy="409694"/>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1" lang="en-US" altLang="ja-JP" sz="1200" b="1" i="0" u="none" strike="noStrike" kern="1200" cap="none" spc="0" normalizeH="0" baseline="0" noProof="0">
                <a:ln>
                  <a:noFill/>
                </a:ln>
                <a:solidFill>
                  <a:schemeClr val="accent1"/>
                </a:solidFill>
                <a:effectLst/>
                <a:uLnTx/>
                <a:uFillTx/>
                <a:latin typeface="メイリオ" panose="020B0604030504040204" pitchFamily="34" charset="-128"/>
                <a:ea typeface="メイリオ" panose="020B0604030504040204" pitchFamily="34" charset="-128"/>
                <a:cs typeface="+mn-cs"/>
              </a:rPr>
              <a:t>Yahoo!</a:t>
            </a:r>
            <a:r>
              <a:rPr kumimoji="1" lang="ja-JP" altLang="en-US" sz="1200" b="1" i="0" u="none" strike="noStrike" kern="1200" cap="none" spc="0" normalizeH="0" baseline="0" noProof="0">
                <a:ln>
                  <a:noFill/>
                </a:ln>
                <a:solidFill>
                  <a:schemeClr val="accent1"/>
                </a:solidFill>
                <a:effectLst/>
                <a:uLnTx/>
                <a:uFillTx/>
                <a:latin typeface="メイリオ" panose="020B0604030504040204" pitchFamily="34" charset="-128"/>
                <a:ea typeface="メイリオ" panose="020B0604030504040204" pitchFamily="34" charset="-128"/>
                <a:cs typeface="+mn-cs"/>
              </a:rPr>
              <a:t>広告 ディスプレイ広告（予約型）</a:t>
            </a:r>
            <a:endParaRPr kumimoji="1" lang="en-US" altLang="ja-JP" sz="1200" b="1" i="0" u="none" strike="noStrike" kern="1200" cap="none" spc="0" normalizeH="0" baseline="0" noProof="0" dirty="0">
              <a:ln>
                <a:noFill/>
              </a:ln>
              <a:solidFill>
                <a:schemeClr val="accent1"/>
              </a:solidFill>
              <a:effectLst/>
              <a:uLnTx/>
              <a:uFillTx/>
              <a:latin typeface="メイリオ" panose="020B0604030504040204" pitchFamily="34" charset="-128"/>
              <a:ea typeface="メイリオ" panose="020B0604030504040204" pitchFamily="34" charset="-128"/>
              <a:cs typeface="+mn-cs"/>
            </a:endParaRPr>
          </a:p>
        </p:txBody>
      </p:sp>
    </p:spTree>
    <p:extLst>
      <p:ext uri="{BB962C8B-B14F-4D97-AF65-F5344CB8AC3E}">
        <p14:creationId xmlns:p14="http://schemas.microsoft.com/office/powerpoint/2010/main" val="10421462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21629F-2444-192B-A6AC-483B8A0FE89D}"/>
            </a:ext>
          </a:extLst>
        </p:cNvPr>
        <p:cNvGrpSpPr/>
        <p:nvPr/>
      </p:nvGrpSpPr>
      <p:grpSpPr>
        <a:xfrm>
          <a:off x="0" y="0"/>
          <a:ext cx="0" cy="0"/>
          <a:chOff x="0" y="0"/>
          <a:chExt cx="0" cy="0"/>
        </a:xfrm>
      </p:grpSpPr>
      <p:sp>
        <p:nvSpPr>
          <p:cNvPr id="3" name="タイトル 2">
            <a:extLst>
              <a:ext uri="{FF2B5EF4-FFF2-40B4-BE49-F238E27FC236}">
                <a16:creationId xmlns:a16="http://schemas.microsoft.com/office/drawing/2014/main" id="{668E2A1C-5AC1-3024-685A-3DEED5671528}"/>
              </a:ext>
            </a:extLst>
          </p:cNvPr>
          <p:cNvSpPr>
            <a:spLocks noGrp="1"/>
          </p:cNvSpPr>
          <p:nvPr>
            <p:ph type="ctrTitle"/>
          </p:nvPr>
        </p:nvSpPr>
        <p:spPr>
          <a:xfrm>
            <a:off x="587376" y="583184"/>
            <a:ext cx="11014607" cy="564262"/>
          </a:xfrm>
        </p:spPr>
        <p:txBody>
          <a:bodyPr/>
          <a:lstStyle/>
          <a:p>
            <a:r>
              <a:rPr lang="en-US" altLang="ja-JP"/>
              <a:t>APPENDIX</a:t>
            </a:r>
            <a:endParaRPr lang="ja-JP" altLang="en-US"/>
          </a:p>
        </p:txBody>
      </p:sp>
      <p:sp>
        <p:nvSpPr>
          <p:cNvPr id="5" name="角丸四角形 33">
            <a:extLst>
              <a:ext uri="{FF2B5EF4-FFF2-40B4-BE49-F238E27FC236}">
                <a16:creationId xmlns:a16="http://schemas.microsoft.com/office/drawing/2014/main" id="{929897AA-A44E-FAE3-5397-74E013E83250}"/>
              </a:ext>
            </a:extLst>
          </p:cNvPr>
          <p:cNvSpPr/>
          <p:nvPr/>
        </p:nvSpPr>
        <p:spPr>
          <a:xfrm>
            <a:off x="588697" y="1326619"/>
            <a:ext cx="3580632" cy="468000"/>
          </a:xfrm>
          <a:prstGeom prst="roundRect">
            <a:avLst>
              <a:gd name="adj" fmla="val 50000"/>
            </a:avLst>
          </a:prstGeom>
          <a:solidFill>
            <a:schemeClr val="bg1"/>
          </a:solidFill>
          <a:ln w="190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gn="ctr">
              <a:lnSpc>
                <a:spcPct val="120000"/>
              </a:lnSpc>
            </a:pPr>
            <a:r>
              <a:rPr kumimoji="1" lang="ja-JP" altLang="en-US" sz="1600" b="1">
                <a:solidFill>
                  <a:schemeClr val="accent1"/>
                </a:solidFill>
                <a:latin typeface="Meiryo" panose="020B0604030504040204" pitchFamily="34" charset="-128"/>
                <a:ea typeface="Meiryo" panose="020B0604030504040204" pitchFamily="34" charset="-128"/>
              </a:rPr>
              <a:t>関連資料</a:t>
            </a:r>
          </a:p>
        </p:txBody>
      </p:sp>
      <p:graphicFrame>
        <p:nvGraphicFramePr>
          <p:cNvPr id="6" name="表 5">
            <a:extLst>
              <a:ext uri="{FF2B5EF4-FFF2-40B4-BE49-F238E27FC236}">
                <a16:creationId xmlns:a16="http://schemas.microsoft.com/office/drawing/2014/main" id="{7CFCAECB-1A6C-0171-9601-F7D82C503964}"/>
              </a:ext>
            </a:extLst>
          </p:cNvPr>
          <p:cNvGraphicFramePr>
            <a:graphicFrameLocks noGrp="1"/>
          </p:cNvGraphicFramePr>
          <p:nvPr>
            <p:extLst>
              <p:ext uri="{D42A27DB-BD31-4B8C-83A1-F6EECF244321}">
                <p14:modId xmlns:p14="http://schemas.microsoft.com/office/powerpoint/2010/main" val="1977687162"/>
              </p:ext>
            </p:extLst>
          </p:nvPr>
        </p:nvGraphicFramePr>
        <p:xfrm>
          <a:off x="690685" y="1973792"/>
          <a:ext cx="10105946" cy="1569720"/>
        </p:xfrm>
        <a:graphic>
          <a:graphicData uri="http://schemas.openxmlformats.org/drawingml/2006/table">
            <a:tbl>
              <a:tblPr firstRow="1" bandRow="1">
                <a:tableStyleId>{5C22544A-7EE6-4342-B048-85BDC9FD1C3A}</a:tableStyleId>
              </a:tblPr>
              <a:tblGrid>
                <a:gridCol w="3654812">
                  <a:extLst>
                    <a:ext uri="{9D8B030D-6E8A-4147-A177-3AD203B41FA5}">
                      <a16:colId xmlns:a16="http://schemas.microsoft.com/office/drawing/2014/main" val="1159759827"/>
                    </a:ext>
                  </a:extLst>
                </a:gridCol>
                <a:gridCol w="6451134">
                  <a:extLst>
                    <a:ext uri="{9D8B030D-6E8A-4147-A177-3AD203B41FA5}">
                      <a16:colId xmlns:a16="http://schemas.microsoft.com/office/drawing/2014/main" val="2052834102"/>
                    </a:ext>
                  </a:extLst>
                </a:gridCol>
              </a:tblGrid>
              <a:tr h="370840">
                <a:tc>
                  <a:txBody>
                    <a:bodyPr/>
                    <a:lstStyle/>
                    <a:p>
                      <a:pPr algn="l"/>
                      <a:r>
                        <a:rPr kumimoji="1" lang="ja-JP" altLang="en-US" sz="1200">
                          <a:latin typeface="+mn-ea"/>
                          <a:ea typeface="+mn-ea"/>
                        </a:rPr>
                        <a:t>資料名</a:t>
                      </a:r>
                    </a:p>
                  </a:txBody>
                  <a:tcPr anchor="ctr"/>
                </a:tc>
                <a:tc>
                  <a:txBody>
                    <a:bodyPr/>
                    <a:lstStyle/>
                    <a:p>
                      <a:pPr algn="l"/>
                      <a:r>
                        <a:rPr kumimoji="1" lang="en-US" altLang="ja-JP" sz="1200">
                          <a:latin typeface="+mn-ea"/>
                          <a:ea typeface="+mn-ea"/>
                        </a:rPr>
                        <a:t>URL</a:t>
                      </a:r>
                      <a:endParaRPr kumimoji="1" lang="ja-JP" altLang="en-US" sz="1200">
                        <a:latin typeface="+mn-ea"/>
                        <a:ea typeface="+mn-ea"/>
                      </a:endParaRPr>
                    </a:p>
                  </a:txBody>
                  <a:tcPr anchor="ctr"/>
                </a:tc>
                <a:extLst>
                  <a:ext uri="{0D108BD9-81ED-4DB2-BD59-A6C34878D82A}">
                    <a16:rowId xmlns:a16="http://schemas.microsoft.com/office/drawing/2014/main" val="1352361825"/>
                  </a:ext>
                </a:extLst>
              </a:tr>
              <a:tr h="370840">
                <a:tc>
                  <a:txBody>
                    <a:bodyPr/>
                    <a:lstStyle/>
                    <a:p>
                      <a:pPr algn="l"/>
                      <a:r>
                        <a:rPr kumimoji="1" lang="ja-JP" altLang="en-US" sz="1200">
                          <a:latin typeface="+mn-ea"/>
                          <a:ea typeface="+mn-ea"/>
                        </a:rPr>
                        <a:t>ブランドパネル トップカバー　セールスシート</a:t>
                      </a:r>
                    </a:p>
                  </a:txBody>
                  <a:tcPr anchor="ctr">
                    <a:solidFill>
                      <a:schemeClr val="bg1">
                        <a:lumMod val="95000"/>
                      </a:schemeClr>
                    </a:solidFill>
                  </a:tcPr>
                </a:tc>
                <a:tc>
                  <a:txBody>
                    <a:bodyPr/>
                    <a:lstStyle/>
                    <a:p>
                      <a:pPr algn="l"/>
                      <a:endParaRPr kumimoji="1" lang="ja-JP" altLang="en-US" sz="1200">
                        <a:latin typeface="+mn-ea"/>
                        <a:ea typeface="+mn-ea"/>
                      </a:endParaRPr>
                    </a:p>
                  </a:txBody>
                  <a:tcPr anchor="ctr">
                    <a:solidFill>
                      <a:schemeClr val="bg1">
                        <a:lumMod val="95000"/>
                      </a:schemeClr>
                    </a:solidFill>
                  </a:tcPr>
                </a:tc>
                <a:extLst>
                  <a:ext uri="{0D108BD9-81ED-4DB2-BD59-A6C34878D82A}">
                    <a16:rowId xmlns:a16="http://schemas.microsoft.com/office/drawing/2014/main" val="3307004435"/>
                  </a:ext>
                </a:extLst>
              </a:tr>
              <a:tr h="370840">
                <a:tc>
                  <a:txBody>
                    <a:bodyPr/>
                    <a:lstStyle/>
                    <a:p>
                      <a:pPr algn="l"/>
                      <a:r>
                        <a:rPr kumimoji="1" lang="en-US" altLang="ja-JP" sz="1200">
                          <a:latin typeface="+mn-ea"/>
                          <a:ea typeface="+mn-ea"/>
                        </a:rPr>
                        <a:t>LINE</a:t>
                      </a:r>
                      <a:r>
                        <a:rPr kumimoji="1" lang="ja-JP" altLang="en-US" sz="1200">
                          <a:latin typeface="+mn-ea"/>
                          <a:ea typeface="+mn-ea"/>
                        </a:rPr>
                        <a:t>ヤフー　媒体資料</a:t>
                      </a:r>
                    </a:p>
                  </a:txBody>
                  <a:tcPr anchor="ctr"/>
                </a:tc>
                <a:tc>
                  <a:txBody>
                    <a:bodyPr/>
                    <a:lstStyle/>
                    <a:p>
                      <a:pPr algn="l"/>
                      <a:r>
                        <a:rPr kumimoji="1" lang="en-US" altLang="ja-JP" sz="1200">
                          <a:latin typeface="+mn-ea"/>
                          <a:ea typeface="+mn-ea"/>
                        </a:rPr>
                        <a:t>https://www.lycbiz.com/sites/default/files/media/jp/download/LY_Corporation_MediaGuide.pdf</a:t>
                      </a:r>
                    </a:p>
                  </a:txBody>
                  <a:tcPr anchor="ctr"/>
                </a:tc>
                <a:extLst>
                  <a:ext uri="{0D108BD9-81ED-4DB2-BD59-A6C34878D82A}">
                    <a16:rowId xmlns:a16="http://schemas.microsoft.com/office/drawing/2014/main" val="3997681242"/>
                  </a:ext>
                </a:extLst>
              </a:tr>
              <a:tr h="370840">
                <a:tc>
                  <a:txBody>
                    <a:bodyPr/>
                    <a:lstStyle/>
                    <a:p>
                      <a:pPr algn="l"/>
                      <a:r>
                        <a:rPr lang="ja-JP" altLang="en-US" sz="1200"/>
                        <a:t>クリエイティブコンサルティングのご案内</a:t>
                      </a:r>
                      <a:endParaRPr kumimoji="1" lang="ja-JP" altLang="en-US" sz="1200">
                        <a:latin typeface="+mn-ea"/>
                        <a:ea typeface="+mn-ea"/>
                      </a:endParaRPr>
                    </a:p>
                  </a:txBody>
                  <a:tcPr anchor="ctr">
                    <a:solidFill>
                      <a:schemeClr val="bg1">
                        <a:lumMod val="95000"/>
                      </a:schemeClr>
                    </a:solidFill>
                  </a:tcPr>
                </a:tc>
                <a:tc>
                  <a:txBody>
                    <a:bodyPr/>
                    <a:lstStyle/>
                    <a:p>
                      <a:pPr algn="l"/>
                      <a:endParaRPr kumimoji="1" lang="ja-JP" altLang="en-US" sz="1200">
                        <a:latin typeface="+mn-ea"/>
                        <a:ea typeface="+mn-ea"/>
                      </a:endParaRPr>
                    </a:p>
                  </a:txBody>
                  <a:tcPr anchor="ctr">
                    <a:solidFill>
                      <a:schemeClr val="bg1">
                        <a:lumMod val="95000"/>
                      </a:schemeClr>
                    </a:solidFill>
                  </a:tcPr>
                </a:tc>
                <a:extLst>
                  <a:ext uri="{0D108BD9-81ED-4DB2-BD59-A6C34878D82A}">
                    <a16:rowId xmlns:a16="http://schemas.microsoft.com/office/drawing/2014/main" val="822721289"/>
                  </a:ext>
                </a:extLst>
              </a:tr>
            </a:tbl>
          </a:graphicData>
        </a:graphic>
      </p:graphicFrame>
      <p:sp>
        <p:nvSpPr>
          <p:cNvPr id="8" name="テキスト ボックス 7">
            <a:extLst>
              <a:ext uri="{FF2B5EF4-FFF2-40B4-BE49-F238E27FC236}">
                <a16:creationId xmlns:a16="http://schemas.microsoft.com/office/drawing/2014/main" id="{9FCB038C-6F58-1E0C-CDCA-E418E1DF6033}"/>
              </a:ext>
            </a:extLst>
          </p:cNvPr>
          <p:cNvSpPr txBox="1"/>
          <p:nvPr/>
        </p:nvSpPr>
        <p:spPr>
          <a:xfrm>
            <a:off x="690685" y="3722685"/>
            <a:ext cx="9390356" cy="276999"/>
          </a:xfrm>
          <a:prstGeom prst="rect">
            <a:avLst/>
          </a:prstGeom>
          <a:noFill/>
        </p:spPr>
        <p:txBody>
          <a:bodyPr wrap="square">
            <a:spAutoFit/>
          </a:bodyPr>
          <a:lstStyle/>
          <a:p>
            <a:pPr algn="l"/>
            <a:r>
              <a:rPr kumimoji="1" lang="en-US" altLang="ja-JP" sz="1200">
                <a:latin typeface="+mn-ea"/>
                <a:ea typeface="+mn-ea"/>
              </a:rPr>
              <a:t>※</a:t>
            </a:r>
            <a:r>
              <a:rPr kumimoji="1" lang="ja-JP" altLang="en-US" sz="1200">
                <a:latin typeface="+mn-ea"/>
                <a:ea typeface="+mn-ea"/>
              </a:rPr>
              <a:t>最新の商品スペックや商品仕様に関しては必ずセールスシートをご確認ください。</a:t>
            </a:r>
          </a:p>
        </p:txBody>
      </p:sp>
    </p:spTree>
    <p:extLst>
      <p:ext uri="{BB962C8B-B14F-4D97-AF65-F5344CB8AC3E}">
        <p14:creationId xmlns:p14="http://schemas.microsoft.com/office/powerpoint/2010/main" val="13916195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040012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図 21">
            <a:extLst>
              <a:ext uri="{FF2B5EF4-FFF2-40B4-BE49-F238E27FC236}">
                <a16:creationId xmlns:a16="http://schemas.microsoft.com/office/drawing/2014/main" id="{5729D268-731C-FEB2-35C8-4AC74645731E}"/>
              </a:ext>
            </a:extLst>
          </p:cNvPr>
          <p:cNvPicPr>
            <a:picLocks noChangeAspect="1"/>
          </p:cNvPicPr>
          <p:nvPr/>
        </p:nvPicPr>
        <p:blipFill>
          <a:blip r:embed="rId2"/>
          <a:stretch>
            <a:fillRect/>
          </a:stretch>
        </p:blipFill>
        <p:spPr>
          <a:xfrm>
            <a:off x="6435352" y="2197925"/>
            <a:ext cx="2019691" cy="4209037"/>
          </a:xfrm>
          <a:prstGeom prst="rect">
            <a:avLst/>
          </a:prstGeom>
        </p:spPr>
      </p:pic>
      <p:pic>
        <p:nvPicPr>
          <p:cNvPr id="7" name="図 6" descr="アイコン が含まれている画像&#10;&#10;自動的に生成された説明">
            <a:extLst>
              <a:ext uri="{FF2B5EF4-FFF2-40B4-BE49-F238E27FC236}">
                <a16:creationId xmlns:a16="http://schemas.microsoft.com/office/drawing/2014/main" id="{715949A7-AF08-E7BE-5C8A-1742A6ED5BAB}"/>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6282272" y="1946983"/>
            <a:ext cx="2357002" cy="4568416"/>
          </a:xfrm>
          <a:prstGeom prst="rect">
            <a:avLst/>
          </a:prstGeom>
        </p:spPr>
      </p:pic>
      <p:sp>
        <p:nvSpPr>
          <p:cNvPr id="16" name="四角形: 角を丸くする 15">
            <a:extLst>
              <a:ext uri="{FF2B5EF4-FFF2-40B4-BE49-F238E27FC236}">
                <a16:creationId xmlns:a16="http://schemas.microsoft.com/office/drawing/2014/main" id="{BA5809D6-2952-CCC6-52C9-1BB8BE4A0A26}"/>
              </a:ext>
            </a:extLst>
          </p:cNvPr>
          <p:cNvSpPr/>
          <p:nvPr/>
        </p:nvSpPr>
        <p:spPr>
          <a:xfrm>
            <a:off x="8968272" y="3197886"/>
            <a:ext cx="2678010" cy="963822"/>
          </a:xfrm>
          <a:prstGeom prst="round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四角形: 角を丸くする 44">
            <a:extLst>
              <a:ext uri="{FF2B5EF4-FFF2-40B4-BE49-F238E27FC236}">
                <a16:creationId xmlns:a16="http://schemas.microsoft.com/office/drawing/2014/main" id="{1A635940-02DF-74EC-0028-735CC6BE3B95}"/>
              </a:ext>
            </a:extLst>
          </p:cNvPr>
          <p:cNvSpPr/>
          <p:nvPr/>
        </p:nvSpPr>
        <p:spPr>
          <a:xfrm>
            <a:off x="501456" y="3187414"/>
            <a:ext cx="2678010" cy="820240"/>
          </a:xfrm>
          <a:prstGeom prst="round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タイトル 2">
            <a:extLst>
              <a:ext uri="{FF2B5EF4-FFF2-40B4-BE49-F238E27FC236}">
                <a16:creationId xmlns:a16="http://schemas.microsoft.com/office/drawing/2014/main" id="{342CE620-79CD-823C-0DE8-67465CDD5829}"/>
              </a:ext>
            </a:extLst>
          </p:cNvPr>
          <p:cNvSpPr>
            <a:spLocks noGrp="1"/>
          </p:cNvSpPr>
          <p:nvPr>
            <p:ph type="ctrTitle"/>
          </p:nvPr>
        </p:nvSpPr>
        <p:spPr>
          <a:xfrm>
            <a:off x="587376" y="583184"/>
            <a:ext cx="11014607" cy="564262"/>
          </a:xfrm>
        </p:spPr>
        <p:txBody>
          <a:bodyPr/>
          <a:lstStyle/>
          <a:p>
            <a:r>
              <a:rPr lang="ja-JP" altLang="en-US"/>
              <a:t>新リッチフォーマット　ブランドパネル トップカバー</a:t>
            </a:r>
          </a:p>
        </p:txBody>
      </p:sp>
      <p:pic>
        <p:nvPicPr>
          <p:cNvPr id="2" name="図 1">
            <a:extLst>
              <a:ext uri="{FF2B5EF4-FFF2-40B4-BE49-F238E27FC236}">
                <a16:creationId xmlns:a16="http://schemas.microsoft.com/office/drawing/2014/main" id="{30A9179B-E220-DD5A-29C8-FFB48C53F550}"/>
              </a:ext>
            </a:extLst>
          </p:cNvPr>
          <p:cNvPicPr>
            <a:picLocks noChangeAspect="1"/>
          </p:cNvPicPr>
          <p:nvPr/>
        </p:nvPicPr>
        <p:blipFill>
          <a:blip r:embed="rId4"/>
          <a:stretch>
            <a:fillRect/>
          </a:stretch>
        </p:blipFill>
        <p:spPr>
          <a:xfrm>
            <a:off x="3767346" y="2196934"/>
            <a:ext cx="2006230" cy="4127484"/>
          </a:xfrm>
          <a:prstGeom prst="rect">
            <a:avLst/>
          </a:prstGeom>
        </p:spPr>
      </p:pic>
      <p:pic>
        <p:nvPicPr>
          <p:cNvPr id="5" name="図 4" descr="アイコン が含まれている画像&#10;&#10;自動的に生成された説明">
            <a:extLst>
              <a:ext uri="{FF2B5EF4-FFF2-40B4-BE49-F238E27FC236}">
                <a16:creationId xmlns:a16="http://schemas.microsoft.com/office/drawing/2014/main" id="{44481794-0071-B9C8-7922-36263E3B5FF3}"/>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3596272" y="1936879"/>
            <a:ext cx="2357002" cy="4568415"/>
          </a:xfrm>
          <a:prstGeom prst="rect">
            <a:avLst/>
          </a:prstGeom>
        </p:spPr>
      </p:pic>
      <p:sp>
        <p:nvSpPr>
          <p:cNvPr id="11" name="吹き出し: 折線 23">
            <a:extLst>
              <a:ext uri="{FF2B5EF4-FFF2-40B4-BE49-F238E27FC236}">
                <a16:creationId xmlns:a16="http://schemas.microsoft.com/office/drawing/2014/main" id="{370D86AC-D3C3-1F08-E40F-23523B720626}"/>
              </a:ext>
            </a:extLst>
          </p:cNvPr>
          <p:cNvSpPr/>
          <p:nvPr/>
        </p:nvSpPr>
        <p:spPr>
          <a:xfrm flipH="1">
            <a:off x="501456" y="2733806"/>
            <a:ext cx="2678010" cy="336497"/>
          </a:xfrm>
          <a:prstGeom prst="callout2">
            <a:avLst>
              <a:gd name="adj1" fmla="val 50416"/>
              <a:gd name="adj2" fmla="val 287"/>
              <a:gd name="adj3" fmla="val 51449"/>
              <a:gd name="adj4" fmla="val -16397"/>
              <a:gd name="adj5" fmla="val 138636"/>
              <a:gd name="adj6" fmla="val -26274"/>
            </a:avLst>
          </a:prstGeom>
          <a:solidFill>
            <a:schemeClr val="accent1"/>
          </a:solidFill>
          <a:ln>
            <a:solidFill>
              <a:schemeClr val="accent1"/>
            </a:solidFill>
            <a:prstDash val="solid"/>
            <a:tailEnd type="oval"/>
          </a:ln>
          <a:effectLst>
            <a:glow rad="38100">
              <a:schemeClr val="bg1"/>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lang="ja-JP" altLang="en-US" sz="1400" b="1">
                <a:solidFill>
                  <a:schemeClr val="bg1"/>
                </a:solidFill>
                <a:latin typeface="Meiryo" panose="020B0604030504040204" pitchFamily="34" charset="-128"/>
                <a:ea typeface="Meiryo" panose="020B0604030504040204" pitchFamily="34" charset="-128"/>
              </a:rPr>
              <a:t>ブランドパネル</a:t>
            </a:r>
            <a:endParaRPr kumimoji="1" lang="en-US" altLang="ja-JP" sz="1400" b="1"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endParaRPr>
          </a:p>
        </p:txBody>
      </p:sp>
      <p:sp>
        <p:nvSpPr>
          <p:cNvPr id="13" name="吹き出し: 折線 23">
            <a:extLst>
              <a:ext uri="{FF2B5EF4-FFF2-40B4-BE49-F238E27FC236}">
                <a16:creationId xmlns:a16="http://schemas.microsoft.com/office/drawing/2014/main" id="{BB15821A-EF58-D32C-A50A-3E2E913EF85C}"/>
              </a:ext>
            </a:extLst>
          </p:cNvPr>
          <p:cNvSpPr/>
          <p:nvPr/>
        </p:nvSpPr>
        <p:spPr>
          <a:xfrm>
            <a:off x="8945745" y="2780067"/>
            <a:ext cx="2678010" cy="336497"/>
          </a:xfrm>
          <a:prstGeom prst="callout2">
            <a:avLst>
              <a:gd name="adj1" fmla="val 50416"/>
              <a:gd name="adj2" fmla="val 287"/>
              <a:gd name="adj3" fmla="val 51449"/>
              <a:gd name="adj4" fmla="val -16397"/>
              <a:gd name="adj5" fmla="val -35100"/>
              <a:gd name="adj6" fmla="val -26274"/>
            </a:avLst>
          </a:prstGeom>
          <a:solidFill>
            <a:schemeClr val="accent1"/>
          </a:solidFill>
          <a:ln>
            <a:solidFill>
              <a:schemeClr val="accent1"/>
            </a:solidFill>
            <a:prstDash val="solid"/>
            <a:tailEnd type="oval"/>
          </a:ln>
          <a:effectLst>
            <a:glow rad="38100">
              <a:schemeClr val="bg1"/>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1" lang="ja-JP" altLang="en-US" sz="1400" b="1"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rPr>
              <a:t>トップカバー</a:t>
            </a:r>
            <a:endParaRPr kumimoji="1" lang="en-US" altLang="ja-JP" sz="1400" b="1"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endParaRPr>
          </a:p>
        </p:txBody>
      </p:sp>
      <p:sp>
        <p:nvSpPr>
          <p:cNvPr id="14" name="テキスト ボックス 13">
            <a:extLst>
              <a:ext uri="{FF2B5EF4-FFF2-40B4-BE49-F238E27FC236}">
                <a16:creationId xmlns:a16="http://schemas.microsoft.com/office/drawing/2014/main" id="{B30025C7-7A85-98AD-19A8-B676BAA15BAC}"/>
              </a:ext>
            </a:extLst>
          </p:cNvPr>
          <p:cNvSpPr txBox="1"/>
          <p:nvPr/>
        </p:nvSpPr>
        <p:spPr>
          <a:xfrm>
            <a:off x="501456" y="3331913"/>
            <a:ext cx="2678010" cy="523220"/>
          </a:xfrm>
          <a:prstGeom prst="rect">
            <a:avLst/>
          </a:prstGeom>
          <a:noFill/>
        </p:spPr>
        <p:txBody>
          <a:bodyPr wrap="square" rtlCol="0">
            <a:spAutoFit/>
          </a:bodyPr>
          <a:lstStyle/>
          <a:p>
            <a:pPr algn="ctr"/>
            <a:r>
              <a:rPr kumimoji="1" lang="en-US" altLang="ja-JP" sz="1400" b="1">
                <a:solidFill>
                  <a:schemeClr val="tx1">
                    <a:lumMod val="75000"/>
                    <a:lumOff val="25000"/>
                  </a:schemeClr>
                </a:solidFill>
                <a:latin typeface="+mn-ea"/>
              </a:rPr>
              <a:t>1st view</a:t>
            </a:r>
            <a:r>
              <a:rPr lang="ja-JP" altLang="en-US" sz="1400" b="1">
                <a:solidFill>
                  <a:schemeClr val="tx1">
                    <a:lumMod val="75000"/>
                    <a:lumOff val="25000"/>
                  </a:schemeClr>
                </a:solidFill>
                <a:latin typeface="+mn-ea"/>
              </a:rPr>
              <a:t>の</a:t>
            </a:r>
            <a:r>
              <a:rPr kumimoji="1" lang="ja-JP" altLang="en-US" sz="1400" b="1">
                <a:solidFill>
                  <a:schemeClr val="tx1">
                    <a:lumMod val="75000"/>
                    <a:lumOff val="25000"/>
                  </a:schemeClr>
                </a:solidFill>
                <a:latin typeface="+mn-ea"/>
              </a:rPr>
              <a:t>大型バナーで</a:t>
            </a:r>
            <a:endParaRPr kumimoji="1" lang="en-US" altLang="ja-JP" sz="1400" b="1">
              <a:solidFill>
                <a:schemeClr val="tx1">
                  <a:lumMod val="75000"/>
                  <a:lumOff val="25000"/>
                </a:schemeClr>
              </a:solidFill>
              <a:latin typeface="+mn-ea"/>
            </a:endParaRPr>
          </a:p>
          <a:p>
            <a:pPr algn="ctr"/>
            <a:r>
              <a:rPr lang="ja-JP" altLang="en-US" sz="1400" b="1">
                <a:solidFill>
                  <a:schemeClr val="tx1">
                    <a:lumMod val="75000"/>
                    <a:lumOff val="25000"/>
                  </a:schemeClr>
                </a:solidFill>
                <a:latin typeface="+mn-ea"/>
              </a:rPr>
              <a:t>ブランディング訴求が可能</a:t>
            </a:r>
            <a:endParaRPr kumimoji="1" lang="en-US" altLang="ja-JP" sz="1400" b="1">
              <a:solidFill>
                <a:schemeClr val="tx1">
                  <a:lumMod val="75000"/>
                  <a:lumOff val="25000"/>
                </a:schemeClr>
              </a:solidFill>
              <a:latin typeface="+mn-ea"/>
            </a:endParaRPr>
          </a:p>
        </p:txBody>
      </p:sp>
      <p:sp>
        <p:nvSpPr>
          <p:cNvPr id="15" name="テキスト ボックス 14">
            <a:extLst>
              <a:ext uri="{FF2B5EF4-FFF2-40B4-BE49-F238E27FC236}">
                <a16:creationId xmlns:a16="http://schemas.microsoft.com/office/drawing/2014/main" id="{6E94C5B9-E85C-EE13-1618-241435BF3A4B}"/>
              </a:ext>
            </a:extLst>
          </p:cNvPr>
          <p:cNvSpPr txBox="1"/>
          <p:nvPr/>
        </p:nvSpPr>
        <p:spPr>
          <a:xfrm>
            <a:off x="8945745" y="3346395"/>
            <a:ext cx="2678010" cy="738664"/>
          </a:xfrm>
          <a:prstGeom prst="rect">
            <a:avLst/>
          </a:prstGeom>
          <a:noFill/>
        </p:spPr>
        <p:txBody>
          <a:bodyPr wrap="square" rtlCol="0">
            <a:spAutoFit/>
          </a:bodyPr>
          <a:lstStyle/>
          <a:p>
            <a:pPr algn="ctr"/>
            <a:r>
              <a:rPr lang="ja-JP" altLang="en-US" sz="1400" b="1">
                <a:solidFill>
                  <a:schemeClr val="tx1">
                    <a:lumMod val="75000"/>
                    <a:lumOff val="25000"/>
                  </a:schemeClr>
                </a:solidFill>
                <a:latin typeface="+mn-ea"/>
              </a:rPr>
              <a:t>タイムラインを閲覧中に</a:t>
            </a:r>
            <a:endParaRPr lang="en-US" altLang="ja-JP" sz="1400" b="1">
              <a:solidFill>
                <a:schemeClr val="tx1">
                  <a:lumMod val="75000"/>
                  <a:lumOff val="25000"/>
                </a:schemeClr>
              </a:solidFill>
              <a:latin typeface="+mn-ea"/>
            </a:endParaRPr>
          </a:p>
          <a:p>
            <a:pPr algn="ctr"/>
            <a:r>
              <a:rPr lang="ja-JP" altLang="en-US" sz="1400" b="1">
                <a:solidFill>
                  <a:schemeClr val="tx1">
                    <a:lumMod val="75000"/>
                    <a:lumOff val="25000"/>
                  </a:schemeClr>
                </a:solidFill>
                <a:latin typeface="+mn-ea"/>
              </a:rPr>
              <a:t>上部に掲出し続けるバナーで</a:t>
            </a:r>
            <a:endParaRPr lang="en-US" altLang="ja-JP" sz="1400" b="1">
              <a:solidFill>
                <a:schemeClr val="tx1">
                  <a:lumMod val="75000"/>
                  <a:lumOff val="25000"/>
                </a:schemeClr>
              </a:solidFill>
              <a:latin typeface="+mn-ea"/>
            </a:endParaRPr>
          </a:p>
          <a:p>
            <a:pPr algn="ctr"/>
            <a:r>
              <a:rPr lang="ja-JP" altLang="en-US" sz="1400" b="1">
                <a:solidFill>
                  <a:schemeClr val="tx1">
                    <a:lumMod val="75000"/>
                    <a:lumOff val="25000"/>
                  </a:schemeClr>
                </a:solidFill>
                <a:latin typeface="+mn-ea"/>
              </a:rPr>
              <a:t>ブランディング訴求が可能</a:t>
            </a:r>
            <a:endParaRPr lang="en-US" altLang="ja-JP" sz="1400" b="1">
              <a:solidFill>
                <a:schemeClr val="tx1">
                  <a:lumMod val="75000"/>
                  <a:lumOff val="25000"/>
                </a:schemeClr>
              </a:solidFill>
              <a:latin typeface="+mn-ea"/>
            </a:endParaRPr>
          </a:p>
        </p:txBody>
      </p:sp>
      <p:sp>
        <p:nvSpPr>
          <p:cNvPr id="18" name="テキスト プレースホルダー 3">
            <a:extLst>
              <a:ext uri="{FF2B5EF4-FFF2-40B4-BE49-F238E27FC236}">
                <a16:creationId xmlns:a16="http://schemas.microsoft.com/office/drawing/2014/main" id="{6B99CA19-51D2-4E6B-BF78-4010574A73C0}"/>
              </a:ext>
            </a:extLst>
          </p:cNvPr>
          <p:cNvSpPr txBox="1">
            <a:spLocks/>
          </p:cNvSpPr>
          <p:nvPr/>
        </p:nvSpPr>
        <p:spPr>
          <a:xfrm>
            <a:off x="587374" y="1098189"/>
            <a:ext cx="11014609" cy="7920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1400">
                <a:latin typeface="+mn-ea"/>
              </a:rPr>
              <a:t>1st view</a:t>
            </a:r>
            <a:r>
              <a:rPr lang="ja-JP" altLang="en-US" sz="1400">
                <a:latin typeface="+mn-ea"/>
              </a:rPr>
              <a:t>＆大型バナー（ブランドパネル）と、タイムライン閲覧中に上部に掲出し続けるバナー（トップカバー）の</a:t>
            </a:r>
            <a:r>
              <a:rPr lang="en-US" altLang="ja-JP" sz="1400">
                <a:latin typeface="+mn-ea"/>
              </a:rPr>
              <a:t>2</a:t>
            </a:r>
            <a:r>
              <a:rPr lang="ja-JP" altLang="en-US" sz="1400">
                <a:latin typeface="+mn-ea"/>
              </a:rPr>
              <a:t>つの広告枠で</a:t>
            </a:r>
            <a:endParaRPr lang="en-US" altLang="ja-JP" sz="1400">
              <a:latin typeface="+mn-ea"/>
            </a:endParaRPr>
          </a:p>
          <a:p>
            <a:pPr marL="0" indent="0">
              <a:buNone/>
            </a:pPr>
            <a:r>
              <a:rPr lang="ja-JP" altLang="en-US" sz="1400">
                <a:latin typeface="+mn-ea"/>
              </a:rPr>
              <a:t>ブランディング訴求が可能なリッチフォーマットです。</a:t>
            </a:r>
            <a:endParaRPr lang="en-US" altLang="ja-JP" sz="1400">
              <a:latin typeface="+mn-ea"/>
            </a:endParaRPr>
          </a:p>
        </p:txBody>
      </p:sp>
    </p:spTree>
    <p:extLst>
      <p:ext uri="{BB962C8B-B14F-4D97-AF65-F5344CB8AC3E}">
        <p14:creationId xmlns:p14="http://schemas.microsoft.com/office/powerpoint/2010/main" val="37469444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1BB251-632E-3C50-6648-8E0F4E7C7E14}"/>
            </a:ext>
          </a:extLst>
        </p:cNvPr>
        <p:cNvGrpSpPr/>
        <p:nvPr/>
      </p:nvGrpSpPr>
      <p:grpSpPr>
        <a:xfrm>
          <a:off x="0" y="0"/>
          <a:ext cx="0" cy="0"/>
          <a:chOff x="0" y="0"/>
          <a:chExt cx="0" cy="0"/>
        </a:xfrm>
      </p:grpSpPr>
      <p:sp>
        <p:nvSpPr>
          <p:cNvPr id="3" name="タイトル 2">
            <a:extLst>
              <a:ext uri="{FF2B5EF4-FFF2-40B4-BE49-F238E27FC236}">
                <a16:creationId xmlns:a16="http://schemas.microsoft.com/office/drawing/2014/main" id="{14696964-5DCE-9241-B1C7-DE310DD5F3B3}"/>
              </a:ext>
            </a:extLst>
          </p:cNvPr>
          <p:cNvSpPr>
            <a:spLocks noGrp="1"/>
          </p:cNvSpPr>
          <p:nvPr>
            <p:ph type="ctrTitle"/>
          </p:nvPr>
        </p:nvSpPr>
        <p:spPr>
          <a:xfrm>
            <a:off x="587376" y="583184"/>
            <a:ext cx="11014607" cy="564262"/>
          </a:xfrm>
        </p:spPr>
        <p:txBody>
          <a:bodyPr/>
          <a:lstStyle/>
          <a:p>
            <a:r>
              <a:rPr lang="ja-JP" altLang="en-US"/>
              <a:t>ブランドパネル トップカバー　</a:t>
            </a:r>
            <a:r>
              <a:rPr lang="en-US" altLang="ja-JP"/>
              <a:t>3</a:t>
            </a:r>
            <a:r>
              <a:rPr lang="ja-JP" altLang="en-US"/>
              <a:t>つの特長</a:t>
            </a:r>
          </a:p>
        </p:txBody>
      </p:sp>
      <p:sp>
        <p:nvSpPr>
          <p:cNvPr id="2" name="正方形/長方形 1">
            <a:extLst>
              <a:ext uri="{FF2B5EF4-FFF2-40B4-BE49-F238E27FC236}">
                <a16:creationId xmlns:a16="http://schemas.microsoft.com/office/drawing/2014/main" id="{05CC4798-0326-82A5-10DF-F859A9D1CC33}"/>
              </a:ext>
            </a:extLst>
          </p:cNvPr>
          <p:cNvSpPr/>
          <p:nvPr/>
        </p:nvSpPr>
        <p:spPr>
          <a:xfrm>
            <a:off x="8186818" y="2047911"/>
            <a:ext cx="3422468" cy="4008694"/>
          </a:xfrm>
          <a:prstGeom prst="rect">
            <a:avLst/>
          </a:prstGeom>
          <a:solidFill>
            <a:srgbClr val="F2F2F5"/>
          </a:solidFill>
          <a:ln w="22225">
            <a:noFill/>
          </a:ln>
          <a:effectLst>
            <a:outerShdw dist="25400" dir="2700000" algn="tl" rotWithShape="0">
              <a:schemeClr val="accent1">
                <a:alpha val="4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lIns="288000" tIns="2412000" rIns="288000" bIns="0" rtlCol="0" anchor="ctr"/>
          <a:lstStyle/>
          <a:p>
            <a:pPr algn="ctr">
              <a:lnSpc>
                <a:spcPct val="130000"/>
              </a:lnSpc>
            </a:pPr>
            <a:endParaRPr kumimoji="1" lang="en-US" altLang="ja-JP" sz="1400">
              <a:solidFill>
                <a:schemeClr val="tx1">
                  <a:lumMod val="95000"/>
                  <a:lumOff val="5000"/>
                </a:schemeClr>
              </a:solidFill>
              <a:latin typeface="Meiryo" panose="020B0604030504040204" pitchFamily="34" charset="-128"/>
              <a:ea typeface="Meiryo" panose="020B0604030504040204" pitchFamily="34" charset="-128"/>
            </a:endParaRPr>
          </a:p>
          <a:p>
            <a:pPr algn="ctr">
              <a:lnSpc>
                <a:spcPct val="130000"/>
              </a:lnSpc>
            </a:pPr>
            <a:r>
              <a:rPr kumimoji="1" lang="ja-JP" altLang="en-US" sz="1400">
                <a:solidFill>
                  <a:schemeClr val="tx1">
                    <a:lumMod val="95000"/>
                    <a:lumOff val="5000"/>
                  </a:schemeClr>
                </a:solidFill>
                <a:latin typeface="Meiryo" panose="020B0604030504040204" pitchFamily="34" charset="-128"/>
                <a:ea typeface="Meiryo" panose="020B0604030504040204" pitchFamily="34" charset="-128"/>
              </a:rPr>
              <a:t>検索窓直下のポジションでバナーを掲出し続けることができるため</a:t>
            </a:r>
            <a:endParaRPr kumimoji="1" lang="en-US" altLang="ja-JP" sz="1400">
              <a:solidFill>
                <a:schemeClr val="tx1">
                  <a:lumMod val="95000"/>
                  <a:lumOff val="5000"/>
                </a:schemeClr>
              </a:solidFill>
              <a:latin typeface="Meiryo" panose="020B0604030504040204" pitchFamily="34" charset="-128"/>
              <a:ea typeface="Meiryo" panose="020B0604030504040204" pitchFamily="34" charset="-128"/>
            </a:endParaRPr>
          </a:p>
          <a:p>
            <a:pPr algn="ctr">
              <a:lnSpc>
                <a:spcPct val="130000"/>
              </a:lnSpc>
            </a:pPr>
            <a:r>
              <a:rPr lang="ja-JP" altLang="en-US" sz="1400">
                <a:solidFill>
                  <a:schemeClr val="tx1">
                    <a:lumMod val="95000"/>
                    <a:lumOff val="5000"/>
                  </a:schemeClr>
                </a:solidFill>
                <a:latin typeface="Meiryo" panose="020B0604030504040204" pitchFamily="34" charset="-128"/>
                <a:ea typeface="Meiryo" panose="020B0604030504040204" pitchFamily="34" charset="-128"/>
              </a:rPr>
              <a:t>指名検索の増加に期待できます</a:t>
            </a:r>
            <a:endParaRPr kumimoji="1" lang="en-US" altLang="ja-JP" sz="1400">
              <a:solidFill>
                <a:schemeClr val="tx1">
                  <a:lumMod val="95000"/>
                  <a:lumOff val="5000"/>
                </a:schemeClr>
              </a:solidFill>
              <a:latin typeface="Meiryo" panose="020B0604030504040204" pitchFamily="34" charset="-128"/>
              <a:ea typeface="Meiryo" panose="020B0604030504040204" pitchFamily="34" charset="-128"/>
            </a:endParaRPr>
          </a:p>
        </p:txBody>
      </p:sp>
      <p:sp>
        <p:nvSpPr>
          <p:cNvPr id="6" name="正方形/長方形 5">
            <a:extLst>
              <a:ext uri="{FF2B5EF4-FFF2-40B4-BE49-F238E27FC236}">
                <a16:creationId xmlns:a16="http://schemas.microsoft.com/office/drawing/2014/main" id="{3D7F071C-CDD1-A402-657F-AF6575CE9892}"/>
              </a:ext>
            </a:extLst>
          </p:cNvPr>
          <p:cNvSpPr/>
          <p:nvPr/>
        </p:nvSpPr>
        <p:spPr>
          <a:xfrm>
            <a:off x="4383444" y="2047911"/>
            <a:ext cx="3422468" cy="4008694"/>
          </a:xfrm>
          <a:prstGeom prst="rect">
            <a:avLst/>
          </a:prstGeom>
          <a:solidFill>
            <a:srgbClr val="F2F2F5"/>
          </a:solidFill>
          <a:ln w="22225">
            <a:noFill/>
          </a:ln>
          <a:effectLst>
            <a:outerShdw dist="25400" dir="2700000" algn="tl" rotWithShape="0">
              <a:schemeClr val="accent1">
                <a:alpha val="4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lIns="288000" tIns="2412000" rIns="288000" bIns="0" rtlCol="0" anchor="ctr"/>
          <a:lstStyle/>
          <a:p>
            <a:pPr algn="ctr">
              <a:lnSpc>
                <a:spcPct val="130000"/>
              </a:lnSpc>
            </a:pPr>
            <a:r>
              <a:rPr kumimoji="1" lang="ja-JP" altLang="en-US" sz="1400">
                <a:solidFill>
                  <a:schemeClr val="tx1">
                    <a:lumMod val="95000"/>
                    <a:lumOff val="5000"/>
                  </a:schemeClr>
                </a:solidFill>
                <a:latin typeface="Meiryo" panose="020B0604030504040204" pitchFamily="34" charset="-128"/>
                <a:ea typeface="Meiryo" panose="020B0604030504040204" pitchFamily="34" charset="-128"/>
              </a:rPr>
              <a:t>広告の掲載領域が増加することで</a:t>
            </a:r>
            <a:endParaRPr kumimoji="1" lang="en-US" altLang="ja-JP" sz="1400">
              <a:solidFill>
                <a:schemeClr val="tx1">
                  <a:lumMod val="95000"/>
                  <a:lumOff val="5000"/>
                </a:schemeClr>
              </a:solidFill>
              <a:latin typeface="Meiryo" panose="020B0604030504040204" pitchFamily="34" charset="-128"/>
              <a:ea typeface="Meiryo" panose="020B0604030504040204" pitchFamily="34" charset="-128"/>
            </a:endParaRPr>
          </a:p>
          <a:p>
            <a:pPr algn="ctr">
              <a:lnSpc>
                <a:spcPct val="130000"/>
              </a:lnSpc>
            </a:pPr>
            <a:r>
              <a:rPr lang="ja-JP" altLang="en-US" sz="1400">
                <a:solidFill>
                  <a:schemeClr val="tx1">
                    <a:lumMod val="95000"/>
                    <a:lumOff val="5000"/>
                  </a:schemeClr>
                </a:solidFill>
                <a:latin typeface="Meiryo" panose="020B0604030504040204" pitchFamily="34" charset="-128"/>
                <a:ea typeface="Meiryo" panose="020B0604030504040204" pitchFamily="34" charset="-128"/>
              </a:rPr>
              <a:t>高い誘導効果に期待できます</a:t>
            </a:r>
            <a:endParaRPr kumimoji="1" lang="ja-JP" altLang="en-US" sz="1400">
              <a:solidFill>
                <a:schemeClr val="tx1">
                  <a:lumMod val="95000"/>
                  <a:lumOff val="5000"/>
                </a:schemeClr>
              </a:solidFill>
              <a:latin typeface="Meiryo" panose="020B0604030504040204" pitchFamily="34" charset="-128"/>
              <a:ea typeface="Meiryo" panose="020B0604030504040204" pitchFamily="34" charset="-128"/>
            </a:endParaRPr>
          </a:p>
        </p:txBody>
      </p:sp>
      <p:sp>
        <p:nvSpPr>
          <p:cNvPr id="11" name="正方形/長方形 10">
            <a:extLst>
              <a:ext uri="{FF2B5EF4-FFF2-40B4-BE49-F238E27FC236}">
                <a16:creationId xmlns:a16="http://schemas.microsoft.com/office/drawing/2014/main" id="{F1BE64E2-6F16-BFC8-FC22-E6F57B41A865}"/>
              </a:ext>
            </a:extLst>
          </p:cNvPr>
          <p:cNvSpPr/>
          <p:nvPr/>
        </p:nvSpPr>
        <p:spPr>
          <a:xfrm>
            <a:off x="584731" y="2047911"/>
            <a:ext cx="3422468" cy="4008694"/>
          </a:xfrm>
          <a:prstGeom prst="rect">
            <a:avLst/>
          </a:prstGeom>
          <a:solidFill>
            <a:srgbClr val="F2F2F5"/>
          </a:solidFill>
          <a:ln w="22225">
            <a:noFill/>
          </a:ln>
          <a:effectLst>
            <a:outerShdw dist="25400" dir="2700000" algn="tl" rotWithShape="0">
              <a:schemeClr val="accent1">
                <a:alpha val="4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lIns="288000" tIns="2412000" rIns="288000" bIns="0" rtlCol="0" anchor="ctr"/>
          <a:lstStyle/>
          <a:p>
            <a:pPr algn="ctr">
              <a:lnSpc>
                <a:spcPct val="130000"/>
              </a:lnSpc>
            </a:pPr>
            <a:endParaRPr kumimoji="1" lang="en-US" altLang="ja-JP" sz="1400">
              <a:solidFill>
                <a:schemeClr val="tx1">
                  <a:lumMod val="95000"/>
                  <a:lumOff val="5000"/>
                </a:schemeClr>
              </a:solidFill>
              <a:latin typeface="Meiryo" panose="020B0604030504040204" pitchFamily="34" charset="-128"/>
              <a:ea typeface="Meiryo" panose="020B0604030504040204" pitchFamily="34" charset="-128"/>
            </a:endParaRPr>
          </a:p>
          <a:p>
            <a:pPr algn="ctr">
              <a:lnSpc>
                <a:spcPct val="130000"/>
              </a:lnSpc>
            </a:pPr>
            <a:endParaRPr kumimoji="1" lang="en-US" altLang="ja-JP" sz="1400">
              <a:solidFill>
                <a:schemeClr val="tx1">
                  <a:lumMod val="95000"/>
                  <a:lumOff val="5000"/>
                </a:schemeClr>
              </a:solidFill>
              <a:latin typeface="Meiryo" panose="020B0604030504040204" pitchFamily="34" charset="-128"/>
              <a:ea typeface="Meiryo" panose="020B0604030504040204" pitchFamily="34" charset="-128"/>
            </a:endParaRPr>
          </a:p>
          <a:p>
            <a:pPr algn="ctr">
              <a:lnSpc>
                <a:spcPct val="130000"/>
              </a:lnSpc>
            </a:pPr>
            <a:r>
              <a:rPr kumimoji="1" lang="ja-JP" altLang="en-US" sz="1400">
                <a:solidFill>
                  <a:schemeClr val="tx1">
                    <a:lumMod val="95000"/>
                    <a:lumOff val="5000"/>
                  </a:schemeClr>
                </a:solidFill>
                <a:latin typeface="Meiryo" panose="020B0604030504040204" pitchFamily="34" charset="-128"/>
                <a:ea typeface="Meiryo" panose="020B0604030504040204" pitchFamily="34" charset="-128"/>
              </a:rPr>
              <a:t>タイムラインスクロール中も</a:t>
            </a:r>
            <a:endParaRPr kumimoji="1" lang="en-US" altLang="ja-JP" sz="1400">
              <a:solidFill>
                <a:schemeClr val="tx1">
                  <a:lumMod val="95000"/>
                  <a:lumOff val="5000"/>
                </a:schemeClr>
              </a:solidFill>
              <a:latin typeface="Meiryo" panose="020B0604030504040204" pitchFamily="34" charset="-128"/>
              <a:ea typeface="Meiryo" panose="020B0604030504040204" pitchFamily="34" charset="-128"/>
            </a:endParaRPr>
          </a:p>
          <a:p>
            <a:pPr algn="ctr">
              <a:lnSpc>
                <a:spcPct val="130000"/>
              </a:lnSpc>
            </a:pPr>
            <a:r>
              <a:rPr lang="ja-JP" altLang="en-US" sz="1400">
                <a:solidFill>
                  <a:schemeClr val="tx1">
                    <a:lumMod val="95000"/>
                    <a:lumOff val="5000"/>
                  </a:schemeClr>
                </a:solidFill>
                <a:latin typeface="Meiryo" panose="020B0604030504040204" pitchFamily="34" charset="-128"/>
                <a:ea typeface="Meiryo" panose="020B0604030504040204" pitchFamily="34" charset="-128"/>
              </a:rPr>
              <a:t>バナーを掲出し続けることで</a:t>
            </a:r>
            <a:endParaRPr lang="en-US" altLang="ja-JP" sz="1400">
              <a:solidFill>
                <a:schemeClr val="tx1">
                  <a:lumMod val="95000"/>
                  <a:lumOff val="5000"/>
                </a:schemeClr>
              </a:solidFill>
              <a:latin typeface="Meiryo" panose="020B0604030504040204" pitchFamily="34" charset="-128"/>
              <a:ea typeface="Meiryo" panose="020B0604030504040204" pitchFamily="34" charset="-128"/>
            </a:endParaRPr>
          </a:p>
          <a:p>
            <a:pPr algn="ctr">
              <a:lnSpc>
                <a:spcPct val="130000"/>
              </a:lnSpc>
            </a:pPr>
            <a:r>
              <a:rPr kumimoji="1" lang="ja-JP" altLang="en-US" sz="1400">
                <a:solidFill>
                  <a:schemeClr val="tx1">
                    <a:lumMod val="95000"/>
                    <a:lumOff val="5000"/>
                  </a:schemeClr>
                </a:solidFill>
                <a:latin typeface="Meiryo" panose="020B0604030504040204" pitchFamily="34" charset="-128"/>
                <a:ea typeface="Meiryo" panose="020B0604030504040204" pitchFamily="34" charset="-128"/>
              </a:rPr>
              <a:t>高い認知効果に期待できます</a:t>
            </a:r>
            <a:endParaRPr kumimoji="1" lang="en-US" altLang="ja-JP" sz="1400">
              <a:solidFill>
                <a:schemeClr val="tx1">
                  <a:lumMod val="95000"/>
                  <a:lumOff val="5000"/>
                </a:schemeClr>
              </a:solidFill>
              <a:latin typeface="Meiryo" panose="020B0604030504040204" pitchFamily="34" charset="-128"/>
              <a:ea typeface="Meiryo" panose="020B0604030504040204" pitchFamily="34" charset="-128"/>
            </a:endParaRPr>
          </a:p>
          <a:p>
            <a:pPr algn="ctr">
              <a:lnSpc>
                <a:spcPct val="130000"/>
              </a:lnSpc>
            </a:pPr>
            <a:endParaRPr lang="en-US" altLang="ja-JP" sz="1400">
              <a:solidFill>
                <a:schemeClr val="tx1">
                  <a:lumMod val="95000"/>
                  <a:lumOff val="5000"/>
                </a:schemeClr>
              </a:solidFill>
              <a:latin typeface="Meiryo" panose="020B0604030504040204" pitchFamily="34" charset="-128"/>
              <a:ea typeface="Meiryo" panose="020B0604030504040204" pitchFamily="34" charset="-128"/>
            </a:endParaRPr>
          </a:p>
        </p:txBody>
      </p:sp>
      <p:sp>
        <p:nvSpPr>
          <p:cNvPr id="12" name="正方形/長方形 11">
            <a:extLst>
              <a:ext uri="{FF2B5EF4-FFF2-40B4-BE49-F238E27FC236}">
                <a16:creationId xmlns:a16="http://schemas.microsoft.com/office/drawing/2014/main" id="{4754A84F-A1B1-2B71-4DCB-644828F6CF03}"/>
              </a:ext>
            </a:extLst>
          </p:cNvPr>
          <p:cNvSpPr/>
          <p:nvPr/>
        </p:nvSpPr>
        <p:spPr>
          <a:xfrm>
            <a:off x="587375" y="2480053"/>
            <a:ext cx="3422468" cy="84813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90000" rtlCol="0" anchor="ctr"/>
          <a:lstStyle/>
          <a:p>
            <a:pPr algn="ctr">
              <a:lnSpc>
                <a:spcPct val="120000"/>
              </a:lnSpc>
            </a:pPr>
            <a:r>
              <a:rPr lang="ja-JP" altLang="en-US" b="1">
                <a:solidFill>
                  <a:schemeClr val="accent1"/>
                </a:solidFill>
                <a:latin typeface="Meiryo" panose="020B0604030504040204" pitchFamily="34" charset="-128"/>
                <a:ea typeface="Meiryo" panose="020B0604030504040204" pitchFamily="34" charset="-128"/>
              </a:rPr>
              <a:t>認知・ブランドリフト</a:t>
            </a:r>
            <a:endParaRPr kumimoji="1" lang="ja-JP" altLang="en-US" b="1">
              <a:solidFill>
                <a:schemeClr val="accent1"/>
              </a:solidFill>
              <a:latin typeface="Meiryo" panose="020B0604030504040204" pitchFamily="34" charset="-128"/>
              <a:ea typeface="Meiryo" panose="020B0604030504040204" pitchFamily="34" charset="-128"/>
            </a:endParaRPr>
          </a:p>
        </p:txBody>
      </p:sp>
      <p:sp>
        <p:nvSpPr>
          <p:cNvPr id="13" name="円/楕円 40">
            <a:extLst>
              <a:ext uri="{FF2B5EF4-FFF2-40B4-BE49-F238E27FC236}">
                <a16:creationId xmlns:a16="http://schemas.microsoft.com/office/drawing/2014/main" id="{C0C1BC54-C1CB-053A-B7FC-3B155FC26CED}"/>
              </a:ext>
            </a:extLst>
          </p:cNvPr>
          <p:cNvSpPr/>
          <p:nvPr/>
        </p:nvSpPr>
        <p:spPr>
          <a:xfrm>
            <a:off x="1522160" y="3193059"/>
            <a:ext cx="1640628" cy="1640626"/>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BCECBD82-0C3B-EAFA-603C-2728C1AD28CE}"/>
              </a:ext>
            </a:extLst>
          </p:cNvPr>
          <p:cNvSpPr/>
          <p:nvPr/>
        </p:nvSpPr>
        <p:spPr>
          <a:xfrm>
            <a:off x="4383444" y="2480053"/>
            <a:ext cx="3422468" cy="84813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90000" rtlCol="0" anchor="ctr"/>
          <a:lstStyle/>
          <a:p>
            <a:pPr algn="ctr">
              <a:lnSpc>
                <a:spcPct val="120000"/>
              </a:lnSpc>
            </a:pPr>
            <a:r>
              <a:rPr lang="ja-JP" altLang="en-US" b="1">
                <a:solidFill>
                  <a:schemeClr val="accent1"/>
                </a:solidFill>
                <a:latin typeface="Meiryo" panose="020B0604030504040204" pitchFamily="34" charset="-128"/>
                <a:ea typeface="Meiryo" panose="020B0604030504040204" pitchFamily="34" charset="-128"/>
              </a:rPr>
              <a:t>サイト誘導</a:t>
            </a:r>
            <a:endParaRPr kumimoji="1" lang="ja-JP" altLang="en-US" b="1">
              <a:solidFill>
                <a:schemeClr val="accent1"/>
              </a:solidFill>
              <a:latin typeface="Meiryo" panose="020B0604030504040204" pitchFamily="34" charset="-128"/>
              <a:ea typeface="Meiryo" panose="020B0604030504040204" pitchFamily="34" charset="-128"/>
            </a:endParaRPr>
          </a:p>
        </p:txBody>
      </p:sp>
      <p:sp>
        <p:nvSpPr>
          <p:cNvPr id="15" name="正方形/長方形 14">
            <a:extLst>
              <a:ext uri="{FF2B5EF4-FFF2-40B4-BE49-F238E27FC236}">
                <a16:creationId xmlns:a16="http://schemas.microsoft.com/office/drawing/2014/main" id="{11C64450-7558-0D95-B92A-855E10F1CD22}"/>
              </a:ext>
            </a:extLst>
          </p:cNvPr>
          <p:cNvSpPr/>
          <p:nvPr/>
        </p:nvSpPr>
        <p:spPr>
          <a:xfrm>
            <a:off x="8186818" y="2480053"/>
            <a:ext cx="3422468" cy="84813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90000" rtlCol="0" anchor="ctr"/>
          <a:lstStyle/>
          <a:p>
            <a:pPr algn="ctr">
              <a:lnSpc>
                <a:spcPct val="120000"/>
              </a:lnSpc>
            </a:pPr>
            <a:r>
              <a:rPr lang="ja-JP" altLang="en-US" b="1">
                <a:solidFill>
                  <a:schemeClr val="accent1"/>
                </a:solidFill>
                <a:latin typeface="Meiryo" panose="020B0604030504040204" pitchFamily="34" charset="-128"/>
                <a:ea typeface="Meiryo" panose="020B0604030504040204" pitchFamily="34" charset="-128"/>
              </a:rPr>
              <a:t>検索リフト</a:t>
            </a:r>
            <a:endParaRPr lang="en-US" altLang="ja-JP" b="1">
              <a:solidFill>
                <a:schemeClr val="accent1"/>
              </a:solidFill>
              <a:latin typeface="Meiryo" panose="020B0604030504040204" pitchFamily="34" charset="-128"/>
              <a:ea typeface="Meiryo" panose="020B0604030504040204" pitchFamily="34" charset="-128"/>
            </a:endParaRPr>
          </a:p>
        </p:txBody>
      </p:sp>
      <p:grpSp>
        <p:nvGrpSpPr>
          <p:cNvPr id="18" name="グループ化 17">
            <a:extLst>
              <a:ext uri="{FF2B5EF4-FFF2-40B4-BE49-F238E27FC236}">
                <a16:creationId xmlns:a16="http://schemas.microsoft.com/office/drawing/2014/main" id="{F8F6A5BE-C24F-89D0-B813-6CFB9C51CCA6}"/>
              </a:ext>
            </a:extLst>
          </p:cNvPr>
          <p:cNvGrpSpPr/>
          <p:nvPr/>
        </p:nvGrpSpPr>
        <p:grpSpPr>
          <a:xfrm>
            <a:off x="1683965" y="1878764"/>
            <a:ext cx="1224000" cy="501899"/>
            <a:chOff x="1683965" y="2106464"/>
            <a:chExt cx="1224000" cy="501899"/>
          </a:xfrm>
        </p:grpSpPr>
        <p:sp>
          <p:nvSpPr>
            <p:cNvPr id="19" name="三角形 12">
              <a:extLst>
                <a:ext uri="{FF2B5EF4-FFF2-40B4-BE49-F238E27FC236}">
                  <a16:creationId xmlns:a16="http://schemas.microsoft.com/office/drawing/2014/main" id="{97BCEF9B-291A-EEBD-3A46-FEDC2F5BEDD6}"/>
                </a:ext>
              </a:extLst>
            </p:cNvPr>
            <p:cNvSpPr>
              <a:spLocks noChangeAspect="1"/>
            </p:cNvSpPr>
            <p:nvPr/>
          </p:nvSpPr>
          <p:spPr>
            <a:xfrm rot="10800000">
              <a:off x="2262610" y="2546293"/>
              <a:ext cx="72000" cy="62070"/>
            </a:xfrm>
            <a:prstGeom prst="triangle">
              <a:avLst/>
            </a:prstGeom>
            <a:ln cap="rnd">
              <a:roun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0" name="グループ化 19">
              <a:extLst>
                <a:ext uri="{FF2B5EF4-FFF2-40B4-BE49-F238E27FC236}">
                  <a16:creationId xmlns:a16="http://schemas.microsoft.com/office/drawing/2014/main" id="{A60E0B2D-5866-B074-7B9D-0F1D02BFD2C6}"/>
                </a:ext>
              </a:extLst>
            </p:cNvPr>
            <p:cNvGrpSpPr>
              <a:grpSpLocks noChangeAspect="1"/>
            </p:cNvGrpSpPr>
            <p:nvPr/>
          </p:nvGrpSpPr>
          <p:grpSpPr>
            <a:xfrm>
              <a:off x="1683965" y="2106464"/>
              <a:ext cx="1224000" cy="413830"/>
              <a:chOff x="1985757" y="1917863"/>
              <a:chExt cx="756000" cy="255600"/>
            </a:xfrm>
          </p:grpSpPr>
          <p:sp>
            <p:nvSpPr>
              <p:cNvPr id="21" name="角丸四角形 16">
                <a:extLst>
                  <a:ext uri="{FF2B5EF4-FFF2-40B4-BE49-F238E27FC236}">
                    <a16:creationId xmlns:a16="http://schemas.microsoft.com/office/drawing/2014/main" id="{9166D33A-8A92-E880-6675-021AD4C7ABE8}"/>
                  </a:ext>
                </a:extLst>
              </p:cNvPr>
              <p:cNvSpPr/>
              <p:nvPr/>
            </p:nvSpPr>
            <p:spPr>
              <a:xfrm>
                <a:off x="1985757" y="1917863"/>
                <a:ext cx="756000" cy="255600"/>
              </a:xfrm>
              <a:prstGeom prst="roundRect">
                <a:avLst>
                  <a:gd name="adj" fmla="val 50000"/>
                </a:avLst>
              </a:prstGeom>
              <a:solidFill>
                <a:schemeClr val="accent1"/>
              </a:solidFill>
              <a:ln w="508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180000" tIns="0" rIns="0" bIns="0" rtlCol="0" anchor="ctr"/>
              <a:lstStyle/>
              <a:p>
                <a:pPr>
                  <a:buClr>
                    <a:srgbClr val="000000"/>
                  </a:buClr>
                  <a:defRPr/>
                </a:pPr>
                <a:r>
                  <a:rPr lang="en-US" altLang="ja-JP" sz="1200" b="1" kern="0" dirty="0">
                    <a:solidFill>
                      <a:schemeClr val="bg1"/>
                    </a:solidFill>
                    <a:latin typeface="Segoe UI" panose="020B0502040204020203" pitchFamily="34" charset="0"/>
                    <a:ea typeface="メイリオ"/>
                    <a:cs typeface="Segoe UI" panose="020B0502040204020203" pitchFamily="34" charset="0"/>
                    <a:sym typeface="Arial"/>
                  </a:rPr>
                  <a:t>POINT</a:t>
                </a:r>
                <a:endParaRPr kumimoji="1" lang="en-US" altLang="ja-JP" sz="1200" b="1" u="none" strike="noStrike" kern="0" cap="none" spc="0" normalizeH="0" baseline="0" noProof="0" dirty="0">
                  <a:ln>
                    <a:noFill/>
                  </a:ln>
                  <a:solidFill>
                    <a:schemeClr val="bg1"/>
                  </a:solidFill>
                  <a:effectLst/>
                  <a:uLnTx/>
                  <a:uFillTx/>
                  <a:latin typeface="Segoe UI" panose="020B0502040204020203" pitchFamily="34" charset="0"/>
                  <a:ea typeface="メイリオ"/>
                  <a:cs typeface="Segoe UI" panose="020B0502040204020203" pitchFamily="34" charset="0"/>
                  <a:sym typeface="Arial"/>
                </a:endParaRPr>
              </a:p>
            </p:txBody>
          </p:sp>
          <p:sp>
            <p:nvSpPr>
              <p:cNvPr id="22" name="円/楕円 17">
                <a:extLst>
                  <a:ext uri="{FF2B5EF4-FFF2-40B4-BE49-F238E27FC236}">
                    <a16:creationId xmlns:a16="http://schemas.microsoft.com/office/drawing/2014/main" id="{84F505D3-04F3-292E-D50D-C914EFD93485}"/>
                  </a:ext>
                </a:extLst>
              </p:cNvPr>
              <p:cNvSpPr>
                <a:spLocks noChangeAspect="1"/>
              </p:cNvSpPr>
              <p:nvPr/>
            </p:nvSpPr>
            <p:spPr>
              <a:xfrm>
                <a:off x="2486157" y="1917863"/>
                <a:ext cx="255600" cy="255600"/>
              </a:xfrm>
              <a:prstGeom prst="ellipse">
                <a:avLst/>
              </a:prstGeom>
              <a:solidFill>
                <a:schemeClr val="bg1"/>
              </a:solidFill>
              <a:ln w="508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wrap="none" bIns="54000" rtlCol="0" anchor="ctr"/>
              <a:lstStyle/>
              <a:p>
                <a:pPr algn="ctr"/>
                <a:r>
                  <a:rPr kumimoji="1" lang="en-US" altLang="ja-JP" sz="1600" b="1" dirty="0">
                    <a:solidFill>
                      <a:schemeClr val="tx2"/>
                    </a:solidFill>
                    <a:latin typeface="Segoe UI" panose="020B0502040204020203" pitchFamily="34" charset="0"/>
                    <a:cs typeface="Segoe UI" panose="020B0502040204020203" pitchFamily="34" charset="0"/>
                  </a:rPr>
                  <a:t>1</a:t>
                </a:r>
                <a:endParaRPr kumimoji="1" lang="ja-JP" altLang="en-US" sz="1600" b="1">
                  <a:solidFill>
                    <a:schemeClr val="tx2"/>
                  </a:solidFill>
                  <a:latin typeface="Segoe UI" panose="020B0502040204020203" pitchFamily="34" charset="0"/>
                  <a:cs typeface="Segoe UI" panose="020B0502040204020203" pitchFamily="34" charset="0"/>
                </a:endParaRPr>
              </a:p>
            </p:txBody>
          </p:sp>
        </p:grpSp>
      </p:grpSp>
      <p:grpSp>
        <p:nvGrpSpPr>
          <p:cNvPr id="23" name="グループ化 22">
            <a:extLst>
              <a:ext uri="{FF2B5EF4-FFF2-40B4-BE49-F238E27FC236}">
                <a16:creationId xmlns:a16="http://schemas.microsoft.com/office/drawing/2014/main" id="{A97C619E-8EB0-1C9E-0F66-AB0EA2B030CB}"/>
              </a:ext>
            </a:extLst>
          </p:cNvPr>
          <p:cNvGrpSpPr/>
          <p:nvPr/>
        </p:nvGrpSpPr>
        <p:grpSpPr>
          <a:xfrm>
            <a:off x="5484000" y="1890277"/>
            <a:ext cx="1224000" cy="501899"/>
            <a:chOff x="1683965" y="2106464"/>
            <a:chExt cx="1224000" cy="501899"/>
          </a:xfrm>
        </p:grpSpPr>
        <p:sp>
          <p:nvSpPr>
            <p:cNvPr id="24" name="三角形 27">
              <a:extLst>
                <a:ext uri="{FF2B5EF4-FFF2-40B4-BE49-F238E27FC236}">
                  <a16:creationId xmlns:a16="http://schemas.microsoft.com/office/drawing/2014/main" id="{79B56882-13D4-4BD8-3472-6EDED82F8833}"/>
                </a:ext>
              </a:extLst>
            </p:cNvPr>
            <p:cNvSpPr>
              <a:spLocks noChangeAspect="1"/>
            </p:cNvSpPr>
            <p:nvPr/>
          </p:nvSpPr>
          <p:spPr>
            <a:xfrm rot="10800000">
              <a:off x="2262610" y="2546293"/>
              <a:ext cx="72000" cy="62070"/>
            </a:xfrm>
            <a:prstGeom prst="triangle">
              <a:avLst/>
            </a:prstGeom>
            <a:ln cap="rnd">
              <a:roun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5" name="グループ化 24">
              <a:extLst>
                <a:ext uri="{FF2B5EF4-FFF2-40B4-BE49-F238E27FC236}">
                  <a16:creationId xmlns:a16="http://schemas.microsoft.com/office/drawing/2014/main" id="{D94DA8AE-7218-AE44-EC82-E17C8E5F35F6}"/>
                </a:ext>
              </a:extLst>
            </p:cNvPr>
            <p:cNvGrpSpPr>
              <a:grpSpLocks noChangeAspect="1"/>
            </p:cNvGrpSpPr>
            <p:nvPr/>
          </p:nvGrpSpPr>
          <p:grpSpPr>
            <a:xfrm>
              <a:off x="1683965" y="2106464"/>
              <a:ext cx="1224000" cy="413830"/>
              <a:chOff x="1985757" y="1917863"/>
              <a:chExt cx="756000" cy="255600"/>
            </a:xfrm>
          </p:grpSpPr>
          <p:sp>
            <p:nvSpPr>
              <p:cNvPr id="26" name="角丸四角形 31">
                <a:extLst>
                  <a:ext uri="{FF2B5EF4-FFF2-40B4-BE49-F238E27FC236}">
                    <a16:creationId xmlns:a16="http://schemas.microsoft.com/office/drawing/2014/main" id="{E592D0F9-390C-7E99-1633-BDEBB395508C}"/>
                  </a:ext>
                </a:extLst>
              </p:cNvPr>
              <p:cNvSpPr/>
              <p:nvPr/>
            </p:nvSpPr>
            <p:spPr>
              <a:xfrm>
                <a:off x="1985757" y="1917863"/>
                <a:ext cx="756000" cy="255600"/>
              </a:xfrm>
              <a:prstGeom prst="roundRect">
                <a:avLst>
                  <a:gd name="adj" fmla="val 50000"/>
                </a:avLst>
              </a:prstGeom>
              <a:solidFill>
                <a:schemeClr val="accent1"/>
              </a:solidFill>
              <a:ln w="508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180000" tIns="0" rIns="0" bIns="0" rtlCol="0" anchor="ctr"/>
              <a:lstStyle/>
              <a:p>
                <a:pPr>
                  <a:buClr>
                    <a:srgbClr val="000000"/>
                  </a:buClr>
                  <a:defRPr/>
                </a:pPr>
                <a:r>
                  <a:rPr lang="en-US" altLang="ja-JP" sz="1200" b="1" kern="0" dirty="0">
                    <a:solidFill>
                      <a:schemeClr val="bg1"/>
                    </a:solidFill>
                    <a:latin typeface="Segoe UI" panose="020B0502040204020203" pitchFamily="34" charset="0"/>
                    <a:ea typeface="メイリオ"/>
                    <a:cs typeface="Segoe UI" panose="020B0502040204020203" pitchFamily="34" charset="0"/>
                    <a:sym typeface="Arial"/>
                  </a:rPr>
                  <a:t>POINT</a:t>
                </a:r>
                <a:endParaRPr kumimoji="1" lang="en-US" altLang="ja-JP" sz="1200" b="1" u="none" strike="noStrike" kern="0" cap="none" spc="0" normalizeH="0" baseline="0" noProof="0" dirty="0">
                  <a:ln>
                    <a:noFill/>
                  </a:ln>
                  <a:solidFill>
                    <a:schemeClr val="bg1"/>
                  </a:solidFill>
                  <a:effectLst/>
                  <a:uLnTx/>
                  <a:uFillTx/>
                  <a:latin typeface="Segoe UI" panose="020B0502040204020203" pitchFamily="34" charset="0"/>
                  <a:ea typeface="メイリオ"/>
                  <a:cs typeface="Segoe UI" panose="020B0502040204020203" pitchFamily="34" charset="0"/>
                  <a:sym typeface="Arial"/>
                </a:endParaRPr>
              </a:p>
            </p:txBody>
          </p:sp>
          <p:sp>
            <p:nvSpPr>
              <p:cNvPr id="27" name="円/楕円 32">
                <a:extLst>
                  <a:ext uri="{FF2B5EF4-FFF2-40B4-BE49-F238E27FC236}">
                    <a16:creationId xmlns:a16="http://schemas.microsoft.com/office/drawing/2014/main" id="{2E1A3271-A65F-86A7-03ED-0E240771B895}"/>
                  </a:ext>
                </a:extLst>
              </p:cNvPr>
              <p:cNvSpPr>
                <a:spLocks noChangeAspect="1"/>
              </p:cNvSpPr>
              <p:nvPr/>
            </p:nvSpPr>
            <p:spPr>
              <a:xfrm>
                <a:off x="2486157" y="1917863"/>
                <a:ext cx="255600" cy="255600"/>
              </a:xfrm>
              <a:prstGeom prst="ellipse">
                <a:avLst/>
              </a:prstGeom>
              <a:solidFill>
                <a:schemeClr val="bg1"/>
              </a:solidFill>
              <a:ln w="508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wrap="none" bIns="54000" rtlCol="0" anchor="ctr"/>
              <a:lstStyle/>
              <a:p>
                <a:pPr algn="ctr"/>
                <a:r>
                  <a:rPr kumimoji="1" lang="en-US" altLang="ja-JP" sz="1600" b="1" dirty="0">
                    <a:solidFill>
                      <a:schemeClr val="tx2"/>
                    </a:solidFill>
                    <a:latin typeface="Segoe UI" panose="020B0502040204020203" pitchFamily="34" charset="0"/>
                    <a:cs typeface="Segoe UI" panose="020B0502040204020203" pitchFamily="34" charset="0"/>
                  </a:rPr>
                  <a:t>2</a:t>
                </a:r>
                <a:endParaRPr kumimoji="1" lang="ja-JP" altLang="en-US" sz="1600" b="1">
                  <a:solidFill>
                    <a:schemeClr val="tx2"/>
                  </a:solidFill>
                  <a:latin typeface="Segoe UI" panose="020B0502040204020203" pitchFamily="34" charset="0"/>
                  <a:cs typeface="Segoe UI" panose="020B0502040204020203" pitchFamily="34" charset="0"/>
                </a:endParaRPr>
              </a:p>
            </p:txBody>
          </p:sp>
        </p:grpSp>
      </p:grpSp>
      <p:grpSp>
        <p:nvGrpSpPr>
          <p:cNvPr id="28" name="グループ化 27">
            <a:extLst>
              <a:ext uri="{FF2B5EF4-FFF2-40B4-BE49-F238E27FC236}">
                <a16:creationId xmlns:a16="http://schemas.microsoft.com/office/drawing/2014/main" id="{076E5AD4-9DB9-BEC3-3560-57184CFE91EC}"/>
              </a:ext>
            </a:extLst>
          </p:cNvPr>
          <p:cNvGrpSpPr/>
          <p:nvPr/>
        </p:nvGrpSpPr>
        <p:grpSpPr>
          <a:xfrm>
            <a:off x="9330877" y="1890277"/>
            <a:ext cx="1224000" cy="501899"/>
            <a:chOff x="1683965" y="2106464"/>
            <a:chExt cx="1224000" cy="501899"/>
          </a:xfrm>
        </p:grpSpPr>
        <p:sp>
          <p:nvSpPr>
            <p:cNvPr id="29" name="三角形 61">
              <a:extLst>
                <a:ext uri="{FF2B5EF4-FFF2-40B4-BE49-F238E27FC236}">
                  <a16:creationId xmlns:a16="http://schemas.microsoft.com/office/drawing/2014/main" id="{66CBC1C6-2F34-0ABF-158E-4E999BB7DEAC}"/>
                </a:ext>
              </a:extLst>
            </p:cNvPr>
            <p:cNvSpPr>
              <a:spLocks noChangeAspect="1"/>
            </p:cNvSpPr>
            <p:nvPr/>
          </p:nvSpPr>
          <p:spPr>
            <a:xfrm rot="10800000">
              <a:off x="2262610" y="2546293"/>
              <a:ext cx="72000" cy="62070"/>
            </a:xfrm>
            <a:prstGeom prst="triangle">
              <a:avLst/>
            </a:prstGeom>
            <a:ln cap="rnd">
              <a:roun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0" name="グループ化 29">
              <a:extLst>
                <a:ext uri="{FF2B5EF4-FFF2-40B4-BE49-F238E27FC236}">
                  <a16:creationId xmlns:a16="http://schemas.microsoft.com/office/drawing/2014/main" id="{4B639B8B-C710-F22B-795A-29E0ABD0C765}"/>
                </a:ext>
              </a:extLst>
            </p:cNvPr>
            <p:cNvGrpSpPr>
              <a:grpSpLocks noChangeAspect="1"/>
            </p:cNvGrpSpPr>
            <p:nvPr/>
          </p:nvGrpSpPr>
          <p:grpSpPr>
            <a:xfrm>
              <a:off x="1683965" y="2106464"/>
              <a:ext cx="1224000" cy="413830"/>
              <a:chOff x="1985757" y="1917863"/>
              <a:chExt cx="756000" cy="255600"/>
            </a:xfrm>
          </p:grpSpPr>
          <p:sp>
            <p:nvSpPr>
              <p:cNvPr id="31" name="角丸四角形 63">
                <a:extLst>
                  <a:ext uri="{FF2B5EF4-FFF2-40B4-BE49-F238E27FC236}">
                    <a16:creationId xmlns:a16="http://schemas.microsoft.com/office/drawing/2014/main" id="{22B72600-B2BE-60DB-21CA-54E90643AA32}"/>
                  </a:ext>
                </a:extLst>
              </p:cNvPr>
              <p:cNvSpPr/>
              <p:nvPr/>
            </p:nvSpPr>
            <p:spPr>
              <a:xfrm>
                <a:off x="1985757" y="1917863"/>
                <a:ext cx="756000" cy="255600"/>
              </a:xfrm>
              <a:prstGeom prst="roundRect">
                <a:avLst>
                  <a:gd name="adj" fmla="val 50000"/>
                </a:avLst>
              </a:prstGeom>
              <a:solidFill>
                <a:schemeClr val="accent1"/>
              </a:solidFill>
              <a:ln w="508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180000" tIns="0" rIns="0" bIns="0" rtlCol="0" anchor="ctr"/>
              <a:lstStyle/>
              <a:p>
                <a:pPr>
                  <a:buClr>
                    <a:srgbClr val="000000"/>
                  </a:buClr>
                  <a:defRPr/>
                </a:pPr>
                <a:r>
                  <a:rPr lang="en-US" altLang="ja-JP" sz="1200" b="1" kern="0" dirty="0">
                    <a:solidFill>
                      <a:schemeClr val="bg1"/>
                    </a:solidFill>
                    <a:latin typeface="Segoe UI" panose="020B0502040204020203" pitchFamily="34" charset="0"/>
                    <a:ea typeface="メイリオ"/>
                    <a:cs typeface="Segoe UI" panose="020B0502040204020203" pitchFamily="34" charset="0"/>
                    <a:sym typeface="Arial"/>
                  </a:rPr>
                  <a:t>POINT</a:t>
                </a:r>
                <a:endParaRPr kumimoji="1" lang="en-US" altLang="ja-JP" sz="1200" b="1" u="none" strike="noStrike" kern="0" cap="none" spc="0" normalizeH="0" baseline="0" noProof="0" dirty="0">
                  <a:ln>
                    <a:noFill/>
                  </a:ln>
                  <a:solidFill>
                    <a:schemeClr val="bg1"/>
                  </a:solidFill>
                  <a:effectLst/>
                  <a:uLnTx/>
                  <a:uFillTx/>
                  <a:latin typeface="Segoe UI" panose="020B0502040204020203" pitchFamily="34" charset="0"/>
                  <a:ea typeface="メイリオ"/>
                  <a:cs typeface="Segoe UI" panose="020B0502040204020203" pitchFamily="34" charset="0"/>
                  <a:sym typeface="Arial"/>
                </a:endParaRPr>
              </a:p>
            </p:txBody>
          </p:sp>
          <p:sp>
            <p:nvSpPr>
              <p:cNvPr id="32" name="円/楕円 64">
                <a:extLst>
                  <a:ext uri="{FF2B5EF4-FFF2-40B4-BE49-F238E27FC236}">
                    <a16:creationId xmlns:a16="http://schemas.microsoft.com/office/drawing/2014/main" id="{63B802D6-7425-D8A8-1CA4-FC4B26CDBEE2}"/>
                  </a:ext>
                </a:extLst>
              </p:cNvPr>
              <p:cNvSpPr>
                <a:spLocks noChangeAspect="1"/>
              </p:cNvSpPr>
              <p:nvPr/>
            </p:nvSpPr>
            <p:spPr>
              <a:xfrm>
                <a:off x="2486157" y="1917863"/>
                <a:ext cx="255600" cy="255600"/>
              </a:xfrm>
              <a:prstGeom prst="ellipse">
                <a:avLst/>
              </a:prstGeom>
              <a:solidFill>
                <a:schemeClr val="bg1"/>
              </a:solidFill>
              <a:ln w="508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wrap="none" bIns="54000" rtlCol="0" anchor="ctr"/>
              <a:lstStyle/>
              <a:p>
                <a:pPr algn="ctr"/>
                <a:r>
                  <a:rPr kumimoji="1" lang="en-US" altLang="ja-JP" sz="1600" b="1" dirty="0">
                    <a:solidFill>
                      <a:schemeClr val="tx2"/>
                    </a:solidFill>
                    <a:latin typeface="Segoe UI" panose="020B0502040204020203" pitchFamily="34" charset="0"/>
                    <a:cs typeface="Segoe UI" panose="020B0502040204020203" pitchFamily="34" charset="0"/>
                  </a:rPr>
                  <a:t>3</a:t>
                </a:r>
                <a:endParaRPr kumimoji="1" lang="ja-JP" altLang="en-US" sz="1600" b="1">
                  <a:solidFill>
                    <a:schemeClr val="tx2"/>
                  </a:solidFill>
                  <a:latin typeface="Segoe UI" panose="020B0502040204020203" pitchFamily="34" charset="0"/>
                  <a:cs typeface="Segoe UI" panose="020B0502040204020203" pitchFamily="34" charset="0"/>
                </a:endParaRPr>
              </a:p>
            </p:txBody>
          </p:sp>
        </p:grpSp>
      </p:grpSp>
      <p:sp>
        <p:nvSpPr>
          <p:cNvPr id="33" name="円/楕円 40">
            <a:extLst>
              <a:ext uri="{FF2B5EF4-FFF2-40B4-BE49-F238E27FC236}">
                <a16:creationId xmlns:a16="http://schemas.microsoft.com/office/drawing/2014/main" id="{D62E0A50-B38E-2DEA-8B6A-BEF9146623C5}"/>
              </a:ext>
            </a:extLst>
          </p:cNvPr>
          <p:cNvSpPr/>
          <p:nvPr/>
        </p:nvSpPr>
        <p:spPr>
          <a:xfrm>
            <a:off x="5314331" y="3193059"/>
            <a:ext cx="1640628" cy="1640626"/>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円/楕円 40">
            <a:extLst>
              <a:ext uri="{FF2B5EF4-FFF2-40B4-BE49-F238E27FC236}">
                <a16:creationId xmlns:a16="http://schemas.microsoft.com/office/drawing/2014/main" id="{46E03595-39B0-55E2-C4A0-372601983D94}"/>
              </a:ext>
            </a:extLst>
          </p:cNvPr>
          <p:cNvSpPr/>
          <p:nvPr/>
        </p:nvSpPr>
        <p:spPr>
          <a:xfrm>
            <a:off x="9161208" y="3193059"/>
            <a:ext cx="1640628" cy="1640626"/>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2" name="図 41" descr="アイコン&#10;&#10;AI によって生成されたコンテンツは間違っている可能性があります。">
            <a:extLst>
              <a:ext uri="{FF2B5EF4-FFF2-40B4-BE49-F238E27FC236}">
                <a16:creationId xmlns:a16="http://schemas.microsoft.com/office/drawing/2014/main" id="{EA7FC4F5-3D2D-BDC9-A719-8C2E3E66625D}"/>
              </a:ext>
            </a:extLst>
          </p:cNvPr>
          <p:cNvPicPr>
            <a:picLocks noChangeAspect="1"/>
          </p:cNvPicPr>
          <p:nvPr/>
        </p:nvPicPr>
        <p:blipFill>
          <a:blip r:embed="rId2"/>
          <a:stretch>
            <a:fillRect/>
          </a:stretch>
        </p:blipFill>
        <p:spPr>
          <a:xfrm>
            <a:off x="1899971" y="3454229"/>
            <a:ext cx="869278" cy="1136103"/>
          </a:xfrm>
          <a:prstGeom prst="rect">
            <a:avLst/>
          </a:prstGeom>
        </p:spPr>
      </p:pic>
      <p:pic>
        <p:nvPicPr>
          <p:cNvPr id="44" name="図 43" descr="アイコン&#10;&#10;AI によって生成されたコンテンツは間違っている可能性があります。">
            <a:extLst>
              <a:ext uri="{FF2B5EF4-FFF2-40B4-BE49-F238E27FC236}">
                <a16:creationId xmlns:a16="http://schemas.microsoft.com/office/drawing/2014/main" id="{9BCB5937-737B-1DD7-5C8C-D7005C830D96}"/>
              </a:ext>
            </a:extLst>
          </p:cNvPr>
          <p:cNvPicPr>
            <a:picLocks noChangeAspect="1"/>
          </p:cNvPicPr>
          <p:nvPr/>
        </p:nvPicPr>
        <p:blipFill>
          <a:blip r:embed="rId3"/>
          <a:stretch>
            <a:fillRect/>
          </a:stretch>
        </p:blipFill>
        <p:spPr>
          <a:xfrm>
            <a:off x="9399203" y="3425695"/>
            <a:ext cx="1164637" cy="1164637"/>
          </a:xfrm>
          <a:prstGeom prst="rect">
            <a:avLst/>
          </a:prstGeom>
        </p:spPr>
      </p:pic>
      <p:pic>
        <p:nvPicPr>
          <p:cNvPr id="46" name="図 45" descr="アイコン&#10;&#10;AI によって生成されたコンテンツは間違っている可能性があります。">
            <a:extLst>
              <a:ext uri="{FF2B5EF4-FFF2-40B4-BE49-F238E27FC236}">
                <a16:creationId xmlns:a16="http://schemas.microsoft.com/office/drawing/2014/main" id="{74826BBC-EA00-4848-68E2-49A7BFE7B80A}"/>
              </a:ext>
            </a:extLst>
          </p:cNvPr>
          <p:cNvPicPr>
            <a:picLocks noChangeAspect="1"/>
          </p:cNvPicPr>
          <p:nvPr/>
        </p:nvPicPr>
        <p:blipFill>
          <a:blip r:embed="rId4"/>
          <a:stretch>
            <a:fillRect/>
          </a:stretch>
        </p:blipFill>
        <p:spPr>
          <a:xfrm>
            <a:off x="5547861" y="3628276"/>
            <a:ext cx="1173568" cy="825844"/>
          </a:xfrm>
          <a:prstGeom prst="rect">
            <a:avLst/>
          </a:prstGeom>
        </p:spPr>
      </p:pic>
    </p:spTree>
    <p:extLst>
      <p:ext uri="{BB962C8B-B14F-4D97-AF65-F5344CB8AC3E}">
        <p14:creationId xmlns:p14="http://schemas.microsoft.com/office/powerpoint/2010/main" val="24717835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9875D6-45DD-FEC0-C4AB-4C155AFFF0AB}"/>
            </a:ext>
          </a:extLst>
        </p:cNvPr>
        <p:cNvGrpSpPr/>
        <p:nvPr/>
      </p:nvGrpSpPr>
      <p:grpSpPr>
        <a:xfrm>
          <a:off x="0" y="0"/>
          <a:ext cx="0" cy="0"/>
          <a:chOff x="0" y="0"/>
          <a:chExt cx="0" cy="0"/>
        </a:xfrm>
      </p:grpSpPr>
      <p:sp>
        <p:nvSpPr>
          <p:cNvPr id="3" name="タイトル 2">
            <a:extLst>
              <a:ext uri="{FF2B5EF4-FFF2-40B4-BE49-F238E27FC236}">
                <a16:creationId xmlns:a16="http://schemas.microsoft.com/office/drawing/2014/main" id="{B6A99368-172F-90FF-A35A-1951697EA927}"/>
              </a:ext>
            </a:extLst>
          </p:cNvPr>
          <p:cNvSpPr>
            <a:spLocks noGrp="1"/>
          </p:cNvSpPr>
          <p:nvPr>
            <p:ph type="ctrTitle"/>
          </p:nvPr>
        </p:nvSpPr>
        <p:spPr>
          <a:xfrm>
            <a:off x="587376" y="583184"/>
            <a:ext cx="11014607" cy="564262"/>
          </a:xfrm>
        </p:spPr>
        <p:txBody>
          <a:bodyPr/>
          <a:lstStyle/>
          <a:p>
            <a:r>
              <a:rPr lang="ja-JP" altLang="en-US"/>
              <a:t>ポイント①　認知・ブランドリフト効果</a:t>
            </a:r>
          </a:p>
        </p:txBody>
      </p:sp>
      <p:sp>
        <p:nvSpPr>
          <p:cNvPr id="4" name="テキスト プレースホルダー 3">
            <a:extLst>
              <a:ext uri="{FF2B5EF4-FFF2-40B4-BE49-F238E27FC236}">
                <a16:creationId xmlns:a16="http://schemas.microsoft.com/office/drawing/2014/main" id="{B889FCFC-9907-6F2B-6AFE-8D6C547C2738}"/>
              </a:ext>
            </a:extLst>
          </p:cNvPr>
          <p:cNvSpPr>
            <a:spLocks noGrp="1"/>
          </p:cNvSpPr>
          <p:nvPr>
            <p:ph type="body" sz="quarter" idx="10"/>
          </p:nvPr>
        </p:nvSpPr>
        <p:spPr>
          <a:xfrm>
            <a:off x="587374" y="1098189"/>
            <a:ext cx="11014609" cy="792088"/>
          </a:xfrm>
        </p:spPr>
        <p:txBody>
          <a:bodyPr/>
          <a:lstStyle/>
          <a:p>
            <a:r>
              <a:rPr lang="ja-JP" altLang="en-US"/>
              <a:t>ブランドパネル トップカバーは</a:t>
            </a:r>
            <a:r>
              <a:rPr lang="ja-JP" altLang="en-US" sz="1400">
                <a:latin typeface="メイリオ"/>
                <a:ea typeface="メイリオ"/>
              </a:rPr>
              <a:t>タイムラインを閲覧している際にもバナーでブランドや商品の訴求をすることができるため、</a:t>
            </a:r>
            <a:endParaRPr lang="en-US" altLang="ja-JP" sz="1400">
              <a:latin typeface="メイリオ"/>
              <a:ea typeface="メイリオ"/>
            </a:endParaRPr>
          </a:p>
          <a:p>
            <a:r>
              <a:rPr lang="ja-JP" altLang="en-US"/>
              <a:t>より高いブランド認知効果、ブランドリフト効果に期待ができます。</a:t>
            </a:r>
          </a:p>
        </p:txBody>
      </p:sp>
      <p:sp>
        <p:nvSpPr>
          <p:cNvPr id="25" name="四角形: 角を丸くする 24">
            <a:extLst>
              <a:ext uri="{FF2B5EF4-FFF2-40B4-BE49-F238E27FC236}">
                <a16:creationId xmlns:a16="http://schemas.microsoft.com/office/drawing/2014/main" id="{CBB4EF6E-428D-9C94-F23B-2DFF2A7A41AF}"/>
              </a:ext>
            </a:extLst>
          </p:cNvPr>
          <p:cNvSpPr/>
          <p:nvPr/>
        </p:nvSpPr>
        <p:spPr>
          <a:xfrm>
            <a:off x="1155700" y="2026139"/>
            <a:ext cx="9842868" cy="564263"/>
          </a:xfrm>
          <a:prstGeom prst="roundRect">
            <a:avLst>
              <a:gd name="adj" fmla="val 48305"/>
            </a:avLst>
          </a:prstGeom>
          <a:noFill/>
          <a:ln w="38100">
            <a:solidFill>
              <a:srgbClr val="00003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
                <a:srgbClr val="000000"/>
              </a:buClr>
              <a:buSzTx/>
              <a:buFont typeface="Arial"/>
              <a:buNone/>
              <a:tabLst/>
              <a:defRPr/>
            </a:pPr>
            <a:r>
              <a:rPr lang="ja-JP" altLang="en-US" b="1">
                <a:solidFill>
                  <a:srgbClr val="00003E"/>
                </a:solidFill>
              </a:rPr>
              <a:t>自動車業種　広告認知・ブランドリフト効果事例</a:t>
            </a:r>
            <a:endParaRPr kumimoji="1" lang="ja-JP" altLang="en-US" b="1" i="0" u="none" strike="noStrike" kern="0" cap="none" spc="0" normalizeH="0" baseline="0" noProof="0">
              <a:ln>
                <a:noFill/>
              </a:ln>
              <a:solidFill>
                <a:srgbClr val="00003E"/>
              </a:solidFill>
              <a:effectLst/>
              <a:uLnTx/>
              <a:uFillTx/>
              <a:latin typeface="Meiryo" panose="020B0604030504040204" pitchFamily="34" charset="-128"/>
              <a:ea typeface="Meiryo" panose="020B0604030504040204" pitchFamily="34" charset="-128"/>
              <a:cs typeface="Arial"/>
              <a:sym typeface="Arial"/>
            </a:endParaRPr>
          </a:p>
        </p:txBody>
      </p:sp>
      <p:graphicFrame>
        <p:nvGraphicFramePr>
          <p:cNvPr id="32" name="グラフ 31">
            <a:extLst>
              <a:ext uri="{FF2B5EF4-FFF2-40B4-BE49-F238E27FC236}">
                <a16:creationId xmlns:a16="http://schemas.microsoft.com/office/drawing/2014/main" id="{3469D9D0-4B5A-C996-D25F-50D106A2088A}"/>
              </a:ext>
            </a:extLst>
          </p:cNvPr>
          <p:cNvGraphicFramePr>
            <a:graphicFrameLocks/>
          </p:cNvGraphicFramePr>
          <p:nvPr>
            <p:extLst>
              <p:ext uri="{D42A27DB-BD31-4B8C-83A1-F6EECF244321}">
                <p14:modId xmlns:p14="http://schemas.microsoft.com/office/powerpoint/2010/main" val="3123613437"/>
              </p:ext>
            </p:extLst>
          </p:nvPr>
        </p:nvGraphicFramePr>
        <p:xfrm>
          <a:off x="1211972" y="2726264"/>
          <a:ext cx="9842868" cy="3652656"/>
        </p:xfrm>
        <a:graphic>
          <a:graphicData uri="http://schemas.openxmlformats.org/drawingml/2006/chart">
            <c:chart xmlns:c="http://schemas.openxmlformats.org/drawingml/2006/chart" xmlns:r="http://schemas.openxmlformats.org/officeDocument/2006/relationships" r:id="rId2"/>
          </a:graphicData>
        </a:graphic>
      </p:graphicFrame>
      <p:sp>
        <p:nvSpPr>
          <p:cNvPr id="33" name="フリーフォーム 47">
            <a:extLst>
              <a:ext uri="{FF2B5EF4-FFF2-40B4-BE49-F238E27FC236}">
                <a16:creationId xmlns:a16="http://schemas.microsoft.com/office/drawing/2014/main" id="{04D0A09C-4AF7-BDF9-BB63-B40539571AE0}"/>
              </a:ext>
            </a:extLst>
          </p:cNvPr>
          <p:cNvSpPr>
            <a:spLocks noChangeAspect="1"/>
          </p:cNvSpPr>
          <p:nvPr/>
        </p:nvSpPr>
        <p:spPr>
          <a:xfrm rot="16200000">
            <a:off x="1977003" y="4222355"/>
            <a:ext cx="727145" cy="671856"/>
          </a:xfrm>
          <a:custGeom>
            <a:avLst/>
            <a:gdLst>
              <a:gd name="connsiteX0" fmla="*/ 460868 w 856488"/>
              <a:gd name="connsiteY0" fmla="*/ 0 h 791240"/>
              <a:gd name="connsiteX1" fmla="*/ 856488 w 856488"/>
              <a:gd name="connsiteY1" fmla="*/ 395620 h 791240"/>
              <a:gd name="connsiteX2" fmla="*/ 460868 w 856488"/>
              <a:gd name="connsiteY2" fmla="*/ 791240 h 791240"/>
              <a:gd name="connsiteX3" fmla="*/ 73286 w 856488"/>
              <a:gd name="connsiteY3" fmla="*/ 475352 h 791240"/>
              <a:gd name="connsiteX4" fmla="*/ 69300 w 856488"/>
              <a:gd name="connsiteY4" fmla="*/ 435813 h 791240"/>
              <a:gd name="connsiteX5" fmla="*/ 0 w 856488"/>
              <a:gd name="connsiteY5" fmla="*/ 395620 h 791240"/>
              <a:gd name="connsiteX6" fmla="*/ 69300 w 856488"/>
              <a:gd name="connsiteY6" fmla="*/ 355428 h 791240"/>
              <a:gd name="connsiteX7" fmla="*/ 73286 w 856488"/>
              <a:gd name="connsiteY7" fmla="*/ 315889 h 791240"/>
              <a:gd name="connsiteX8" fmla="*/ 460868 w 856488"/>
              <a:gd name="connsiteY8" fmla="*/ 0 h 791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6488" h="791240">
                <a:moveTo>
                  <a:pt x="460868" y="0"/>
                </a:moveTo>
                <a:cubicBezTo>
                  <a:pt x="679363" y="0"/>
                  <a:pt x="856488" y="177125"/>
                  <a:pt x="856488" y="395620"/>
                </a:cubicBezTo>
                <a:cubicBezTo>
                  <a:pt x="856488" y="614115"/>
                  <a:pt x="679363" y="791240"/>
                  <a:pt x="460868" y="791240"/>
                </a:cubicBezTo>
                <a:cubicBezTo>
                  <a:pt x="269685" y="791240"/>
                  <a:pt x="110176" y="655629"/>
                  <a:pt x="73286" y="475352"/>
                </a:cubicBezTo>
                <a:lnTo>
                  <a:pt x="69300" y="435813"/>
                </a:lnTo>
                <a:lnTo>
                  <a:pt x="0" y="395620"/>
                </a:lnTo>
                <a:lnTo>
                  <a:pt x="69300" y="355428"/>
                </a:lnTo>
                <a:lnTo>
                  <a:pt x="73286" y="315889"/>
                </a:lnTo>
                <a:cubicBezTo>
                  <a:pt x="110176" y="135612"/>
                  <a:pt x="269685" y="0"/>
                  <a:pt x="460868" y="0"/>
                </a:cubicBezTo>
                <a:close/>
              </a:path>
            </a:pathLst>
          </a:custGeom>
          <a:solidFill>
            <a:srgbClr val="000048"/>
          </a:solidFill>
          <a:ln w="31750" cap="rnd">
            <a:solidFill>
              <a:schemeClr val="bg1"/>
            </a:solidFill>
            <a:round/>
          </a:ln>
        </p:spPr>
        <p:style>
          <a:lnRef idx="2">
            <a:schemeClr val="accent1">
              <a:shade val="15000"/>
            </a:schemeClr>
          </a:lnRef>
          <a:fillRef idx="1">
            <a:schemeClr val="accent1"/>
          </a:fillRef>
          <a:effectRef idx="0">
            <a:schemeClr val="accent1"/>
          </a:effectRef>
          <a:fontRef idx="minor">
            <a:schemeClr val="lt1"/>
          </a:fontRef>
        </p:style>
        <p:txBody>
          <a:bodyPr wrap="square" lIns="72000" tIns="0" rIns="0" bIns="0" rtlCol="0" anchor="ctr">
            <a:noAutofit/>
          </a:bodyPr>
          <a:lstStyle/>
          <a:p>
            <a:pPr algn="ctr"/>
            <a:endParaRPr kumimoji="1" lang="ja-JP" altLang="en-US" sz="1200" b="1">
              <a:latin typeface="+mn-ea"/>
              <a:cs typeface="Segoe UI" panose="020B0502040204020203" pitchFamily="34" charset="0"/>
            </a:endParaRPr>
          </a:p>
        </p:txBody>
      </p:sp>
      <p:sp>
        <p:nvSpPr>
          <p:cNvPr id="6" name="テキスト ボックス 5">
            <a:extLst>
              <a:ext uri="{FF2B5EF4-FFF2-40B4-BE49-F238E27FC236}">
                <a16:creationId xmlns:a16="http://schemas.microsoft.com/office/drawing/2014/main" id="{27246D14-999F-07D9-1F10-2EA3456AB3D4}"/>
              </a:ext>
            </a:extLst>
          </p:cNvPr>
          <p:cNvSpPr txBox="1"/>
          <p:nvPr/>
        </p:nvSpPr>
        <p:spPr>
          <a:xfrm>
            <a:off x="1941343" y="4423899"/>
            <a:ext cx="777365" cy="276999"/>
          </a:xfrm>
          <a:prstGeom prst="rect">
            <a:avLst/>
          </a:prstGeom>
          <a:noFill/>
        </p:spPr>
        <p:txBody>
          <a:bodyPr wrap="square" rtlCol="0">
            <a:spAutoFit/>
          </a:bodyPr>
          <a:lstStyle/>
          <a:p>
            <a:pPr algn="ctr"/>
            <a:r>
              <a:rPr kumimoji="1" lang="ja-JP" altLang="en-US" sz="1200" b="1">
                <a:solidFill>
                  <a:schemeClr val="bg1"/>
                </a:solidFill>
                <a:latin typeface="+mn-ea"/>
              </a:rPr>
              <a:t>＋</a:t>
            </a:r>
            <a:r>
              <a:rPr kumimoji="1" lang="en-US" altLang="ja-JP" sz="1200" b="1">
                <a:solidFill>
                  <a:schemeClr val="bg1"/>
                </a:solidFill>
                <a:latin typeface="+mn-ea"/>
              </a:rPr>
              <a:t>1.8pt</a:t>
            </a:r>
            <a:endParaRPr kumimoji="1" lang="ja-JP" altLang="en-US" sz="1200" b="1">
              <a:solidFill>
                <a:schemeClr val="bg1"/>
              </a:solidFill>
              <a:latin typeface="+mn-ea"/>
            </a:endParaRPr>
          </a:p>
        </p:txBody>
      </p:sp>
      <p:sp>
        <p:nvSpPr>
          <p:cNvPr id="34" name="フリーフォーム 47">
            <a:extLst>
              <a:ext uri="{FF2B5EF4-FFF2-40B4-BE49-F238E27FC236}">
                <a16:creationId xmlns:a16="http://schemas.microsoft.com/office/drawing/2014/main" id="{0F4DFC46-3125-EC13-C85E-630861E82885}"/>
              </a:ext>
            </a:extLst>
          </p:cNvPr>
          <p:cNvSpPr>
            <a:spLocks noChangeAspect="1"/>
          </p:cNvSpPr>
          <p:nvPr/>
        </p:nvSpPr>
        <p:spPr>
          <a:xfrm rot="16200000">
            <a:off x="3268891" y="3319675"/>
            <a:ext cx="727145" cy="671856"/>
          </a:xfrm>
          <a:custGeom>
            <a:avLst/>
            <a:gdLst>
              <a:gd name="connsiteX0" fmla="*/ 460868 w 856488"/>
              <a:gd name="connsiteY0" fmla="*/ 0 h 791240"/>
              <a:gd name="connsiteX1" fmla="*/ 856488 w 856488"/>
              <a:gd name="connsiteY1" fmla="*/ 395620 h 791240"/>
              <a:gd name="connsiteX2" fmla="*/ 460868 w 856488"/>
              <a:gd name="connsiteY2" fmla="*/ 791240 h 791240"/>
              <a:gd name="connsiteX3" fmla="*/ 73286 w 856488"/>
              <a:gd name="connsiteY3" fmla="*/ 475352 h 791240"/>
              <a:gd name="connsiteX4" fmla="*/ 69300 w 856488"/>
              <a:gd name="connsiteY4" fmla="*/ 435813 h 791240"/>
              <a:gd name="connsiteX5" fmla="*/ 0 w 856488"/>
              <a:gd name="connsiteY5" fmla="*/ 395620 h 791240"/>
              <a:gd name="connsiteX6" fmla="*/ 69300 w 856488"/>
              <a:gd name="connsiteY6" fmla="*/ 355428 h 791240"/>
              <a:gd name="connsiteX7" fmla="*/ 73286 w 856488"/>
              <a:gd name="connsiteY7" fmla="*/ 315889 h 791240"/>
              <a:gd name="connsiteX8" fmla="*/ 460868 w 856488"/>
              <a:gd name="connsiteY8" fmla="*/ 0 h 791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6488" h="791240">
                <a:moveTo>
                  <a:pt x="460868" y="0"/>
                </a:moveTo>
                <a:cubicBezTo>
                  <a:pt x="679363" y="0"/>
                  <a:pt x="856488" y="177125"/>
                  <a:pt x="856488" y="395620"/>
                </a:cubicBezTo>
                <a:cubicBezTo>
                  <a:pt x="856488" y="614115"/>
                  <a:pt x="679363" y="791240"/>
                  <a:pt x="460868" y="791240"/>
                </a:cubicBezTo>
                <a:cubicBezTo>
                  <a:pt x="269685" y="791240"/>
                  <a:pt x="110176" y="655629"/>
                  <a:pt x="73286" y="475352"/>
                </a:cubicBezTo>
                <a:lnTo>
                  <a:pt x="69300" y="435813"/>
                </a:lnTo>
                <a:lnTo>
                  <a:pt x="0" y="395620"/>
                </a:lnTo>
                <a:lnTo>
                  <a:pt x="69300" y="355428"/>
                </a:lnTo>
                <a:lnTo>
                  <a:pt x="73286" y="315889"/>
                </a:lnTo>
                <a:cubicBezTo>
                  <a:pt x="110176" y="135612"/>
                  <a:pt x="269685" y="0"/>
                  <a:pt x="460868" y="0"/>
                </a:cubicBezTo>
                <a:close/>
              </a:path>
            </a:pathLst>
          </a:custGeom>
          <a:solidFill>
            <a:srgbClr val="000048"/>
          </a:solidFill>
          <a:ln w="31750" cap="rnd">
            <a:solidFill>
              <a:schemeClr val="bg1"/>
            </a:solidFill>
            <a:round/>
          </a:ln>
        </p:spPr>
        <p:style>
          <a:lnRef idx="2">
            <a:schemeClr val="accent1">
              <a:shade val="15000"/>
            </a:schemeClr>
          </a:lnRef>
          <a:fillRef idx="1">
            <a:schemeClr val="accent1"/>
          </a:fillRef>
          <a:effectRef idx="0">
            <a:schemeClr val="accent1"/>
          </a:effectRef>
          <a:fontRef idx="minor">
            <a:schemeClr val="lt1"/>
          </a:fontRef>
        </p:style>
        <p:txBody>
          <a:bodyPr wrap="square" lIns="72000" tIns="0" rIns="0" bIns="0" rtlCol="0" anchor="ctr">
            <a:noAutofit/>
          </a:bodyPr>
          <a:lstStyle/>
          <a:p>
            <a:pPr algn="ctr"/>
            <a:endParaRPr kumimoji="1" lang="ja-JP" altLang="en-US" sz="1200" b="1">
              <a:latin typeface="+mn-ea"/>
              <a:cs typeface="Segoe UI" panose="020B0502040204020203" pitchFamily="34" charset="0"/>
            </a:endParaRPr>
          </a:p>
        </p:txBody>
      </p:sp>
      <p:sp>
        <p:nvSpPr>
          <p:cNvPr id="35" name="テキスト ボックス 34">
            <a:extLst>
              <a:ext uri="{FF2B5EF4-FFF2-40B4-BE49-F238E27FC236}">
                <a16:creationId xmlns:a16="http://schemas.microsoft.com/office/drawing/2014/main" id="{EC1FC6BF-0C05-AC93-5B5D-6223A060D7D8}"/>
              </a:ext>
            </a:extLst>
          </p:cNvPr>
          <p:cNvSpPr txBox="1"/>
          <p:nvPr/>
        </p:nvSpPr>
        <p:spPr>
          <a:xfrm>
            <a:off x="3233231" y="3521219"/>
            <a:ext cx="777365" cy="276999"/>
          </a:xfrm>
          <a:prstGeom prst="rect">
            <a:avLst/>
          </a:prstGeom>
          <a:noFill/>
        </p:spPr>
        <p:txBody>
          <a:bodyPr wrap="square" rtlCol="0">
            <a:spAutoFit/>
          </a:bodyPr>
          <a:lstStyle/>
          <a:p>
            <a:pPr algn="ctr"/>
            <a:r>
              <a:rPr kumimoji="1" lang="ja-JP" altLang="en-US" sz="1200" b="1">
                <a:solidFill>
                  <a:schemeClr val="bg1"/>
                </a:solidFill>
                <a:latin typeface="+mn-ea"/>
              </a:rPr>
              <a:t>＋</a:t>
            </a:r>
            <a:r>
              <a:rPr kumimoji="1" lang="en-US" altLang="ja-JP" sz="1200" b="1">
                <a:solidFill>
                  <a:schemeClr val="bg1"/>
                </a:solidFill>
                <a:latin typeface="+mn-ea"/>
              </a:rPr>
              <a:t>4.4pt</a:t>
            </a:r>
            <a:endParaRPr kumimoji="1" lang="ja-JP" altLang="en-US" sz="1200" b="1">
              <a:solidFill>
                <a:schemeClr val="bg1"/>
              </a:solidFill>
              <a:latin typeface="+mn-ea"/>
            </a:endParaRPr>
          </a:p>
        </p:txBody>
      </p:sp>
      <p:sp>
        <p:nvSpPr>
          <p:cNvPr id="36" name="フリーフォーム 47">
            <a:extLst>
              <a:ext uri="{FF2B5EF4-FFF2-40B4-BE49-F238E27FC236}">
                <a16:creationId xmlns:a16="http://schemas.microsoft.com/office/drawing/2014/main" id="{3000DC58-3DD6-A30B-7F54-66DA9F3A9509}"/>
              </a:ext>
            </a:extLst>
          </p:cNvPr>
          <p:cNvSpPr>
            <a:spLocks noChangeAspect="1"/>
          </p:cNvSpPr>
          <p:nvPr/>
        </p:nvSpPr>
        <p:spPr>
          <a:xfrm rot="16200000">
            <a:off x="4573615" y="2801524"/>
            <a:ext cx="727145" cy="671856"/>
          </a:xfrm>
          <a:custGeom>
            <a:avLst/>
            <a:gdLst>
              <a:gd name="connsiteX0" fmla="*/ 460868 w 856488"/>
              <a:gd name="connsiteY0" fmla="*/ 0 h 791240"/>
              <a:gd name="connsiteX1" fmla="*/ 856488 w 856488"/>
              <a:gd name="connsiteY1" fmla="*/ 395620 h 791240"/>
              <a:gd name="connsiteX2" fmla="*/ 460868 w 856488"/>
              <a:gd name="connsiteY2" fmla="*/ 791240 h 791240"/>
              <a:gd name="connsiteX3" fmla="*/ 73286 w 856488"/>
              <a:gd name="connsiteY3" fmla="*/ 475352 h 791240"/>
              <a:gd name="connsiteX4" fmla="*/ 69300 w 856488"/>
              <a:gd name="connsiteY4" fmla="*/ 435813 h 791240"/>
              <a:gd name="connsiteX5" fmla="*/ 0 w 856488"/>
              <a:gd name="connsiteY5" fmla="*/ 395620 h 791240"/>
              <a:gd name="connsiteX6" fmla="*/ 69300 w 856488"/>
              <a:gd name="connsiteY6" fmla="*/ 355428 h 791240"/>
              <a:gd name="connsiteX7" fmla="*/ 73286 w 856488"/>
              <a:gd name="connsiteY7" fmla="*/ 315889 h 791240"/>
              <a:gd name="connsiteX8" fmla="*/ 460868 w 856488"/>
              <a:gd name="connsiteY8" fmla="*/ 0 h 791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6488" h="791240">
                <a:moveTo>
                  <a:pt x="460868" y="0"/>
                </a:moveTo>
                <a:cubicBezTo>
                  <a:pt x="679363" y="0"/>
                  <a:pt x="856488" y="177125"/>
                  <a:pt x="856488" y="395620"/>
                </a:cubicBezTo>
                <a:cubicBezTo>
                  <a:pt x="856488" y="614115"/>
                  <a:pt x="679363" y="791240"/>
                  <a:pt x="460868" y="791240"/>
                </a:cubicBezTo>
                <a:cubicBezTo>
                  <a:pt x="269685" y="791240"/>
                  <a:pt x="110176" y="655629"/>
                  <a:pt x="73286" y="475352"/>
                </a:cubicBezTo>
                <a:lnTo>
                  <a:pt x="69300" y="435813"/>
                </a:lnTo>
                <a:lnTo>
                  <a:pt x="0" y="395620"/>
                </a:lnTo>
                <a:lnTo>
                  <a:pt x="69300" y="355428"/>
                </a:lnTo>
                <a:lnTo>
                  <a:pt x="73286" y="315889"/>
                </a:lnTo>
                <a:cubicBezTo>
                  <a:pt x="110176" y="135612"/>
                  <a:pt x="269685" y="0"/>
                  <a:pt x="460868" y="0"/>
                </a:cubicBezTo>
                <a:close/>
              </a:path>
            </a:pathLst>
          </a:custGeom>
          <a:solidFill>
            <a:srgbClr val="000048"/>
          </a:solidFill>
          <a:ln w="31750" cap="rnd">
            <a:solidFill>
              <a:schemeClr val="bg1"/>
            </a:solidFill>
            <a:round/>
          </a:ln>
        </p:spPr>
        <p:style>
          <a:lnRef idx="2">
            <a:schemeClr val="accent1">
              <a:shade val="15000"/>
            </a:schemeClr>
          </a:lnRef>
          <a:fillRef idx="1">
            <a:schemeClr val="accent1"/>
          </a:fillRef>
          <a:effectRef idx="0">
            <a:schemeClr val="accent1"/>
          </a:effectRef>
          <a:fontRef idx="minor">
            <a:schemeClr val="lt1"/>
          </a:fontRef>
        </p:style>
        <p:txBody>
          <a:bodyPr wrap="square" lIns="72000" tIns="0" rIns="0" bIns="0" rtlCol="0" anchor="ctr">
            <a:noAutofit/>
          </a:bodyPr>
          <a:lstStyle/>
          <a:p>
            <a:pPr algn="ctr"/>
            <a:endParaRPr kumimoji="1" lang="ja-JP" altLang="en-US" sz="1200" b="1">
              <a:latin typeface="+mn-ea"/>
              <a:cs typeface="Segoe UI" panose="020B0502040204020203" pitchFamily="34" charset="0"/>
            </a:endParaRPr>
          </a:p>
        </p:txBody>
      </p:sp>
      <p:sp>
        <p:nvSpPr>
          <p:cNvPr id="37" name="テキスト ボックス 36">
            <a:extLst>
              <a:ext uri="{FF2B5EF4-FFF2-40B4-BE49-F238E27FC236}">
                <a16:creationId xmlns:a16="http://schemas.microsoft.com/office/drawing/2014/main" id="{FE5C1436-F02F-E85C-E2A8-8F0525CAACFB}"/>
              </a:ext>
            </a:extLst>
          </p:cNvPr>
          <p:cNvSpPr txBox="1"/>
          <p:nvPr/>
        </p:nvSpPr>
        <p:spPr>
          <a:xfrm>
            <a:off x="4537955" y="3003068"/>
            <a:ext cx="777365" cy="276999"/>
          </a:xfrm>
          <a:prstGeom prst="rect">
            <a:avLst/>
          </a:prstGeom>
          <a:noFill/>
        </p:spPr>
        <p:txBody>
          <a:bodyPr wrap="square" rtlCol="0">
            <a:spAutoFit/>
          </a:bodyPr>
          <a:lstStyle/>
          <a:p>
            <a:pPr algn="ctr"/>
            <a:r>
              <a:rPr kumimoji="1" lang="ja-JP" altLang="en-US" sz="1200" b="1">
                <a:solidFill>
                  <a:schemeClr val="bg1"/>
                </a:solidFill>
                <a:latin typeface="+mn-ea"/>
              </a:rPr>
              <a:t>＋</a:t>
            </a:r>
            <a:r>
              <a:rPr lang="en-US" altLang="ja-JP" sz="1200" b="1">
                <a:solidFill>
                  <a:schemeClr val="bg1"/>
                </a:solidFill>
                <a:latin typeface="+mn-ea"/>
              </a:rPr>
              <a:t>5</a:t>
            </a:r>
            <a:r>
              <a:rPr kumimoji="1" lang="en-US" altLang="ja-JP" sz="1200" b="1">
                <a:solidFill>
                  <a:schemeClr val="bg1"/>
                </a:solidFill>
                <a:latin typeface="+mn-ea"/>
              </a:rPr>
              <a:t>.9pt</a:t>
            </a:r>
            <a:endParaRPr kumimoji="1" lang="ja-JP" altLang="en-US" sz="1200" b="1">
              <a:solidFill>
                <a:schemeClr val="bg1"/>
              </a:solidFill>
              <a:latin typeface="+mn-ea"/>
            </a:endParaRPr>
          </a:p>
        </p:txBody>
      </p:sp>
      <p:sp>
        <p:nvSpPr>
          <p:cNvPr id="38" name="フリーフォーム 47">
            <a:extLst>
              <a:ext uri="{FF2B5EF4-FFF2-40B4-BE49-F238E27FC236}">
                <a16:creationId xmlns:a16="http://schemas.microsoft.com/office/drawing/2014/main" id="{3450F537-991C-10A8-0661-71C90962B504}"/>
              </a:ext>
            </a:extLst>
          </p:cNvPr>
          <p:cNvSpPr>
            <a:spLocks noChangeAspect="1"/>
          </p:cNvSpPr>
          <p:nvPr/>
        </p:nvSpPr>
        <p:spPr>
          <a:xfrm rot="16200000">
            <a:off x="5878339" y="3532770"/>
            <a:ext cx="727145" cy="671856"/>
          </a:xfrm>
          <a:custGeom>
            <a:avLst/>
            <a:gdLst>
              <a:gd name="connsiteX0" fmla="*/ 460868 w 856488"/>
              <a:gd name="connsiteY0" fmla="*/ 0 h 791240"/>
              <a:gd name="connsiteX1" fmla="*/ 856488 w 856488"/>
              <a:gd name="connsiteY1" fmla="*/ 395620 h 791240"/>
              <a:gd name="connsiteX2" fmla="*/ 460868 w 856488"/>
              <a:gd name="connsiteY2" fmla="*/ 791240 h 791240"/>
              <a:gd name="connsiteX3" fmla="*/ 73286 w 856488"/>
              <a:gd name="connsiteY3" fmla="*/ 475352 h 791240"/>
              <a:gd name="connsiteX4" fmla="*/ 69300 w 856488"/>
              <a:gd name="connsiteY4" fmla="*/ 435813 h 791240"/>
              <a:gd name="connsiteX5" fmla="*/ 0 w 856488"/>
              <a:gd name="connsiteY5" fmla="*/ 395620 h 791240"/>
              <a:gd name="connsiteX6" fmla="*/ 69300 w 856488"/>
              <a:gd name="connsiteY6" fmla="*/ 355428 h 791240"/>
              <a:gd name="connsiteX7" fmla="*/ 73286 w 856488"/>
              <a:gd name="connsiteY7" fmla="*/ 315889 h 791240"/>
              <a:gd name="connsiteX8" fmla="*/ 460868 w 856488"/>
              <a:gd name="connsiteY8" fmla="*/ 0 h 791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6488" h="791240">
                <a:moveTo>
                  <a:pt x="460868" y="0"/>
                </a:moveTo>
                <a:cubicBezTo>
                  <a:pt x="679363" y="0"/>
                  <a:pt x="856488" y="177125"/>
                  <a:pt x="856488" y="395620"/>
                </a:cubicBezTo>
                <a:cubicBezTo>
                  <a:pt x="856488" y="614115"/>
                  <a:pt x="679363" y="791240"/>
                  <a:pt x="460868" y="791240"/>
                </a:cubicBezTo>
                <a:cubicBezTo>
                  <a:pt x="269685" y="791240"/>
                  <a:pt x="110176" y="655629"/>
                  <a:pt x="73286" y="475352"/>
                </a:cubicBezTo>
                <a:lnTo>
                  <a:pt x="69300" y="435813"/>
                </a:lnTo>
                <a:lnTo>
                  <a:pt x="0" y="395620"/>
                </a:lnTo>
                <a:lnTo>
                  <a:pt x="69300" y="355428"/>
                </a:lnTo>
                <a:lnTo>
                  <a:pt x="73286" y="315889"/>
                </a:lnTo>
                <a:cubicBezTo>
                  <a:pt x="110176" y="135612"/>
                  <a:pt x="269685" y="0"/>
                  <a:pt x="460868" y="0"/>
                </a:cubicBezTo>
                <a:close/>
              </a:path>
            </a:pathLst>
          </a:custGeom>
          <a:solidFill>
            <a:srgbClr val="000048"/>
          </a:solidFill>
          <a:ln w="31750" cap="rnd">
            <a:solidFill>
              <a:schemeClr val="bg1"/>
            </a:solidFill>
            <a:round/>
          </a:ln>
        </p:spPr>
        <p:style>
          <a:lnRef idx="2">
            <a:schemeClr val="accent1">
              <a:shade val="15000"/>
            </a:schemeClr>
          </a:lnRef>
          <a:fillRef idx="1">
            <a:schemeClr val="accent1"/>
          </a:fillRef>
          <a:effectRef idx="0">
            <a:schemeClr val="accent1"/>
          </a:effectRef>
          <a:fontRef idx="minor">
            <a:schemeClr val="lt1"/>
          </a:fontRef>
        </p:style>
        <p:txBody>
          <a:bodyPr wrap="square" lIns="72000" tIns="0" rIns="0" bIns="0" rtlCol="0" anchor="ctr">
            <a:noAutofit/>
          </a:bodyPr>
          <a:lstStyle/>
          <a:p>
            <a:pPr algn="ctr"/>
            <a:endParaRPr kumimoji="1" lang="ja-JP" altLang="en-US" sz="1200" b="1">
              <a:latin typeface="+mn-ea"/>
              <a:cs typeface="Segoe UI" panose="020B0502040204020203" pitchFamily="34" charset="0"/>
            </a:endParaRPr>
          </a:p>
        </p:txBody>
      </p:sp>
      <p:sp>
        <p:nvSpPr>
          <p:cNvPr id="39" name="テキスト ボックス 38">
            <a:extLst>
              <a:ext uri="{FF2B5EF4-FFF2-40B4-BE49-F238E27FC236}">
                <a16:creationId xmlns:a16="http://schemas.microsoft.com/office/drawing/2014/main" id="{03B031F9-76A4-7CCC-FE6F-4A08C9E4BA8A}"/>
              </a:ext>
            </a:extLst>
          </p:cNvPr>
          <p:cNvSpPr txBox="1"/>
          <p:nvPr/>
        </p:nvSpPr>
        <p:spPr>
          <a:xfrm>
            <a:off x="5842679" y="3734314"/>
            <a:ext cx="777365" cy="276999"/>
          </a:xfrm>
          <a:prstGeom prst="rect">
            <a:avLst/>
          </a:prstGeom>
          <a:noFill/>
        </p:spPr>
        <p:txBody>
          <a:bodyPr wrap="square" rtlCol="0">
            <a:spAutoFit/>
          </a:bodyPr>
          <a:lstStyle/>
          <a:p>
            <a:pPr algn="ctr"/>
            <a:r>
              <a:rPr kumimoji="1" lang="ja-JP" altLang="en-US" sz="1200" b="1">
                <a:solidFill>
                  <a:schemeClr val="bg1"/>
                </a:solidFill>
                <a:latin typeface="+mn-ea"/>
              </a:rPr>
              <a:t>＋</a:t>
            </a:r>
            <a:r>
              <a:rPr kumimoji="1" lang="en-US" altLang="ja-JP" sz="1200" b="1">
                <a:solidFill>
                  <a:schemeClr val="bg1"/>
                </a:solidFill>
                <a:latin typeface="+mn-ea"/>
              </a:rPr>
              <a:t>3.8pt</a:t>
            </a:r>
            <a:endParaRPr kumimoji="1" lang="ja-JP" altLang="en-US" sz="1200" b="1">
              <a:solidFill>
                <a:schemeClr val="bg1"/>
              </a:solidFill>
              <a:latin typeface="+mn-ea"/>
            </a:endParaRPr>
          </a:p>
        </p:txBody>
      </p:sp>
      <p:sp>
        <p:nvSpPr>
          <p:cNvPr id="40" name="フリーフォーム 47">
            <a:extLst>
              <a:ext uri="{FF2B5EF4-FFF2-40B4-BE49-F238E27FC236}">
                <a16:creationId xmlns:a16="http://schemas.microsoft.com/office/drawing/2014/main" id="{6FC7EE8D-EEA4-1A63-857D-AB6FE529D470}"/>
              </a:ext>
            </a:extLst>
          </p:cNvPr>
          <p:cNvSpPr>
            <a:spLocks noChangeAspect="1"/>
          </p:cNvSpPr>
          <p:nvPr/>
        </p:nvSpPr>
        <p:spPr>
          <a:xfrm rot="16200000">
            <a:off x="8474951" y="3532771"/>
            <a:ext cx="727145" cy="671856"/>
          </a:xfrm>
          <a:custGeom>
            <a:avLst/>
            <a:gdLst>
              <a:gd name="connsiteX0" fmla="*/ 460868 w 856488"/>
              <a:gd name="connsiteY0" fmla="*/ 0 h 791240"/>
              <a:gd name="connsiteX1" fmla="*/ 856488 w 856488"/>
              <a:gd name="connsiteY1" fmla="*/ 395620 h 791240"/>
              <a:gd name="connsiteX2" fmla="*/ 460868 w 856488"/>
              <a:gd name="connsiteY2" fmla="*/ 791240 h 791240"/>
              <a:gd name="connsiteX3" fmla="*/ 73286 w 856488"/>
              <a:gd name="connsiteY3" fmla="*/ 475352 h 791240"/>
              <a:gd name="connsiteX4" fmla="*/ 69300 w 856488"/>
              <a:gd name="connsiteY4" fmla="*/ 435813 h 791240"/>
              <a:gd name="connsiteX5" fmla="*/ 0 w 856488"/>
              <a:gd name="connsiteY5" fmla="*/ 395620 h 791240"/>
              <a:gd name="connsiteX6" fmla="*/ 69300 w 856488"/>
              <a:gd name="connsiteY6" fmla="*/ 355428 h 791240"/>
              <a:gd name="connsiteX7" fmla="*/ 73286 w 856488"/>
              <a:gd name="connsiteY7" fmla="*/ 315889 h 791240"/>
              <a:gd name="connsiteX8" fmla="*/ 460868 w 856488"/>
              <a:gd name="connsiteY8" fmla="*/ 0 h 791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6488" h="791240">
                <a:moveTo>
                  <a:pt x="460868" y="0"/>
                </a:moveTo>
                <a:cubicBezTo>
                  <a:pt x="679363" y="0"/>
                  <a:pt x="856488" y="177125"/>
                  <a:pt x="856488" y="395620"/>
                </a:cubicBezTo>
                <a:cubicBezTo>
                  <a:pt x="856488" y="614115"/>
                  <a:pt x="679363" y="791240"/>
                  <a:pt x="460868" y="791240"/>
                </a:cubicBezTo>
                <a:cubicBezTo>
                  <a:pt x="269685" y="791240"/>
                  <a:pt x="110176" y="655629"/>
                  <a:pt x="73286" y="475352"/>
                </a:cubicBezTo>
                <a:lnTo>
                  <a:pt x="69300" y="435813"/>
                </a:lnTo>
                <a:lnTo>
                  <a:pt x="0" y="395620"/>
                </a:lnTo>
                <a:lnTo>
                  <a:pt x="69300" y="355428"/>
                </a:lnTo>
                <a:lnTo>
                  <a:pt x="73286" y="315889"/>
                </a:lnTo>
                <a:cubicBezTo>
                  <a:pt x="110176" y="135612"/>
                  <a:pt x="269685" y="0"/>
                  <a:pt x="460868" y="0"/>
                </a:cubicBezTo>
                <a:close/>
              </a:path>
            </a:pathLst>
          </a:custGeom>
          <a:solidFill>
            <a:srgbClr val="000048"/>
          </a:solidFill>
          <a:ln w="31750" cap="rnd">
            <a:solidFill>
              <a:schemeClr val="bg1"/>
            </a:solidFill>
            <a:round/>
          </a:ln>
        </p:spPr>
        <p:style>
          <a:lnRef idx="2">
            <a:schemeClr val="accent1">
              <a:shade val="15000"/>
            </a:schemeClr>
          </a:lnRef>
          <a:fillRef idx="1">
            <a:schemeClr val="accent1"/>
          </a:fillRef>
          <a:effectRef idx="0">
            <a:schemeClr val="accent1"/>
          </a:effectRef>
          <a:fontRef idx="minor">
            <a:schemeClr val="lt1"/>
          </a:fontRef>
        </p:style>
        <p:txBody>
          <a:bodyPr wrap="square" lIns="72000" tIns="0" rIns="0" bIns="0" rtlCol="0" anchor="ctr">
            <a:noAutofit/>
          </a:bodyPr>
          <a:lstStyle/>
          <a:p>
            <a:pPr algn="ctr"/>
            <a:endParaRPr kumimoji="1" lang="ja-JP" altLang="en-US" sz="1200" b="1">
              <a:latin typeface="+mn-ea"/>
              <a:cs typeface="Segoe UI" panose="020B0502040204020203" pitchFamily="34" charset="0"/>
            </a:endParaRPr>
          </a:p>
        </p:txBody>
      </p:sp>
      <p:sp>
        <p:nvSpPr>
          <p:cNvPr id="41" name="テキスト ボックス 40">
            <a:extLst>
              <a:ext uri="{FF2B5EF4-FFF2-40B4-BE49-F238E27FC236}">
                <a16:creationId xmlns:a16="http://schemas.microsoft.com/office/drawing/2014/main" id="{EF027C50-64C3-4BE9-A751-3E2B6D0ABA11}"/>
              </a:ext>
            </a:extLst>
          </p:cNvPr>
          <p:cNvSpPr txBox="1"/>
          <p:nvPr/>
        </p:nvSpPr>
        <p:spPr>
          <a:xfrm>
            <a:off x="8439291" y="3734315"/>
            <a:ext cx="777365" cy="276999"/>
          </a:xfrm>
          <a:prstGeom prst="rect">
            <a:avLst/>
          </a:prstGeom>
          <a:noFill/>
        </p:spPr>
        <p:txBody>
          <a:bodyPr wrap="square" rtlCol="0">
            <a:spAutoFit/>
          </a:bodyPr>
          <a:lstStyle/>
          <a:p>
            <a:pPr algn="ctr"/>
            <a:r>
              <a:rPr kumimoji="1" lang="ja-JP" altLang="en-US" sz="1200" b="1">
                <a:solidFill>
                  <a:schemeClr val="bg1"/>
                </a:solidFill>
                <a:latin typeface="+mn-ea"/>
              </a:rPr>
              <a:t>＋</a:t>
            </a:r>
            <a:r>
              <a:rPr kumimoji="1" lang="en-US" altLang="ja-JP" sz="1200" b="1">
                <a:solidFill>
                  <a:schemeClr val="bg1"/>
                </a:solidFill>
                <a:latin typeface="+mn-ea"/>
              </a:rPr>
              <a:t>3.8pt</a:t>
            </a:r>
            <a:endParaRPr kumimoji="1" lang="ja-JP" altLang="en-US" sz="1200" b="1">
              <a:solidFill>
                <a:schemeClr val="bg1"/>
              </a:solidFill>
              <a:latin typeface="+mn-ea"/>
            </a:endParaRPr>
          </a:p>
        </p:txBody>
      </p:sp>
      <p:sp>
        <p:nvSpPr>
          <p:cNvPr id="42" name="フリーフォーム 47">
            <a:extLst>
              <a:ext uri="{FF2B5EF4-FFF2-40B4-BE49-F238E27FC236}">
                <a16:creationId xmlns:a16="http://schemas.microsoft.com/office/drawing/2014/main" id="{43CD1ECD-B2DD-9F36-FB9D-A85C3ACF1CEC}"/>
              </a:ext>
            </a:extLst>
          </p:cNvPr>
          <p:cNvSpPr>
            <a:spLocks noChangeAspect="1"/>
          </p:cNvSpPr>
          <p:nvPr/>
        </p:nvSpPr>
        <p:spPr>
          <a:xfrm rot="16200000">
            <a:off x="7178736" y="3399127"/>
            <a:ext cx="727145" cy="671856"/>
          </a:xfrm>
          <a:custGeom>
            <a:avLst/>
            <a:gdLst>
              <a:gd name="connsiteX0" fmla="*/ 460868 w 856488"/>
              <a:gd name="connsiteY0" fmla="*/ 0 h 791240"/>
              <a:gd name="connsiteX1" fmla="*/ 856488 w 856488"/>
              <a:gd name="connsiteY1" fmla="*/ 395620 h 791240"/>
              <a:gd name="connsiteX2" fmla="*/ 460868 w 856488"/>
              <a:gd name="connsiteY2" fmla="*/ 791240 h 791240"/>
              <a:gd name="connsiteX3" fmla="*/ 73286 w 856488"/>
              <a:gd name="connsiteY3" fmla="*/ 475352 h 791240"/>
              <a:gd name="connsiteX4" fmla="*/ 69300 w 856488"/>
              <a:gd name="connsiteY4" fmla="*/ 435813 h 791240"/>
              <a:gd name="connsiteX5" fmla="*/ 0 w 856488"/>
              <a:gd name="connsiteY5" fmla="*/ 395620 h 791240"/>
              <a:gd name="connsiteX6" fmla="*/ 69300 w 856488"/>
              <a:gd name="connsiteY6" fmla="*/ 355428 h 791240"/>
              <a:gd name="connsiteX7" fmla="*/ 73286 w 856488"/>
              <a:gd name="connsiteY7" fmla="*/ 315889 h 791240"/>
              <a:gd name="connsiteX8" fmla="*/ 460868 w 856488"/>
              <a:gd name="connsiteY8" fmla="*/ 0 h 791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6488" h="791240">
                <a:moveTo>
                  <a:pt x="460868" y="0"/>
                </a:moveTo>
                <a:cubicBezTo>
                  <a:pt x="679363" y="0"/>
                  <a:pt x="856488" y="177125"/>
                  <a:pt x="856488" y="395620"/>
                </a:cubicBezTo>
                <a:cubicBezTo>
                  <a:pt x="856488" y="614115"/>
                  <a:pt x="679363" y="791240"/>
                  <a:pt x="460868" y="791240"/>
                </a:cubicBezTo>
                <a:cubicBezTo>
                  <a:pt x="269685" y="791240"/>
                  <a:pt x="110176" y="655629"/>
                  <a:pt x="73286" y="475352"/>
                </a:cubicBezTo>
                <a:lnTo>
                  <a:pt x="69300" y="435813"/>
                </a:lnTo>
                <a:lnTo>
                  <a:pt x="0" y="395620"/>
                </a:lnTo>
                <a:lnTo>
                  <a:pt x="69300" y="355428"/>
                </a:lnTo>
                <a:lnTo>
                  <a:pt x="73286" y="315889"/>
                </a:lnTo>
                <a:cubicBezTo>
                  <a:pt x="110176" y="135612"/>
                  <a:pt x="269685" y="0"/>
                  <a:pt x="460868" y="0"/>
                </a:cubicBezTo>
                <a:close/>
              </a:path>
            </a:pathLst>
          </a:custGeom>
          <a:solidFill>
            <a:srgbClr val="000048"/>
          </a:solidFill>
          <a:ln w="31750" cap="rnd">
            <a:solidFill>
              <a:schemeClr val="bg1"/>
            </a:solidFill>
            <a:round/>
          </a:ln>
        </p:spPr>
        <p:style>
          <a:lnRef idx="2">
            <a:schemeClr val="accent1">
              <a:shade val="15000"/>
            </a:schemeClr>
          </a:lnRef>
          <a:fillRef idx="1">
            <a:schemeClr val="accent1"/>
          </a:fillRef>
          <a:effectRef idx="0">
            <a:schemeClr val="accent1"/>
          </a:effectRef>
          <a:fontRef idx="minor">
            <a:schemeClr val="lt1"/>
          </a:fontRef>
        </p:style>
        <p:txBody>
          <a:bodyPr wrap="square" lIns="72000" tIns="0" rIns="0" bIns="0" rtlCol="0" anchor="ctr">
            <a:noAutofit/>
          </a:bodyPr>
          <a:lstStyle/>
          <a:p>
            <a:pPr algn="ctr"/>
            <a:endParaRPr kumimoji="1" lang="ja-JP" altLang="en-US" sz="1200" b="1">
              <a:latin typeface="+mn-ea"/>
              <a:cs typeface="Segoe UI" panose="020B0502040204020203" pitchFamily="34" charset="0"/>
            </a:endParaRPr>
          </a:p>
        </p:txBody>
      </p:sp>
      <p:sp>
        <p:nvSpPr>
          <p:cNvPr id="43" name="テキスト ボックス 42">
            <a:extLst>
              <a:ext uri="{FF2B5EF4-FFF2-40B4-BE49-F238E27FC236}">
                <a16:creationId xmlns:a16="http://schemas.microsoft.com/office/drawing/2014/main" id="{089D702A-7368-1BB2-08D2-D1EC5A88DE7F}"/>
              </a:ext>
            </a:extLst>
          </p:cNvPr>
          <p:cNvSpPr txBox="1"/>
          <p:nvPr/>
        </p:nvSpPr>
        <p:spPr>
          <a:xfrm>
            <a:off x="7143076" y="3600671"/>
            <a:ext cx="777365" cy="276999"/>
          </a:xfrm>
          <a:prstGeom prst="rect">
            <a:avLst/>
          </a:prstGeom>
          <a:noFill/>
        </p:spPr>
        <p:txBody>
          <a:bodyPr wrap="square" rtlCol="0">
            <a:spAutoFit/>
          </a:bodyPr>
          <a:lstStyle/>
          <a:p>
            <a:pPr algn="ctr"/>
            <a:r>
              <a:rPr kumimoji="1" lang="ja-JP" altLang="en-US" sz="1200" b="1">
                <a:solidFill>
                  <a:schemeClr val="bg1"/>
                </a:solidFill>
                <a:latin typeface="+mn-ea"/>
              </a:rPr>
              <a:t>＋</a:t>
            </a:r>
            <a:r>
              <a:rPr lang="en-US" altLang="ja-JP" sz="1200" b="1">
                <a:solidFill>
                  <a:schemeClr val="bg1"/>
                </a:solidFill>
                <a:latin typeface="+mn-ea"/>
              </a:rPr>
              <a:t>4</a:t>
            </a:r>
            <a:r>
              <a:rPr kumimoji="1" lang="en-US" altLang="ja-JP" sz="1200" b="1">
                <a:solidFill>
                  <a:schemeClr val="bg1"/>
                </a:solidFill>
                <a:latin typeface="+mn-ea"/>
              </a:rPr>
              <a:t>.2pt</a:t>
            </a:r>
            <a:endParaRPr kumimoji="1" lang="ja-JP" altLang="en-US" sz="1200" b="1">
              <a:solidFill>
                <a:schemeClr val="bg1"/>
              </a:solidFill>
              <a:latin typeface="+mn-ea"/>
            </a:endParaRPr>
          </a:p>
        </p:txBody>
      </p:sp>
      <p:sp>
        <p:nvSpPr>
          <p:cNvPr id="44" name="フリーフォーム 47">
            <a:extLst>
              <a:ext uri="{FF2B5EF4-FFF2-40B4-BE49-F238E27FC236}">
                <a16:creationId xmlns:a16="http://schemas.microsoft.com/office/drawing/2014/main" id="{D4D77F37-99A3-3D64-3FF1-E454288EBCA1}"/>
              </a:ext>
            </a:extLst>
          </p:cNvPr>
          <p:cNvSpPr>
            <a:spLocks noChangeAspect="1"/>
          </p:cNvSpPr>
          <p:nvPr/>
        </p:nvSpPr>
        <p:spPr>
          <a:xfrm rot="16200000">
            <a:off x="9785233" y="3399127"/>
            <a:ext cx="727145" cy="671856"/>
          </a:xfrm>
          <a:custGeom>
            <a:avLst/>
            <a:gdLst>
              <a:gd name="connsiteX0" fmla="*/ 460868 w 856488"/>
              <a:gd name="connsiteY0" fmla="*/ 0 h 791240"/>
              <a:gd name="connsiteX1" fmla="*/ 856488 w 856488"/>
              <a:gd name="connsiteY1" fmla="*/ 395620 h 791240"/>
              <a:gd name="connsiteX2" fmla="*/ 460868 w 856488"/>
              <a:gd name="connsiteY2" fmla="*/ 791240 h 791240"/>
              <a:gd name="connsiteX3" fmla="*/ 73286 w 856488"/>
              <a:gd name="connsiteY3" fmla="*/ 475352 h 791240"/>
              <a:gd name="connsiteX4" fmla="*/ 69300 w 856488"/>
              <a:gd name="connsiteY4" fmla="*/ 435813 h 791240"/>
              <a:gd name="connsiteX5" fmla="*/ 0 w 856488"/>
              <a:gd name="connsiteY5" fmla="*/ 395620 h 791240"/>
              <a:gd name="connsiteX6" fmla="*/ 69300 w 856488"/>
              <a:gd name="connsiteY6" fmla="*/ 355428 h 791240"/>
              <a:gd name="connsiteX7" fmla="*/ 73286 w 856488"/>
              <a:gd name="connsiteY7" fmla="*/ 315889 h 791240"/>
              <a:gd name="connsiteX8" fmla="*/ 460868 w 856488"/>
              <a:gd name="connsiteY8" fmla="*/ 0 h 791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6488" h="791240">
                <a:moveTo>
                  <a:pt x="460868" y="0"/>
                </a:moveTo>
                <a:cubicBezTo>
                  <a:pt x="679363" y="0"/>
                  <a:pt x="856488" y="177125"/>
                  <a:pt x="856488" y="395620"/>
                </a:cubicBezTo>
                <a:cubicBezTo>
                  <a:pt x="856488" y="614115"/>
                  <a:pt x="679363" y="791240"/>
                  <a:pt x="460868" y="791240"/>
                </a:cubicBezTo>
                <a:cubicBezTo>
                  <a:pt x="269685" y="791240"/>
                  <a:pt x="110176" y="655629"/>
                  <a:pt x="73286" y="475352"/>
                </a:cubicBezTo>
                <a:lnTo>
                  <a:pt x="69300" y="435813"/>
                </a:lnTo>
                <a:lnTo>
                  <a:pt x="0" y="395620"/>
                </a:lnTo>
                <a:lnTo>
                  <a:pt x="69300" y="355428"/>
                </a:lnTo>
                <a:lnTo>
                  <a:pt x="73286" y="315889"/>
                </a:lnTo>
                <a:cubicBezTo>
                  <a:pt x="110176" y="135612"/>
                  <a:pt x="269685" y="0"/>
                  <a:pt x="460868" y="0"/>
                </a:cubicBezTo>
                <a:close/>
              </a:path>
            </a:pathLst>
          </a:custGeom>
          <a:solidFill>
            <a:srgbClr val="000048"/>
          </a:solidFill>
          <a:ln w="31750" cap="rnd">
            <a:solidFill>
              <a:schemeClr val="bg1"/>
            </a:solidFill>
            <a:round/>
          </a:ln>
        </p:spPr>
        <p:style>
          <a:lnRef idx="2">
            <a:schemeClr val="accent1">
              <a:shade val="15000"/>
            </a:schemeClr>
          </a:lnRef>
          <a:fillRef idx="1">
            <a:schemeClr val="accent1"/>
          </a:fillRef>
          <a:effectRef idx="0">
            <a:schemeClr val="accent1"/>
          </a:effectRef>
          <a:fontRef idx="minor">
            <a:schemeClr val="lt1"/>
          </a:fontRef>
        </p:style>
        <p:txBody>
          <a:bodyPr wrap="square" lIns="72000" tIns="0" rIns="0" bIns="0" rtlCol="0" anchor="ctr">
            <a:noAutofit/>
          </a:bodyPr>
          <a:lstStyle/>
          <a:p>
            <a:pPr algn="ctr"/>
            <a:endParaRPr kumimoji="1" lang="ja-JP" altLang="en-US" sz="1200" b="1">
              <a:latin typeface="+mn-ea"/>
              <a:cs typeface="Segoe UI" panose="020B0502040204020203" pitchFamily="34" charset="0"/>
            </a:endParaRPr>
          </a:p>
        </p:txBody>
      </p:sp>
      <p:sp>
        <p:nvSpPr>
          <p:cNvPr id="45" name="テキスト ボックス 44">
            <a:extLst>
              <a:ext uri="{FF2B5EF4-FFF2-40B4-BE49-F238E27FC236}">
                <a16:creationId xmlns:a16="http://schemas.microsoft.com/office/drawing/2014/main" id="{D2F63D2A-63C9-08C4-32BA-8E9AD298C782}"/>
              </a:ext>
            </a:extLst>
          </p:cNvPr>
          <p:cNvSpPr txBox="1"/>
          <p:nvPr/>
        </p:nvSpPr>
        <p:spPr>
          <a:xfrm>
            <a:off x="9749573" y="3600671"/>
            <a:ext cx="777365" cy="276999"/>
          </a:xfrm>
          <a:prstGeom prst="rect">
            <a:avLst/>
          </a:prstGeom>
          <a:noFill/>
        </p:spPr>
        <p:txBody>
          <a:bodyPr wrap="square" rtlCol="0">
            <a:spAutoFit/>
          </a:bodyPr>
          <a:lstStyle/>
          <a:p>
            <a:pPr algn="ctr"/>
            <a:r>
              <a:rPr kumimoji="1" lang="ja-JP" altLang="en-US" sz="1200" b="1">
                <a:solidFill>
                  <a:schemeClr val="bg1"/>
                </a:solidFill>
                <a:latin typeface="+mn-ea"/>
              </a:rPr>
              <a:t>＋</a:t>
            </a:r>
            <a:r>
              <a:rPr lang="en-US" altLang="ja-JP" sz="1200" b="1">
                <a:solidFill>
                  <a:schemeClr val="bg1"/>
                </a:solidFill>
                <a:latin typeface="+mn-ea"/>
              </a:rPr>
              <a:t>4</a:t>
            </a:r>
            <a:r>
              <a:rPr kumimoji="1" lang="en-US" altLang="ja-JP" sz="1200" b="1">
                <a:solidFill>
                  <a:schemeClr val="bg1"/>
                </a:solidFill>
                <a:latin typeface="+mn-ea"/>
              </a:rPr>
              <a:t>.2pt</a:t>
            </a:r>
            <a:endParaRPr kumimoji="1" lang="ja-JP" altLang="en-US" sz="1200" b="1">
              <a:solidFill>
                <a:schemeClr val="bg1"/>
              </a:solidFill>
              <a:latin typeface="+mn-ea"/>
            </a:endParaRPr>
          </a:p>
        </p:txBody>
      </p:sp>
      <p:sp>
        <p:nvSpPr>
          <p:cNvPr id="49" name="テキスト ボックス 48">
            <a:extLst>
              <a:ext uri="{FF2B5EF4-FFF2-40B4-BE49-F238E27FC236}">
                <a16:creationId xmlns:a16="http://schemas.microsoft.com/office/drawing/2014/main" id="{F7EF21ED-EBB5-A9EF-28CE-CFAC7676154D}"/>
              </a:ext>
            </a:extLst>
          </p:cNvPr>
          <p:cNvSpPr txBox="1"/>
          <p:nvPr/>
        </p:nvSpPr>
        <p:spPr>
          <a:xfrm>
            <a:off x="1437156" y="6243178"/>
            <a:ext cx="6094602" cy="338554"/>
          </a:xfrm>
          <a:prstGeom prst="rect">
            <a:avLst/>
          </a:prstGeom>
          <a:noFill/>
        </p:spPr>
        <p:txBody>
          <a:bodyPr wrap="square">
            <a:spAutoFit/>
          </a:bodyPr>
          <a:lstStyle/>
          <a:p>
            <a:r>
              <a:rPr lang="en-US" altLang="ja-JP" sz="800">
                <a:latin typeface="+mn-ea"/>
              </a:rPr>
              <a:t>※</a:t>
            </a:r>
            <a:r>
              <a:rPr lang="ja-JP" altLang="en-US" sz="800">
                <a:latin typeface="+mn-ea"/>
              </a:rPr>
              <a:t>マクロミル調査（</a:t>
            </a:r>
            <a:r>
              <a:rPr lang="en-US" altLang="ja-JP" sz="800">
                <a:latin typeface="+mn-ea"/>
              </a:rPr>
              <a:t>2025</a:t>
            </a:r>
            <a:r>
              <a:rPr lang="ja-JP" altLang="en-US" sz="800">
                <a:latin typeface="+mn-ea"/>
              </a:rPr>
              <a:t>年</a:t>
            </a:r>
            <a:r>
              <a:rPr lang="en-US" altLang="ja-JP" sz="800">
                <a:latin typeface="+mn-ea"/>
              </a:rPr>
              <a:t>5</a:t>
            </a:r>
            <a:r>
              <a:rPr lang="ja-JP" altLang="en-US" sz="800">
                <a:latin typeface="+mn-ea"/>
              </a:rPr>
              <a:t>月）</a:t>
            </a:r>
            <a:endParaRPr lang="en-US" altLang="ja-JP" sz="800">
              <a:latin typeface="+mn-ea"/>
            </a:endParaRPr>
          </a:p>
          <a:p>
            <a:r>
              <a:rPr lang="en-US" altLang="ja-JP" sz="800">
                <a:latin typeface="+mn-ea"/>
              </a:rPr>
              <a:t>※</a:t>
            </a:r>
            <a:r>
              <a:rPr lang="ja-JP" altLang="en-US" sz="800">
                <a:latin typeface="+mn-ea"/>
              </a:rPr>
              <a:t>ブランドパネルとトップカバーのリフト値のポイント差を集計</a:t>
            </a:r>
          </a:p>
        </p:txBody>
      </p:sp>
    </p:spTree>
    <p:extLst>
      <p:ext uri="{BB962C8B-B14F-4D97-AF65-F5344CB8AC3E}">
        <p14:creationId xmlns:p14="http://schemas.microsoft.com/office/powerpoint/2010/main" val="19572850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1758AE-0F1A-9E7C-0BBF-534BC2B93255}"/>
            </a:ext>
          </a:extLst>
        </p:cNvPr>
        <p:cNvGrpSpPr/>
        <p:nvPr/>
      </p:nvGrpSpPr>
      <p:grpSpPr>
        <a:xfrm>
          <a:off x="0" y="0"/>
          <a:ext cx="0" cy="0"/>
          <a:chOff x="0" y="0"/>
          <a:chExt cx="0" cy="0"/>
        </a:xfrm>
      </p:grpSpPr>
      <p:sp>
        <p:nvSpPr>
          <p:cNvPr id="3" name="タイトル 2">
            <a:extLst>
              <a:ext uri="{FF2B5EF4-FFF2-40B4-BE49-F238E27FC236}">
                <a16:creationId xmlns:a16="http://schemas.microsoft.com/office/drawing/2014/main" id="{32FE4449-5AE8-15CE-92E6-1DCCDA85B22E}"/>
              </a:ext>
            </a:extLst>
          </p:cNvPr>
          <p:cNvSpPr>
            <a:spLocks noGrp="1"/>
          </p:cNvSpPr>
          <p:nvPr>
            <p:ph type="ctrTitle"/>
          </p:nvPr>
        </p:nvSpPr>
        <p:spPr>
          <a:xfrm>
            <a:off x="587376" y="583184"/>
            <a:ext cx="11014607" cy="564262"/>
          </a:xfrm>
        </p:spPr>
        <p:txBody>
          <a:bodyPr/>
          <a:lstStyle/>
          <a:p>
            <a:r>
              <a:rPr lang="ja-JP" altLang="en-US"/>
              <a:t>ポイント②　サイト誘導効果</a:t>
            </a:r>
          </a:p>
        </p:txBody>
      </p:sp>
      <p:sp>
        <p:nvSpPr>
          <p:cNvPr id="4" name="テキスト プレースホルダー 3">
            <a:extLst>
              <a:ext uri="{FF2B5EF4-FFF2-40B4-BE49-F238E27FC236}">
                <a16:creationId xmlns:a16="http://schemas.microsoft.com/office/drawing/2014/main" id="{F546975E-00DE-995D-F15C-15D98437A19E}"/>
              </a:ext>
            </a:extLst>
          </p:cNvPr>
          <p:cNvSpPr>
            <a:spLocks noGrp="1"/>
          </p:cNvSpPr>
          <p:nvPr>
            <p:ph type="body" sz="quarter" idx="10"/>
          </p:nvPr>
        </p:nvSpPr>
        <p:spPr>
          <a:xfrm>
            <a:off x="587374" y="1098189"/>
            <a:ext cx="10821147" cy="792088"/>
          </a:xfrm>
        </p:spPr>
        <p:txBody>
          <a:bodyPr/>
          <a:lstStyle/>
          <a:p>
            <a:r>
              <a:rPr lang="ja-JP" altLang="en-US"/>
              <a:t>ブランドパネル トップカバーは</a:t>
            </a:r>
            <a:r>
              <a:rPr lang="ja-JP" altLang="en-US" sz="1400">
                <a:latin typeface="メイリオ"/>
                <a:ea typeface="メイリオ"/>
              </a:rPr>
              <a:t>タイムラインを閲覧している際にもバナーを掲出し続けることができるため、</a:t>
            </a:r>
            <a:r>
              <a:rPr lang="ja-JP" altLang="en-US"/>
              <a:t>サイト誘導効果を高めることが可能です。</a:t>
            </a:r>
          </a:p>
        </p:txBody>
      </p:sp>
      <p:graphicFrame>
        <p:nvGraphicFramePr>
          <p:cNvPr id="29" name="グラフ 28">
            <a:extLst>
              <a:ext uri="{FF2B5EF4-FFF2-40B4-BE49-F238E27FC236}">
                <a16:creationId xmlns:a16="http://schemas.microsoft.com/office/drawing/2014/main" id="{49AC7628-4506-673B-144C-9AC461B184A3}"/>
              </a:ext>
            </a:extLst>
          </p:cNvPr>
          <p:cNvGraphicFramePr/>
          <p:nvPr>
            <p:extLst>
              <p:ext uri="{D42A27DB-BD31-4B8C-83A1-F6EECF244321}">
                <p14:modId xmlns:p14="http://schemas.microsoft.com/office/powerpoint/2010/main" val="2172150755"/>
              </p:ext>
            </p:extLst>
          </p:nvPr>
        </p:nvGraphicFramePr>
        <p:xfrm>
          <a:off x="789569" y="3116501"/>
          <a:ext cx="4668143" cy="3175258"/>
        </p:xfrm>
        <a:graphic>
          <a:graphicData uri="http://schemas.openxmlformats.org/drawingml/2006/chart">
            <c:chart xmlns:c="http://schemas.openxmlformats.org/drawingml/2006/chart" xmlns:r="http://schemas.openxmlformats.org/officeDocument/2006/relationships" r:id="rId2"/>
          </a:graphicData>
        </a:graphic>
      </p:graphicFrame>
      <p:sp>
        <p:nvSpPr>
          <p:cNvPr id="28" name="フリーフォーム 47">
            <a:extLst>
              <a:ext uri="{FF2B5EF4-FFF2-40B4-BE49-F238E27FC236}">
                <a16:creationId xmlns:a16="http://schemas.microsoft.com/office/drawing/2014/main" id="{B0F69A6B-98FC-0EAC-9C49-8D31AD48261D}"/>
              </a:ext>
            </a:extLst>
          </p:cNvPr>
          <p:cNvSpPr>
            <a:spLocks noChangeAspect="1"/>
          </p:cNvSpPr>
          <p:nvPr/>
        </p:nvSpPr>
        <p:spPr>
          <a:xfrm>
            <a:off x="4766955" y="4002916"/>
            <a:ext cx="1381514" cy="1276468"/>
          </a:xfrm>
          <a:custGeom>
            <a:avLst/>
            <a:gdLst>
              <a:gd name="connsiteX0" fmla="*/ 460868 w 856488"/>
              <a:gd name="connsiteY0" fmla="*/ 0 h 791240"/>
              <a:gd name="connsiteX1" fmla="*/ 856488 w 856488"/>
              <a:gd name="connsiteY1" fmla="*/ 395620 h 791240"/>
              <a:gd name="connsiteX2" fmla="*/ 460868 w 856488"/>
              <a:gd name="connsiteY2" fmla="*/ 791240 h 791240"/>
              <a:gd name="connsiteX3" fmla="*/ 73286 w 856488"/>
              <a:gd name="connsiteY3" fmla="*/ 475352 h 791240"/>
              <a:gd name="connsiteX4" fmla="*/ 69300 w 856488"/>
              <a:gd name="connsiteY4" fmla="*/ 435813 h 791240"/>
              <a:gd name="connsiteX5" fmla="*/ 0 w 856488"/>
              <a:gd name="connsiteY5" fmla="*/ 395620 h 791240"/>
              <a:gd name="connsiteX6" fmla="*/ 69300 w 856488"/>
              <a:gd name="connsiteY6" fmla="*/ 355428 h 791240"/>
              <a:gd name="connsiteX7" fmla="*/ 73286 w 856488"/>
              <a:gd name="connsiteY7" fmla="*/ 315889 h 791240"/>
              <a:gd name="connsiteX8" fmla="*/ 460868 w 856488"/>
              <a:gd name="connsiteY8" fmla="*/ 0 h 791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6488" h="791240">
                <a:moveTo>
                  <a:pt x="460868" y="0"/>
                </a:moveTo>
                <a:cubicBezTo>
                  <a:pt x="679363" y="0"/>
                  <a:pt x="856488" y="177125"/>
                  <a:pt x="856488" y="395620"/>
                </a:cubicBezTo>
                <a:cubicBezTo>
                  <a:pt x="856488" y="614115"/>
                  <a:pt x="679363" y="791240"/>
                  <a:pt x="460868" y="791240"/>
                </a:cubicBezTo>
                <a:cubicBezTo>
                  <a:pt x="269685" y="791240"/>
                  <a:pt x="110176" y="655629"/>
                  <a:pt x="73286" y="475352"/>
                </a:cubicBezTo>
                <a:lnTo>
                  <a:pt x="69300" y="435813"/>
                </a:lnTo>
                <a:lnTo>
                  <a:pt x="0" y="395620"/>
                </a:lnTo>
                <a:lnTo>
                  <a:pt x="69300" y="355428"/>
                </a:lnTo>
                <a:lnTo>
                  <a:pt x="73286" y="315889"/>
                </a:lnTo>
                <a:cubicBezTo>
                  <a:pt x="110176" y="135612"/>
                  <a:pt x="269685" y="0"/>
                  <a:pt x="460868" y="0"/>
                </a:cubicBezTo>
                <a:close/>
              </a:path>
            </a:pathLst>
          </a:custGeom>
          <a:solidFill>
            <a:srgbClr val="000048"/>
          </a:solidFill>
          <a:ln w="31750" cap="rnd">
            <a:solidFill>
              <a:schemeClr val="bg1"/>
            </a:solidFill>
            <a:round/>
          </a:ln>
        </p:spPr>
        <p:style>
          <a:lnRef idx="2">
            <a:schemeClr val="accent1">
              <a:shade val="15000"/>
            </a:schemeClr>
          </a:lnRef>
          <a:fillRef idx="1">
            <a:schemeClr val="accent1"/>
          </a:fillRef>
          <a:effectRef idx="0">
            <a:schemeClr val="accent1"/>
          </a:effectRef>
          <a:fontRef idx="minor">
            <a:schemeClr val="lt1"/>
          </a:fontRef>
        </p:style>
        <p:txBody>
          <a:bodyPr wrap="square" lIns="72000" tIns="0" rIns="0" bIns="0" rtlCol="0" anchor="ctr">
            <a:noAutofit/>
          </a:bodyPr>
          <a:lstStyle/>
          <a:p>
            <a:pPr algn="ctr"/>
            <a:r>
              <a:rPr lang="en-US" altLang="ja-JP" sz="2400" b="1">
                <a:latin typeface="+mn-ea"/>
                <a:cs typeface="Segoe UI" panose="020B0502040204020203" pitchFamily="34" charset="0"/>
              </a:rPr>
              <a:t>122</a:t>
            </a:r>
            <a:r>
              <a:rPr lang="ja-JP" altLang="en-US" b="1">
                <a:latin typeface="+mn-ea"/>
                <a:cs typeface="Segoe UI" panose="020B0502040204020203" pitchFamily="34" charset="0"/>
              </a:rPr>
              <a:t>％</a:t>
            </a:r>
            <a:endParaRPr kumimoji="1" lang="ja-JP" altLang="en-US" sz="1200" b="1">
              <a:latin typeface="+mn-ea"/>
              <a:cs typeface="Segoe UI" panose="020B0502040204020203" pitchFamily="34" charset="0"/>
            </a:endParaRPr>
          </a:p>
        </p:txBody>
      </p:sp>
      <p:cxnSp>
        <p:nvCxnSpPr>
          <p:cNvPr id="30" name="直線コネクタ 29">
            <a:extLst>
              <a:ext uri="{FF2B5EF4-FFF2-40B4-BE49-F238E27FC236}">
                <a16:creationId xmlns:a16="http://schemas.microsoft.com/office/drawing/2014/main" id="{FBBC2A99-4524-05DB-1E94-1C9F4140E9A1}"/>
              </a:ext>
            </a:extLst>
          </p:cNvPr>
          <p:cNvCxnSpPr>
            <a:cxnSpLocks/>
          </p:cNvCxnSpPr>
          <p:nvPr/>
        </p:nvCxnSpPr>
        <p:spPr>
          <a:xfrm>
            <a:off x="1138330" y="3999022"/>
            <a:ext cx="4058816" cy="0"/>
          </a:xfrm>
          <a:prstGeom prst="line">
            <a:avLst/>
          </a:prstGeom>
          <a:ln w="38100" cap="rnd">
            <a:solidFill>
              <a:schemeClr val="accent5"/>
            </a:solidFill>
            <a:prstDash val="sysDot"/>
            <a:round/>
          </a:ln>
        </p:spPr>
        <p:style>
          <a:lnRef idx="2">
            <a:schemeClr val="accent1"/>
          </a:lnRef>
          <a:fillRef idx="0">
            <a:schemeClr val="accent1"/>
          </a:fillRef>
          <a:effectRef idx="1">
            <a:schemeClr val="accent1"/>
          </a:effectRef>
          <a:fontRef idx="minor">
            <a:schemeClr val="tx1"/>
          </a:fontRef>
        </p:style>
      </p:cxnSp>
      <p:sp>
        <p:nvSpPr>
          <p:cNvPr id="37" name="角丸四角形 58">
            <a:extLst>
              <a:ext uri="{FF2B5EF4-FFF2-40B4-BE49-F238E27FC236}">
                <a16:creationId xmlns:a16="http://schemas.microsoft.com/office/drawing/2014/main" id="{08BFA80A-070C-8F21-2791-106327F43C98}"/>
              </a:ext>
            </a:extLst>
          </p:cNvPr>
          <p:cNvSpPr/>
          <p:nvPr/>
        </p:nvSpPr>
        <p:spPr>
          <a:xfrm>
            <a:off x="851396" y="2855166"/>
            <a:ext cx="2454279" cy="496887"/>
          </a:xfrm>
          <a:prstGeom prst="roundRect">
            <a:avLst>
              <a:gd name="adj" fmla="val 50000"/>
            </a:avLst>
          </a:prstGeom>
          <a:solidFill>
            <a:schemeClr val="bg1">
              <a:lumMod val="95000"/>
            </a:schemeClr>
          </a:solidFill>
          <a:ln w="3175">
            <a:noFill/>
          </a:ln>
          <a:effectLst/>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noAutofit/>
          </a:bodyPr>
          <a:lstStyle/>
          <a:p>
            <a:pPr algn="ctr">
              <a:lnSpc>
                <a:spcPct val="120000"/>
              </a:lnSpc>
            </a:pPr>
            <a:r>
              <a:rPr lang="ja-JP" altLang="en-US" b="1">
                <a:solidFill>
                  <a:schemeClr val="tx1">
                    <a:lumMod val="75000"/>
                    <a:lumOff val="25000"/>
                  </a:schemeClr>
                </a:solidFill>
                <a:latin typeface="Meiryo" panose="020B0604030504040204" pitchFamily="34" charset="-128"/>
                <a:ea typeface="Meiryo" panose="020B0604030504040204" pitchFamily="34" charset="-128"/>
              </a:rPr>
              <a:t>静止画</a:t>
            </a:r>
            <a:endParaRPr kumimoji="1" lang="ja-JP" altLang="en-US" b="1">
              <a:solidFill>
                <a:schemeClr val="tx1">
                  <a:lumMod val="75000"/>
                  <a:lumOff val="25000"/>
                </a:schemeClr>
              </a:solidFill>
              <a:latin typeface="Meiryo" panose="020B0604030504040204" pitchFamily="34" charset="-128"/>
              <a:ea typeface="Meiryo" panose="020B0604030504040204" pitchFamily="34" charset="-128"/>
            </a:endParaRPr>
          </a:p>
        </p:txBody>
      </p:sp>
      <p:sp>
        <p:nvSpPr>
          <p:cNvPr id="38" name="角丸四角形 58">
            <a:extLst>
              <a:ext uri="{FF2B5EF4-FFF2-40B4-BE49-F238E27FC236}">
                <a16:creationId xmlns:a16="http://schemas.microsoft.com/office/drawing/2014/main" id="{28E1B1F7-4448-A313-BB9F-FF9D78643C12}"/>
              </a:ext>
            </a:extLst>
          </p:cNvPr>
          <p:cNvSpPr/>
          <p:nvPr/>
        </p:nvSpPr>
        <p:spPr>
          <a:xfrm>
            <a:off x="6288505" y="2814229"/>
            <a:ext cx="2454279" cy="591308"/>
          </a:xfrm>
          <a:prstGeom prst="roundRect">
            <a:avLst>
              <a:gd name="adj" fmla="val 50000"/>
            </a:avLst>
          </a:prstGeom>
          <a:solidFill>
            <a:schemeClr val="bg1">
              <a:lumMod val="95000"/>
            </a:schemeClr>
          </a:solidFill>
          <a:ln w="3175">
            <a:noFill/>
          </a:ln>
          <a:effectLst/>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noAutofit/>
          </a:bodyPr>
          <a:lstStyle/>
          <a:p>
            <a:pPr algn="ctr">
              <a:lnSpc>
                <a:spcPct val="120000"/>
              </a:lnSpc>
            </a:pPr>
            <a:r>
              <a:rPr kumimoji="1" lang="ja-JP" altLang="en-US" b="1">
                <a:solidFill>
                  <a:schemeClr val="tx1">
                    <a:lumMod val="75000"/>
                    <a:lumOff val="25000"/>
                  </a:schemeClr>
                </a:solidFill>
                <a:latin typeface="Meiryo" panose="020B0604030504040204" pitchFamily="34" charset="-128"/>
                <a:ea typeface="Meiryo" panose="020B0604030504040204" pitchFamily="34" charset="-128"/>
              </a:rPr>
              <a:t>動画（</a:t>
            </a:r>
            <a:r>
              <a:rPr kumimoji="1" lang="en-US" altLang="ja-JP" b="1">
                <a:solidFill>
                  <a:schemeClr val="tx1">
                    <a:lumMod val="75000"/>
                    <a:lumOff val="25000"/>
                  </a:schemeClr>
                </a:solidFill>
                <a:latin typeface="Meiryo" panose="020B0604030504040204" pitchFamily="34" charset="-128"/>
                <a:ea typeface="Meiryo" panose="020B0604030504040204" pitchFamily="34" charset="-128"/>
              </a:rPr>
              <a:t>for view</a:t>
            </a:r>
            <a:r>
              <a:rPr kumimoji="1" lang="ja-JP" altLang="en-US" b="1">
                <a:solidFill>
                  <a:schemeClr val="tx1">
                    <a:lumMod val="75000"/>
                    <a:lumOff val="25000"/>
                  </a:schemeClr>
                </a:solidFill>
                <a:latin typeface="Meiryo" panose="020B0604030504040204" pitchFamily="34" charset="-128"/>
                <a:ea typeface="Meiryo" panose="020B0604030504040204" pitchFamily="34" charset="-128"/>
              </a:rPr>
              <a:t>）</a:t>
            </a:r>
          </a:p>
        </p:txBody>
      </p:sp>
      <p:graphicFrame>
        <p:nvGraphicFramePr>
          <p:cNvPr id="39" name="グラフ 38">
            <a:extLst>
              <a:ext uri="{FF2B5EF4-FFF2-40B4-BE49-F238E27FC236}">
                <a16:creationId xmlns:a16="http://schemas.microsoft.com/office/drawing/2014/main" id="{A33E3ADB-0828-4739-3FA7-94CB89EC252D}"/>
              </a:ext>
            </a:extLst>
          </p:cNvPr>
          <p:cNvGraphicFramePr/>
          <p:nvPr>
            <p:extLst>
              <p:ext uri="{D42A27DB-BD31-4B8C-83A1-F6EECF244321}">
                <p14:modId xmlns:p14="http://schemas.microsoft.com/office/powerpoint/2010/main" val="1899880180"/>
              </p:ext>
            </p:extLst>
          </p:nvPr>
        </p:nvGraphicFramePr>
        <p:xfrm>
          <a:off x="6222760" y="3117054"/>
          <a:ext cx="4668143" cy="3175258"/>
        </p:xfrm>
        <a:graphic>
          <a:graphicData uri="http://schemas.openxmlformats.org/drawingml/2006/chart">
            <c:chart xmlns:c="http://schemas.openxmlformats.org/drawingml/2006/chart" xmlns:r="http://schemas.openxmlformats.org/officeDocument/2006/relationships" r:id="rId3"/>
          </a:graphicData>
        </a:graphic>
      </p:graphicFrame>
      <p:cxnSp>
        <p:nvCxnSpPr>
          <p:cNvPr id="40" name="直線コネクタ 39">
            <a:extLst>
              <a:ext uri="{FF2B5EF4-FFF2-40B4-BE49-F238E27FC236}">
                <a16:creationId xmlns:a16="http://schemas.microsoft.com/office/drawing/2014/main" id="{2535BA75-2F2A-CFE0-51EA-3C71B6ABAA51}"/>
              </a:ext>
            </a:extLst>
          </p:cNvPr>
          <p:cNvCxnSpPr>
            <a:cxnSpLocks/>
          </p:cNvCxnSpPr>
          <p:nvPr/>
        </p:nvCxnSpPr>
        <p:spPr>
          <a:xfrm>
            <a:off x="6546085" y="5523555"/>
            <a:ext cx="4058816" cy="0"/>
          </a:xfrm>
          <a:prstGeom prst="line">
            <a:avLst/>
          </a:prstGeom>
          <a:ln w="38100" cap="rnd">
            <a:solidFill>
              <a:schemeClr val="accent5"/>
            </a:solidFill>
            <a:prstDash val="sysDot"/>
            <a:round/>
          </a:ln>
        </p:spPr>
        <p:style>
          <a:lnRef idx="2">
            <a:schemeClr val="accent1"/>
          </a:lnRef>
          <a:fillRef idx="0">
            <a:schemeClr val="accent1"/>
          </a:fillRef>
          <a:effectRef idx="1">
            <a:schemeClr val="accent1"/>
          </a:effectRef>
          <a:fontRef idx="minor">
            <a:schemeClr val="tx1"/>
          </a:fontRef>
        </p:style>
      </p:cxnSp>
      <p:sp>
        <p:nvSpPr>
          <p:cNvPr id="41" name="フリーフォーム 47">
            <a:extLst>
              <a:ext uri="{FF2B5EF4-FFF2-40B4-BE49-F238E27FC236}">
                <a16:creationId xmlns:a16="http://schemas.microsoft.com/office/drawing/2014/main" id="{6CC9F1E1-513F-4B11-0FB0-2CE16684E4EE}"/>
              </a:ext>
            </a:extLst>
          </p:cNvPr>
          <p:cNvSpPr>
            <a:spLocks noChangeAspect="1"/>
          </p:cNvSpPr>
          <p:nvPr/>
        </p:nvSpPr>
        <p:spPr>
          <a:xfrm>
            <a:off x="10200503" y="4002916"/>
            <a:ext cx="1381514" cy="1276468"/>
          </a:xfrm>
          <a:custGeom>
            <a:avLst/>
            <a:gdLst>
              <a:gd name="connsiteX0" fmla="*/ 460868 w 856488"/>
              <a:gd name="connsiteY0" fmla="*/ 0 h 791240"/>
              <a:gd name="connsiteX1" fmla="*/ 856488 w 856488"/>
              <a:gd name="connsiteY1" fmla="*/ 395620 h 791240"/>
              <a:gd name="connsiteX2" fmla="*/ 460868 w 856488"/>
              <a:gd name="connsiteY2" fmla="*/ 791240 h 791240"/>
              <a:gd name="connsiteX3" fmla="*/ 73286 w 856488"/>
              <a:gd name="connsiteY3" fmla="*/ 475352 h 791240"/>
              <a:gd name="connsiteX4" fmla="*/ 69300 w 856488"/>
              <a:gd name="connsiteY4" fmla="*/ 435813 h 791240"/>
              <a:gd name="connsiteX5" fmla="*/ 0 w 856488"/>
              <a:gd name="connsiteY5" fmla="*/ 395620 h 791240"/>
              <a:gd name="connsiteX6" fmla="*/ 69300 w 856488"/>
              <a:gd name="connsiteY6" fmla="*/ 355428 h 791240"/>
              <a:gd name="connsiteX7" fmla="*/ 73286 w 856488"/>
              <a:gd name="connsiteY7" fmla="*/ 315889 h 791240"/>
              <a:gd name="connsiteX8" fmla="*/ 460868 w 856488"/>
              <a:gd name="connsiteY8" fmla="*/ 0 h 791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6488" h="791240">
                <a:moveTo>
                  <a:pt x="460868" y="0"/>
                </a:moveTo>
                <a:cubicBezTo>
                  <a:pt x="679363" y="0"/>
                  <a:pt x="856488" y="177125"/>
                  <a:pt x="856488" y="395620"/>
                </a:cubicBezTo>
                <a:cubicBezTo>
                  <a:pt x="856488" y="614115"/>
                  <a:pt x="679363" y="791240"/>
                  <a:pt x="460868" y="791240"/>
                </a:cubicBezTo>
                <a:cubicBezTo>
                  <a:pt x="269685" y="791240"/>
                  <a:pt x="110176" y="655629"/>
                  <a:pt x="73286" y="475352"/>
                </a:cubicBezTo>
                <a:lnTo>
                  <a:pt x="69300" y="435813"/>
                </a:lnTo>
                <a:lnTo>
                  <a:pt x="0" y="395620"/>
                </a:lnTo>
                <a:lnTo>
                  <a:pt x="69300" y="355428"/>
                </a:lnTo>
                <a:lnTo>
                  <a:pt x="73286" y="315889"/>
                </a:lnTo>
                <a:cubicBezTo>
                  <a:pt x="110176" y="135612"/>
                  <a:pt x="269685" y="0"/>
                  <a:pt x="460868" y="0"/>
                </a:cubicBezTo>
                <a:close/>
              </a:path>
            </a:pathLst>
          </a:custGeom>
          <a:solidFill>
            <a:srgbClr val="000048"/>
          </a:solidFill>
          <a:ln w="31750" cap="rnd">
            <a:solidFill>
              <a:schemeClr val="bg1"/>
            </a:solidFill>
            <a:round/>
          </a:ln>
        </p:spPr>
        <p:style>
          <a:lnRef idx="2">
            <a:schemeClr val="accent1">
              <a:shade val="15000"/>
            </a:schemeClr>
          </a:lnRef>
          <a:fillRef idx="1">
            <a:schemeClr val="accent1"/>
          </a:fillRef>
          <a:effectRef idx="0">
            <a:schemeClr val="accent1"/>
          </a:effectRef>
          <a:fontRef idx="minor">
            <a:schemeClr val="lt1"/>
          </a:fontRef>
        </p:style>
        <p:txBody>
          <a:bodyPr wrap="square" lIns="72000" tIns="0" rIns="0" bIns="0" rtlCol="0" anchor="ctr">
            <a:noAutofit/>
          </a:bodyPr>
          <a:lstStyle/>
          <a:p>
            <a:pPr algn="ctr"/>
            <a:r>
              <a:rPr lang="en-US" altLang="ja-JP" sz="2400" b="1">
                <a:latin typeface="+mn-ea"/>
                <a:cs typeface="Segoe UI" panose="020B0502040204020203" pitchFamily="34" charset="0"/>
              </a:rPr>
              <a:t>640</a:t>
            </a:r>
            <a:r>
              <a:rPr lang="ja-JP" altLang="en-US" b="1">
                <a:latin typeface="+mn-ea"/>
                <a:cs typeface="Segoe UI" panose="020B0502040204020203" pitchFamily="34" charset="0"/>
              </a:rPr>
              <a:t>％</a:t>
            </a:r>
            <a:endParaRPr kumimoji="1" lang="ja-JP" altLang="en-US" sz="1200" b="1">
              <a:latin typeface="+mn-ea"/>
              <a:cs typeface="Segoe UI" panose="020B0502040204020203" pitchFamily="34" charset="0"/>
            </a:endParaRPr>
          </a:p>
        </p:txBody>
      </p:sp>
      <p:sp>
        <p:nvSpPr>
          <p:cNvPr id="42" name="四角形: 角を丸くする 41">
            <a:extLst>
              <a:ext uri="{FF2B5EF4-FFF2-40B4-BE49-F238E27FC236}">
                <a16:creationId xmlns:a16="http://schemas.microsoft.com/office/drawing/2014/main" id="{4C393EC0-08A4-831B-49F1-7C9F4504DECF}"/>
              </a:ext>
            </a:extLst>
          </p:cNvPr>
          <p:cNvSpPr/>
          <p:nvPr/>
        </p:nvSpPr>
        <p:spPr>
          <a:xfrm>
            <a:off x="754782" y="2026139"/>
            <a:ext cx="5259122" cy="564263"/>
          </a:xfrm>
          <a:prstGeom prst="roundRect">
            <a:avLst>
              <a:gd name="adj" fmla="val 48305"/>
            </a:avLst>
          </a:prstGeom>
          <a:noFill/>
          <a:ln w="38100">
            <a:solidFill>
              <a:srgbClr val="00003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
                <a:srgbClr val="000000"/>
              </a:buClr>
              <a:buSzTx/>
              <a:buFont typeface="Arial"/>
              <a:buNone/>
              <a:tabLst/>
              <a:defRPr/>
            </a:pPr>
            <a:r>
              <a:rPr kumimoji="1" lang="ja-JP" altLang="en-US" b="1" i="0" u="none" strike="noStrike" kern="0" cap="none" spc="0" normalizeH="0" baseline="0" noProof="0">
                <a:ln>
                  <a:noFill/>
                </a:ln>
                <a:solidFill>
                  <a:srgbClr val="00003E"/>
                </a:solidFill>
                <a:effectLst/>
                <a:uLnTx/>
                <a:uFillTx/>
                <a:latin typeface="Meiryo" panose="020B0604030504040204" pitchFamily="34" charset="-128"/>
                <a:ea typeface="Meiryo" panose="020B0604030504040204" pitchFamily="34" charset="-128"/>
                <a:cs typeface="Arial"/>
                <a:sym typeface="Arial"/>
              </a:rPr>
              <a:t>自動車業種　</a:t>
            </a:r>
            <a:r>
              <a:rPr kumimoji="1" lang="en-US" altLang="ja-JP" b="1" i="0" u="none" strike="noStrike" kern="0" cap="none" spc="0" normalizeH="0" baseline="0" noProof="0">
                <a:ln>
                  <a:noFill/>
                </a:ln>
                <a:solidFill>
                  <a:srgbClr val="00003E"/>
                </a:solidFill>
                <a:effectLst/>
                <a:uLnTx/>
                <a:uFillTx/>
                <a:latin typeface="Meiryo" panose="020B0604030504040204" pitchFamily="34" charset="-128"/>
                <a:ea typeface="Meiryo" panose="020B0604030504040204" pitchFamily="34" charset="-128"/>
                <a:cs typeface="Arial"/>
                <a:sym typeface="Arial"/>
              </a:rPr>
              <a:t>vCTR</a:t>
            </a:r>
            <a:r>
              <a:rPr kumimoji="1" lang="ja-JP" altLang="en-US" b="1" i="0" u="none" strike="noStrike" kern="0" cap="none" spc="0" normalizeH="0" baseline="0" noProof="0">
                <a:ln>
                  <a:noFill/>
                </a:ln>
                <a:solidFill>
                  <a:srgbClr val="00003E"/>
                </a:solidFill>
                <a:effectLst/>
                <a:uLnTx/>
                <a:uFillTx/>
                <a:latin typeface="Meiryo" panose="020B0604030504040204" pitchFamily="34" charset="-128"/>
                <a:ea typeface="Meiryo" panose="020B0604030504040204" pitchFamily="34" charset="-128"/>
                <a:cs typeface="Arial"/>
                <a:sym typeface="Arial"/>
              </a:rPr>
              <a:t>比較事例</a:t>
            </a:r>
          </a:p>
        </p:txBody>
      </p:sp>
      <p:sp>
        <p:nvSpPr>
          <p:cNvPr id="43" name="四角形: 角を丸くする 42">
            <a:extLst>
              <a:ext uri="{FF2B5EF4-FFF2-40B4-BE49-F238E27FC236}">
                <a16:creationId xmlns:a16="http://schemas.microsoft.com/office/drawing/2014/main" id="{E7EE2C3A-0896-8C6A-15CA-691642258F32}"/>
              </a:ext>
            </a:extLst>
          </p:cNvPr>
          <p:cNvSpPr/>
          <p:nvPr/>
        </p:nvSpPr>
        <p:spPr>
          <a:xfrm>
            <a:off x="6234378" y="2026139"/>
            <a:ext cx="5259122" cy="564263"/>
          </a:xfrm>
          <a:prstGeom prst="roundRect">
            <a:avLst>
              <a:gd name="adj" fmla="val 48305"/>
            </a:avLst>
          </a:prstGeom>
          <a:noFill/>
          <a:ln w="38100">
            <a:solidFill>
              <a:srgbClr val="00003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
                <a:srgbClr val="000000"/>
              </a:buClr>
              <a:buSzTx/>
              <a:buFont typeface="Arial"/>
              <a:buNone/>
              <a:tabLst/>
              <a:defRPr/>
            </a:pPr>
            <a:r>
              <a:rPr lang="ja-JP" altLang="en-US" b="1" kern="0">
                <a:solidFill>
                  <a:srgbClr val="00003E"/>
                </a:solidFill>
                <a:latin typeface="Meiryo" panose="020B0604030504040204" pitchFamily="34" charset="-128"/>
                <a:ea typeface="Meiryo" panose="020B0604030504040204" pitchFamily="34" charset="-128"/>
                <a:cs typeface="Arial"/>
                <a:sym typeface="Arial"/>
              </a:rPr>
              <a:t>金融</a:t>
            </a:r>
            <a:r>
              <a:rPr kumimoji="1" lang="ja-JP" altLang="en-US" b="1" i="0" u="none" strike="noStrike" kern="0" cap="none" spc="0" normalizeH="0" baseline="0" noProof="0">
                <a:ln>
                  <a:noFill/>
                </a:ln>
                <a:solidFill>
                  <a:srgbClr val="00003E"/>
                </a:solidFill>
                <a:effectLst/>
                <a:uLnTx/>
                <a:uFillTx/>
                <a:latin typeface="Meiryo" panose="020B0604030504040204" pitchFamily="34" charset="-128"/>
                <a:ea typeface="Meiryo" panose="020B0604030504040204" pitchFamily="34" charset="-128"/>
                <a:cs typeface="Arial"/>
                <a:sym typeface="Arial"/>
              </a:rPr>
              <a:t>業種　</a:t>
            </a:r>
            <a:r>
              <a:rPr kumimoji="1" lang="en-US" altLang="ja-JP" b="1" i="0" u="none" strike="noStrike" kern="0" cap="none" spc="0" normalizeH="0" baseline="0" noProof="0">
                <a:ln>
                  <a:noFill/>
                </a:ln>
                <a:solidFill>
                  <a:srgbClr val="00003E"/>
                </a:solidFill>
                <a:effectLst/>
                <a:uLnTx/>
                <a:uFillTx/>
                <a:latin typeface="Meiryo" panose="020B0604030504040204" pitchFamily="34" charset="-128"/>
                <a:ea typeface="Meiryo" panose="020B0604030504040204" pitchFamily="34" charset="-128"/>
                <a:cs typeface="Arial"/>
                <a:sym typeface="Arial"/>
              </a:rPr>
              <a:t> vCTR</a:t>
            </a:r>
            <a:r>
              <a:rPr kumimoji="1" lang="ja-JP" altLang="en-US" b="1" i="0" u="none" strike="noStrike" kern="0" cap="none" spc="0" normalizeH="0" baseline="0" noProof="0">
                <a:ln>
                  <a:noFill/>
                </a:ln>
                <a:solidFill>
                  <a:srgbClr val="00003E"/>
                </a:solidFill>
                <a:effectLst/>
                <a:uLnTx/>
                <a:uFillTx/>
                <a:latin typeface="Meiryo" panose="020B0604030504040204" pitchFamily="34" charset="-128"/>
                <a:ea typeface="Meiryo" panose="020B0604030504040204" pitchFamily="34" charset="-128"/>
                <a:cs typeface="Arial"/>
                <a:sym typeface="Arial"/>
              </a:rPr>
              <a:t>比較事例</a:t>
            </a:r>
          </a:p>
        </p:txBody>
      </p:sp>
      <p:sp>
        <p:nvSpPr>
          <p:cNvPr id="46" name="テキスト ボックス 45">
            <a:extLst>
              <a:ext uri="{FF2B5EF4-FFF2-40B4-BE49-F238E27FC236}">
                <a16:creationId xmlns:a16="http://schemas.microsoft.com/office/drawing/2014/main" id="{35B87216-01E4-B640-5D73-0B7C3E2CE4AD}"/>
              </a:ext>
            </a:extLst>
          </p:cNvPr>
          <p:cNvSpPr txBox="1"/>
          <p:nvPr/>
        </p:nvSpPr>
        <p:spPr>
          <a:xfrm>
            <a:off x="1421042" y="6291759"/>
            <a:ext cx="2060389" cy="215444"/>
          </a:xfrm>
          <a:prstGeom prst="rect">
            <a:avLst/>
          </a:prstGeom>
          <a:noFill/>
        </p:spPr>
        <p:txBody>
          <a:bodyPr wrap="square">
            <a:spAutoFit/>
          </a:bodyPr>
          <a:lstStyle/>
          <a:p>
            <a:r>
              <a:rPr lang="en-US" altLang="ja-JP" sz="800">
                <a:latin typeface="+mn-ea"/>
              </a:rPr>
              <a:t>※LINE</a:t>
            </a:r>
            <a:r>
              <a:rPr lang="ja-JP" altLang="en-US" sz="800">
                <a:latin typeface="+mn-ea"/>
              </a:rPr>
              <a:t>ヤフー自社調査（</a:t>
            </a:r>
            <a:r>
              <a:rPr lang="en-US" altLang="ja-JP" sz="800">
                <a:latin typeface="+mn-ea"/>
              </a:rPr>
              <a:t>2025</a:t>
            </a:r>
            <a:r>
              <a:rPr lang="ja-JP" altLang="en-US" sz="800">
                <a:latin typeface="+mn-ea"/>
              </a:rPr>
              <a:t>年</a:t>
            </a:r>
            <a:r>
              <a:rPr lang="en-US" altLang="ja-JP" sz="800">
                <a:latin typeface="+mn-ea"/>
              </a:rPr>
              <a:t>5</a:t>
            </a:r>
            <a:r>
              <a:rPr lang="ja-JP" altLang="en-US" sz="800">
                <a:latin typeface="+mn-ea"/>
              </a:rPr>
              <a:t>月）</a:t>
            </a:r>
            <a:endParaRPr lang="en-US" altLang="ja-JP" sz="800">
              <a:latin typeface="+mn-ea"/>
            </a:endParaRPr>
          </a:p>
        </p:txBody>
      </p:sp>
      <p:sp>
        <p:nvSpPr>
          <p:cNvPr id="47" name="テキスト ボックス 46">
            <a:extLst>
              <a:ext uri="{FF2B5EF4-FFF2-40B4-BE49-F238E27FC236}">
                <a16:creationId xmlns:a16="http://schemas.microsoft.com/office/drawing/2014/main" id="{DA50C45E-741E-8218-1311-35DD26BC5315}"/>
              </a:ext>
            </a:extLst>
          </p:cNvPr>
          <p:cNvSpPr txBox="1"/>
          <p:nvPr/>
        </p:nvSpPr>
        <p:spPr>
          <a:xfrm>
            <a:off x="6288505" y="6291759"/>
            <a:ext cx="2060389" cy="215444"/>
          </a:xfrm>
          <a:prstGeom prst="rect">
            <a:avLst/>
          </a:prstGeom>
          <a:noFill/>
        </p:spPr>
        <p:txBody>
          <a:bodyPr wrap="square">
            <a:spAutoFit/>
          </a:bodyPr>
          <a:lstStyle/>
          <a:p>
            <a:r>
              <a:rPr lang="en-US" altLang="ja-JP" sz="800">
                <a:latin typeface="+mn-ea"/>
              </a:rPr>
              <a:t>※LINE</a:t>
            </a:r>
            <a:r>
              <a:rPr lang="ja-JP" altLang="en-US" sz="800">
                <a:latin typeface="+mn-ea"/>
              </a:rPr>
              <a:t>ヤフー自社調査（</a:t>
            </a:r>
            <a:r>
              <a:rPr lang="en-US" altLang="ja-JP" sz="800">
                <a:latin typeface="+mn-ea"/>
              </a:rPr>
              <a:t>2025</a:t>
            </a:r>
            <a:r>
              <a:rPr lang="ja-JP" altLang="en-US" sz="800">
                <a:latin typeface="+mn-ea"/>
              </a:rPr>
              <a:t>年</a:t>
            </a:r>
            <a:r>
              <a:rPr lang="en-US" altLang="ja-JP" sz="800">
                <a:latin typeface="+mn-ea"/>
              </a:rPr>
              <a:t>5</a:t>
            </a:r>
            <a:r>
              <a:rPr lang="ja-JP" altLang="en-US" sz="800">
                <a:latin typeface="+mn-ea"/>
              </a:rPr>
              <a:t>月）</a:t>
            </a:r>
            <a:endParaRPr lang="en-US" altLang="ja-JP" sz="800">
              <a:latin typeface="+mn-ea"/>
            </a:endParaRPr>
          </a:p>
        </p:txBody>
      </p:sp>
    </p:spTree>
    <p:extLst>
      <p:ext uri="{BB962C8B-B14F-4D97-AF65-F5344CB8AC3E}">
        <p14:creationId xmlns:p14="http://schemas.microsoft.com/office/powerpoint/2010/main" val="3958083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6225C0A8-E832-5049-9F57-23BE371493A0}"/>
              </a:ext>
            </a:extLst>
          </p:cNvPr>
          <p:cNvSpPr>
            <a:spLocks noGrp="1"/>
          </p:cNvSpPr>
          <p:nvPr>
            <p:ph type="ctrTitle"/>
          </p:nvPr>
        </p:nvSpPr>
        <p:spPr>
          <a:xfrm>
            <a:off x="587376" y="583184"/>
            <a:ext cx="11014607" cy="564262"/>
          </a:xfrm>
        </p:spPr>
        <p:txBody>
          <a:bodyPr/>
          <a:lstStyle/>
          <a:p>
            <a:r>
              <a:rPr lang="ja-JP" altLang="en-US"/>
              <a:t>ポイント③　検索リフト効果</a:t>
            </a:r>
          </a:p>
        </p:txBody>
      </p:sp>
      <p:sp>
        <p:nvSpPr>
          <p:cNvPr id="4" name="テキスト プレースホルダー 3">
            <a:extLst>
              <a:ext uri="{FF2B5EF4-FFF2-40B4-BE49-F238E27FC236}">
                <a16:creationId xmlns:a16="http://schemas.microsoft.com/office/drawing/2014/main" id="{91C2FE4E-3F48-3186-B1C3-44A69AAB466B}"/>
              </a:ext>
            </a:extLst>
          </p:cNvPr>
          <p:cNvSpPr>
            <a:spLocks noGrp="1"/>
          </p:cNvSpPr>
          <p:nvPr>
            <p:ph type="body" sz="quarter" idx="10"/>
          </p:nvPr>
        </p:nvSpPr>
        <p:spPr>
          <a:xfrm>
            <a:off x="587374" y="1098189"/>
            <a:ext cx="11014609" cy="792088"/>
          </a:xfrm>
        </p:spPr>
        <p:txBody>
          <a:bodyPr/>
          <a:lstStyle/>
          <a:p>
            <a:r>
              <a:rPr lang="ja-JP" altLang="en-US"/>
              <a:t>ブランドパネル トップカバーは</a:t>
            </a:r>
            <a:r>
              <a:rPr lang="ja-JP" altLang="en-US" sz="1400">
                <a:latin typeface="メイリオ"/>
                <a:ea typeface="メイリオ"/>
              </a:rPr>
              <a:t>タイムラインを閲覧している際にも</a:t>
            </a:r>
            <a:r>
              <a:rPr lang="ja-JP" altLang="en-US"/>
              <a:t>検索窓の直下にバナーを掲出し続けることができるため、</a:t>
            </a:r>
            <a:endParaRPr lang="en-US" altLang="ja-JP"/>
          </a:p>
          <a:p>
            <a:r>
              <a:rPr lang="ja-JP" altLang="en-US"/>
              <a:t>指名検索を増加させる広告効果に期待ができます。</a:t>
            </a:r>
          </a:p>
        </p:txBody>
      </p:sp>
      <p:sp>
        <p:nvSpPr>
          <p:cNvPr id="17" name="四角形: 角を丸くする 16">
            <a:extLst>
              <a:ext uri="{FF2B5EF4-FFF2-40B4-BE49-F238E27FC236}">
                <a16:creationId xmlns:a16="http://schemas.microsoft.com/office/drawing/2014/main" id="{57188432-5E20-B6B9-CC7B-5B1B5A6ED5CF}"/>
              </a:ext>
            </a:extLst>
          </p:cNvPr>
          <p:cNvSpPr/>
          <p:nvPr/>
        </p:nvSpPr>
        <p:spPr>
          <a:xfrm>
            <a:off x="754782" y="2026139"/>
            <a:ext cx="5259122" cy="564263"/>
          </a:xfrm>
          <a:prstGeom prst="roundRect">
            <a:avLst>
              <a:gd name="adj" fmla="val 48305"/>
            </a:avLst>
          </a:prstGeom>
          <a:noFill/>
          <a:ln w="38100">
            <a:solidFill>
              <a:srgbClr val="00003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
                <a:srgbClr val="000000"/>
              </a:buClr>
              <a:buSzTx/>
              <a:buFont typeface="Arial"/>
              <a:buNone/>
              <a:tabLst/>
              <a:defRPr/>
            </a:pPr>
            <a:r>
              <a:rPr kumimoji="1" lang="ja-JP" altLang="en-US" b="1" i="0" u="none" strike="noStrike" kern="0" cap="none" spc="0" normalizeH="0" baseline="0" noProof="0">
                <a:ln>
                  <a:noFill/>
                </a:ln>
                <a:solidFill>
                  <a:srgbClr val="00003E"/>
                </a:solidFill>
                <a:effectLst/>
                <a:uLnTx/>
                <a:uFillTx/>
                <a:latin typeface="Meiryo" panose="020B0604030504040204" pitchFamily="34" charset="-128"/>
                <a:ea typeface="Meiryo" panose="020B0604030504040204" pitchFamily="34" charset="-128"/>
                <a:cs typeface="Arial"/>
                <a:sym typeface="Arial"/>
              </a:rPr>
              <a:t>自動車業種　検索リフト比較事例</a:t>
            </a:r>
          </a:p>
        </p:txBody>
      </p:sp>
      <p:sp>
        <p:nvSpPr>
          <p:cNvPr id="31" name="四角形: 角を丸くする 30">
            <a:extLst>
              <a:ext uri="{FF2B5EF4-FFF2-40B4-BE49-F238E27FC236}">
                <a16:creationId xmlns:a16="http://schemas.microsoft.com/office/drawing/2014/main" id="{9144DBFF-F48B-3CDA-1025-E271C167518C}"/>
              </a:ext>
            </a:extLst>
          </p:cNvPr>
          <p:cNvSpPr/>
          <p:nvPr/>
        </p:nvSpPr>
        <p:spPr>
          <a:xfrm>
            <a:off x="6234378" y="2026139"/>
            <a:ext cx="5259122" cy="564263"/>
          </a:xfrm>
          <a:prstGeom prst="roundRect">
            <a:avLst>
              <a:gd name="adj" fmla="val 48305"/>
            </a:avLst>
          </a:prstGeom>
          <a:noFill/>
          <a:ln w="38100">
            <a:solidFill>
              <a:srgbClr val="00003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
                <a:srgbClr val="000000"/>
              </a:buClr>
              <a:buSzTx/>
              <a:buFont typeface="Arial"/>
              <a:buNone/>
              <a:tabLst/>
              <a:defRPr/>
            </a:pPr>
            <a:r>
              <a:rPr lang="ja-JP" altLang="en-US" b="1" kern="0">
                <a:solidFill>
                  <a:srgbClr val="00003E"/>
                </a:solidFill>
                <a:latin typeface="Meiryo" panose="020B0604030504040204" pitchFamily="34" charset="-128"/>
                <a:ea typeface="Meiryo" panose="020B0604030504040204" pitchFamily="34" charset="-128"/>
                <a:cs typeface="Arial"/>
                <a:sym typeface="Arial"/>
              </a:rPr>
              <a:t>金融</a:t>
            </a:r>
            <a:r>
              <a:rPr kumimoji="1" lang="ja-JP" altLang="en-US" b="1" i="0" u="none" strike="noStrike" kern="0" cap="none" spc="0" normalizeH="0" baseline="0" noProof="0">
                <a:ln>
                  <a:noFill/>
                </a:ln>
                <a:solidFill>
                  <a:srgbClr val="00003E"/>
                </a:solidFill>
                <a:effectLst/>
                <a:uLnTx/>
                <a:uFillTx/>
                <a:latin typeface="Meiryo" panose="020B0604030504040204" pitchFamily="34" charset="-128"/>
                <a:ea typeface="Meiryo" panose="020B0604030504040204" pitchFamily="34" charset="-128"/>
                <a:cs typeface="Arial"/>
                <a:sym typeface="Arial"/>
              </a:rPr>
              <a:t>業種　検索リフト比較事例</a:t>
            </a:r>
          </a:p>
        </p:txBody>
      </p:sp>
      <p:graphicFrame>
        <p:nvGraphicFramePr>
          <p:cNvPr id="34" name="グラフ 33">
            <a:extLst>
              <a:ext uri="{FF2B5EF4-FFF2-40B4-BE49-F238E27FC236}">
                <a16:creationId xmlns:a16="http://schemas.microsoft.com/office/drawing/2014/main" id="{CBDC7019-EFDF-E6EA-8892-D38594E5F486}"/>
              </a:ext>
            </a:extLst>
          </p:cNvPr>
          <p:cNvGraphicFramePr>
            <a:graphicFrameLocks/>
          </p:cNvGraphicFramePr>
          <p:nvPr>
            <p:extLst>
              <p:ext uri="{D42A27DB-BD31-4B8C-83A1-F6EECF244321}">
                <p14:modId xmlns:p14="http://schemas.microsoft.com/office/powerpoint/2010/main" val="3778713848"/>
              </p:ext>
            </p:extLst>
          </p:nvPr>
        </p:nvGraphicFramePr>
        <p:xfrm>
          <a:off x="6253350" y="3167119"/>
          <a:ext cx="4668143" cy="311621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5" name="グラフ 34">
            <a:extLst>
              <a:ext uri="{FF2B5EF4-FFF2-40B4-BE49-F238E27FC236}">
                <a16:creationId xmlns:a16="http://schemas.microsoft.com/office/drawing/2014/main" id="{AC45C896-C156-F304-FB2C-874CE7993E81}"/>
              </a:ext>
            </a:extLst>
          </p:cNvPr>
          <p:cNvGraphicFramePr>
            <a:graphicFrameLocks/>
          </p:cNvGraphicFramePr>
          <p:nvPr>
            <p:extLst>
              <p:ext uri="{D42A27DB-BD31-4B8C-83A1-F6EECF244321}">
                <p14:modId xmlns:p14="http://schemas.microsoft.com/office/powerpoint/2010/main" val="1328128910"/>
              </p:ext>
            </p:extLst>
          </p:nvPr>
        </p:nvGraphicFramePr>
        <p:xfrm>
          <a:off x="754784" y="3172409"/>
          <a:ext cx="4646649" cy="3176249"/>
        </p:xfrm>
        <a:graphic>
          <a:graphicData uri="http://schemas.openxmlformats.org/drawingml/2006/chart">
            <c:chart xmlns:c="http://schemas.openxmlformats.org/drawingml/2006/chart" xmlns:r="http://schemas.openxmlformats.org/officeDocument/2006/relationships" r:id="rId4"/>
          </a:graphicData>
        </a:graphic>
      </p:graphicFrame>
      <p:cxnSp>
        <p:nvCxnSpPr>
          <p:cNvPr id="36" name="直線コネクタ 35">
            <a:extLst>
              <a:ext uri="{FF2B5EF4-FFF2-40B4-BE49-F238E27FC236}">
                <a16:creationId xmlns:a16="http://schemas.microsoft.com/office/drawing/2014/main" id="{22C065F1-1E00-5E12-FAE2-C5E46524DF76}"/>
              </a:ext>
            </a:extLst>
          </p:cNvPr>
          <p:cNvCxnSpPr>
            <a:cxnSpLocks/>
          </p:cNvCxnSpPr>
          <p:nvPr/>
        </p:nvCxnSpPr>
        <p:spPr>
          <a:xfrm>
            <a:off x="1082346" y="4107832"/>
            <a:ext cx="4058816" cy="0"/>
          </a:xfrm>
          <a:prstGeom prst="line">
            <a:avLst/>
          </a:prstGeom>
          <a:ln w="38100" cap="rnd">
            <a:solidFill>
              <a:schemeClr val="accent5"/>
            </a:solidFill>
            <a:prstDash val="sysDot"/>
            <a:round/>
          </a:ln>
        </p:spPr>
        <p:style>
          <a:lnRef idx="2">
            <a:schemeClr val="accent1"/>
          </a:lnRef>
          <a:fillRef idx="0">
            <a:schemeClr val="accent1"/>
          </a:fillRef>
          <a:effectRef idx="1">
            <a:schemeClr val="accent1"/>
          </a:effectRef>
          <a:fontRef idx="minor">
            <a:schemeClr val="tx1"/>
          </a:fontRef>
        </p:style>
      </p:cxnSp>
      <p:cxnSp>
        <p:nvCxnSpPr>
          <p:cNvPr id="37" name="直線コネクタ 36">
            <a:extLst>
              <a:ext uri="{FF2B5EF4-FFF2-40B4-BE49-F238E27FC236}">
                <a16:creationId xmlns:a16="http://schemas.microsoft.com/office/drawing/2014/main" id="{B8860C9D-25BF-4CA0-4909-69E4783AF9C7}"/>
              </a:ext>
            </a:extLst>
          </p:cNvPr>
          <p:cNvCxnSpPr>
            <a:cxnSpLocks/>
          </p:cNvCxnSpPr>
          <p:nvPr/>
        </p:nvCxnSpPr>
        <p:spPr>
          <a:xfrm>
            <a:off x="6559415" y="3778241"/>
            <a:ext cx="4058816" cy="0"/>
          </a:xfrm>
          <a:prstGeom prst="line">
            <a:avLst/>
          </a:prstGeom>
          <a:ln w="38100" cap="rnd">
            <a:solidFill>
              <a:schemeClr val="accent5"/>
            </a:solidFill>
            <a:prstDash val="sysDot"/>
            <a:round/>
          </a:ln>
        </p:spPr>
        <p:style>
          <a:lnRef idx="2">
            <a:schemeClr val="accent1"/>
          </a:lnRef>
          <a:fillRef idx="0">
            <a:schemeClr val="accent1"/>
          </a:fillRef>
          <a:effectRef idx="1">
            <a:schemeClr val="accent1"/>
          </a:effectRef>
          <a:fontRef idx="minor">
            <a:schemeClr val="tx1"/>
          </a:fontRef>
        </p:style>
      </p:cxnSp>
      <p:sp>
        <p:nvSpPr>
          <p:cNvPr id="38" name="フリーフォーム 47">
            <a:extLst>
              <a:ext uri="{FF2B5EF4-FFF2-40B4-BE49-F238E27FC236}">
                <a16:creationId xmlns:a16="http://schemas.microsoft.com/office/drawing/2014/main" id="{DDE77B01-2CD1-A467-64EE-CE8F03B4365F}"/>
              </a:ext>
            </a:extLst>
          </p:cNvPr>
          <p:cNvSpPr>
            <a:spLocks noChangeAspect="1"/>
          </p:cNvSpPr>
          <p:nvPr/>
        </p:nvSpPr>
        <p:spPr>
          <a:xfrm>
            <a:off x="4738962" y="4002916"/>
            <a:ext cx="1381514" cy="1276468"/>
          </a:xfrm>
          <a:custGeom>
            <a:avLst/>
            <a:gdLst>
              <a:gd name="connsiteX0" fmla="*/ 460868 w 856488"/>
              <a:gd name="connsiteY0" fmla="*/ 0 h 791240"/>
              <a:gd name="connsiteX1" fmla="*/ 856488 w 856488"/>
              <a:gd name="connsiteY1" fmla="*/ 395620 h 791240"/>
              <a:gd name="connsiteX2" fmla="*/ 460868 w 856488"/>
              <a:gd name="connsiteY2" fmla="*/ 791240 h 791240"/>
              <a:gd name="connsiteX3" fmla="*/ 73286 w 856488"/>
              <a:gd name="connsiteY3" fmla="*/ 475352 h 791240"/>
              <a:gd name="connsiteX4" fmla="*/ 69300 w 856488"/>
              <a:gd name="connsiteY4" fmla="*/ 435813 h 791240"/>
              <a:gd name="connsiteX5" fmla="*/ 0 w 856488"/>
              <a:gd name="connsiteY5" fmla="*/ 395620 h 791240"/>
              <a:gd name="connsiteX6" fmla="*/ 69300 w 856488"/>
              <a:gd name="connsiteY6" fmla="*/ 355428 h 791240"/>
              <a:gd name="connsiteX7" fmla="*/ 73286 w 856488"/>
              <a:gd name="connsiteY7" fmla="*/ 315889 h 791240"/>
              <a:gd name="connsiteX8" fmla="*/ 460868 w 856488"/>
              <a:gd name="connsiteY8" fmla="*/ 0 h 791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6488" h="791240">
                <a:moveTo>
                  <a:pt x="460868" y="0"/>
                </a:moveTo>
                <a:cubicBezTo>
                  <a:pt x="679363" y="0"/>
                  <a:pt x="856488" y="177125"/>
                  <a:pt x="856488" y="395620"/>
                </a:cubicBezTo>
                <a:cubicBezTo>
                  <a:pt x="856488" y="614115"/>
                  <a:pt x="679363" y="791240"/>
                  <a:pt x="460868" y="791240"/>
                </a:cubicBezTo>
                <a:cubicBezTo>
                  <a:pt x="269685" y="791240"/>
                  <a:pt x="110176" y="655629"/>
                  <a:pt x="73286" y="475352"/>
                </a:cubicBezTo>
                <a:lnTo>
                  <a:pt x="69300" y="435813"/>
                </a:lnTo>
                <a:lnTo>
                  <a:pt x="0" y="395620"/>
                </a:lnTo>
                <a:lnTo>
                  <a:pt x="69300" y="355428"/>
                </a:lnTo>
                <a:lnTo>
                  <a:pt x="73286" y="315889"/>
                </a:lnTo>
                <a:cubicBezTo>
                  <a:pt x="110176" y="135612"/>
                  <a:pt x="269685" y="0"/>
                  <a:pt x="460868" y="0"/>
                </a:cubicBezTo>
                <a:close/>
              </a:path>
            </a:pathLst>
          </a:custGeom>
          <a:solidFill>
            <a:srgbClr val="000048"/>
          </a:solidFill>
          <a:ln w="31750" cap="rnd">
            <a:solidFill>
              <a:schemeClr val="bg1"/>
            </a:solidFill>
            <a:round/>
          </a:ln>
        </p:spPr>
        <p:style>
          <a:lnRef idx="2">
            <a:schemeClr val="accent1">
              <a:shade val="15000"/>
            </a:schemeClr>
          </a:lnRef>
          <a:fillRef idx="1">
            <a:schemeClr val="accent1"/>
          </a:fillRef>
          <a:effectRef idx="0">
            <a:schemeClr val="accent1"/>
          </a:effectRef>
          <a:fontRef idx="minor">
            <a:schemeClr val="lt1"/>
          </a:fontRef>
        </p:style>
        <p:txBody>
          <a:bodyPr wrap="square" lIns="72000" tIns="0" rIns="0" bIns="0" rtlCol="0" anchor="ctr">
            <a:noAutofit/>
          </a:bodyPr>
          <a:lstStyle/>
          <a:p>
            <a:pPr algn="ctr"/>
            <a:r>
              <a:rPr lang="en-US" altLang="ja-JP" sz="2400" b="1">
                <a:latin typeface="+mn-ea"/>
                <a:cs typeface="Segoe UI" panose="020B0502040204020203" pitchFamily="34" charset="0"/>
              </a:rPr>
              <a:t>138</a:t>
            </a:r>
            <a:r>
              <a:rPr lang="ja-JP" altLang="en-US" b="1">
                <a:latin typeface="+mn-ea"/>
                <a:cs typeface="Segoe UI" panose="020B0502040204020203" pitchFamily="34" charset="0"/>
              </a:rPr>
              <a:t>％</a:t>
            </a:r>
            <a:endParaRPr kumimoji="1" lang="ja-JP" altLang="en-US" sz="1200" b="1">
              <a:latin typeface="+mn-ea"/>
              <a:cs typeface="Segoe UI" panose="020B0502040204020203" pitchFamily="34" charset="0"/>
            </a:endParaRPr>
          </a:p>
        </p:txBody>
      </p:sp>
      <p:sp>
        <p:nvSpPr>
          <p:cNvPr id="39" name="フリーフォーム 47">
            <a:extLst>
              <a:ext uri="{FF2B5EF4-FFF2-40B4-BE49-F238E27FC236}">
                <a16:creationId xmlns:a16="http://schemas.microsoft.com/office/drawing/2014/main" id="{F54AE22D-B271-AD71-61D8-9F8603D9B2EA}"/>
              </a:ext>
            </a:extLst>
          </p:cNvPr>
          <p:cNvSpPr>
            <a:spLocks noChangeAspect="1"/>
          </p:cNvSpPr>
          <p:nvPr/>
        </p:nvSpPr>
        <p:spPr>
          <a:xfrm>
            <a:off x="10230736" y="4002916"/>
            <a:ext cx="1381514" cy="1276468"/>
          </a:xfrm>
          <a:custGeom>
            <a:avLst/>
            <a:gdLst>
              <a:gd name="connsiteX0" fmla="*/ 460868 w 856488"/>
              <a:gd name="connsiteY0" fmla="*/ 0 h 791240"/>
              <a:gd name="connsiteX1" fmla="*/ 856488 w 856488"/>
              <a:gd name="connsiteY1" fmla="*/ 395620 h 791240"/>
              <a:gd name="connsiteX2" fmla="*/ 460868 w 856488"/>
              <a:gd name="connsiteY2" fmla="*/ 791240 h 791240"/>
              <a:gd name="connsiteX3" fmla="*/ 73286 w 856488"/>
              <a:gd name="connsiteY3" fmla="*/ 475352 h 791240"/>
              <a:gd name="connsiteX4" fmla="*/ 69300 w 856488"/>
              <a:gd name="connsiteY4" fmla="*/ 435813 h 791240"/>
              <a:gd name="connsiteX5" fmla="*/ 0 w 856488"/>
              <a:gd name="connsiteY5" fmla="*/ 395620 h 791240"/>
              <a:gd name="connsiteX6" fmla="*/ 69300 w 856488"/>
              <a:gd name="connsiteY6" fmla="*/ 355428 h 791240"/>
              <a:gd name="connsiteX7" fmla="*/ 73286 w 856488"/>
              <a:gd name="connsiteY7" fmla="*/ 315889 h 791240"/>
              <a:gd name="connsiteX8" fmla="*/ 460868 w 856488"/>
              <a:gd name="connsiteY8" fmla="*/ 0 h 791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6488" h="791240">
                <a:moveTo>
                  <a:pt x="460868" y="0"/>
                </a:moveTo>
                <a:cubicBezTo>
                  <a:pt x="679363" y="0"/>
                  <a:pt x="856488" y="177125"/>
                  <a:pt x="856488" y="395620"/>
                </a:cubicBezTo>
                <a:cubicBezTo>
                  <a:pt x="856488" y="614115"/>
                  <a:pt x="679363" y="791240"/>
                  <a:pt x="460868" y="791240"/>
                </a:cubicBezTo>
                <a:cubicBezTo>
                  <a:pt x="269685" y="791240"/>
                  <a:pt x="110176" y="655629"/>
                  <a:pt x="73286" y="475352"/>
                </a:cubicBezTo>
                <a:lnTo>
                  <a:pt x="69300" y="435813"/>
                </a:lnTo>
                <a:lnTo>
                  <a:pt x="0" y="395620"/>
                </a:lnTo>
                <a:lnTo>
                  <a:pt x="69300" y="355428"/>
                </a:lnTo>
                <a:lnTo>
                  <a:pt x="73286" y="315889"/>
                </a:lnTo>
                <a:cubicBezTo>
                  <a:pt x="110176" y="135612"/>
                  <a:pt x="269685" y="0"/>
                  <a:pt x="460868" y="0"/>
                </a:cubicBezTo>
                <a:close/>
              </a:path>
            </a:pathLst>
          </a:custGeom>
          <a:solidFill>
            <a:srgbClr val="000048"/>
          </a:solidFill>
          <a:ln w="31750" cap="rnd">
            <a:solidFill>
              <a:schemeClr val="bg1"/>
            </a:solidFill>
            <a:round/>
          </a:ln>
        </p:spPr>
        <p:style>
          <a:lnRef idx="2">
            <a:schemeClr val="accent1">
              <a:shade val="15000"/>
            </a:schemeClr>
          </a:lnRef>
          <a:fillRef idx="1">
            <a:schemeClr val="accent1"/>
          </a:fillRef>
          <a:effectRef idx="0">
            <a:schemeClr val="accent1"/>
          </a:effectRef>
          <a:fontRef idx="minor">
            <a:schemeClr val="lt1"/>
          </a:fontRef>
        </p:style>
        <p:txBody>
          <a:bodyPr wrap="square" lIns="72000" tIns="0" rIns="0" bIns="0" rtlCol="0" anchor="ctr">
            <a:noAutofit/>
          </a:bodyPr>
          <a:lstStyle/>
          <a:p>
            <a:pPr algn="ctr"/>
            <a:r>
              <a:rPr lang="en-US" altLang="ja-JP" sz="2400" b="1">
                <a:latin typeface="+mn-ea"/>
                <a:cs typeface="Segoe UI" panose="020B0502040204020203" pitchFamily="34" charset="0"/>
              </a:rPr>
              <a:t>114</a:t>
            </a:r>
            <a:r>
              <a:rPr lang="ja-JP" altLang="en-US" b="1">
                <a:latin typeface="+mn-ea"/>
                <a:cs typeface="Segoe UI" panose="020B0502040204020203" pitchFamily="34" charset="0"/>
              </a:rPr>
              <a:t>％</a:t>
            </a:r>
            <a:endParaRPr kumimoji="1" lang="ja-JP" altLang="en-US" sz="1200" b="1">
              <a:latin typeface="+mn-ea"/>
              <a:cs typeface="Segoe UI" panose="020B0502040204020203" pitchFamily="34" charset="0"/>
            </a:endParaRPr>
          </a:p>
        </p:txBody>
      </p:sp>
      <p:sp>
        <p:nvSpPr>
          <p:cNvPr id="40" name="テキスト ボックス 39">
            <a:extLst>
              <a:ext uri="{FF2B5EF4-FFF2-40B4-BE49-F238E27FC236}">
                <a16:creationId xmlns:a16="http://schemas.microsoft.com/office/drawing/2014/main" id="{FE1C9EA6-A520-E262-9470-262E441B532B}"/>
              </a:ext>
            </a:extLst>
          </p:cNvPr>
          <p:cNvSpPr txBox="1"/>
          <p:nvPr/>
        </p:nvSpPr>
        <p:spPr>
          <a:xfrm>
            <a:off x="1421042" y="6291759"/>
            <a:ext cx="2060389" cy="215444"/>
          </a:xfrm>
          <a:prstGeom prst="rect">
            <a:avLst/>
          </a:prstGeom>
          <a:noFill/>
        </p:spPr>
        <p:txBody>
          <a:bodyPr wrap="square">
            <a:spAutoFit/>
          </a:bodyPr>
          <a:lstStyle/>
          <a:p>
            <a:r>
              <a:rPr lang="en-US" altLang="ja-JP" sz="800">
                <a:latin typeface="+mn-ea"/>
              </a:rPr>
              <a:t>※LINE</a:t>
            </a:r>
            <a:r>
              <a:rPr lang="ja-JP" altLang="en-US" sz="800">
                <a:latin typeface="+mn-ea"/>
              </a:rPr>
              <a:t>ヤフー自社調査（</a:t>
            </a:r>
            <a:r>
              <a:rPr lang="en-US" altLang="ja-JP" sz="800">
                <a:latin typeface="+mn-ea"/>
              </a:rPr>
              <a:t>2025</a:t>
            </a:r>
            <a:r>
              <a:rPr lang="ja-JP" altLang="en-US" sz="800">
                <a:latin typeface="+mn-ea"/>
              </a:rPr>
              <a:t>年</a:t>
            </a:r>
            <a:r>
              <a:rPr lang="en-US" altLang="ja-JP" sz="800">
                <a:latin typeface="+mn-ea"/>
              </a:rPr>
              <a:t>5</a:t>
            </a:r>
            <a:r>
              <a:rPr lang="ja-JP" altLang="en-US" sz="800">
                <a:latin typeface="+mn-ea"/>
              </a:rPr>
              <a:t>月）</a:t>
            </a:r>
            <a:endParaRPr lang="en-US" altLang="ja-JP" sz="800">
              <a:latin typeface="+mn-ea"/>
            </a:endParaRPr>
          </a:p>
        </p:txBody>
      </p:sp>
      <p:sp>
        <p:nvSpPr>
          <p:cNvPr id="41" name="テキスト ボックス 40">
            <a:extLst>
              <a:ext uri="{FF2B5EF4-FFF2-40B4-BE49-F238E27FC236}">
                <a16:creationId xmlns:a16="http://schemas.microsoft.com/office/drawing/2014/main" id="{7B820031-7E2F-8930-ABA2-612D1E9A8ACF}"/>
              </a:ext>
            </a:extLst>
          </p:cNvPr>
          <p:cNvSpPr txBox="1"/>
          <p:nvPr/>
        </p:nvSpPr>
        <p:spPr>
          <a:xfrm>
            <a:off x="6288505" y="6291759"/>
            <a:ext cx="2060389" cy="215444"/>
          </a:xfrm>
          <a:prstGeom prst="rect">
            <a:avLst/>
          </a:prstGeom>
          <a:noFill/>
        </p:spPr>
        <p:txBody>
          <a:bodyPr wrap="square">
            <a:spAutoFit/>
          </a:bodyPr>
          <a:lstStyle/>
          <a:p>
            <a:r>
              <a:rPr lang="en-US" altLang="ja-JP" sz="800">
                <a:latin typeface="+mn-ea"/>
              </a:rPr>
              <a:t>※LINE</a:t>
            </a:r>
            <a:r>
              <a:rPr lang="ja-JP" altLang="en-US" sz="800">
                <a:latin typeface="+mn-ea"/>
              </a:rPr>
              <a:t>ヤフー自社調査（</a:t>
            </a:r>
            <a:r>
              <a:rPr lang="en-US" altLang="ja-JP" sz="800">
                <a:latin typeface="+mn-ea"/>
              </a:rPr>
              <a:t>2025</a:t>
            </a:r>
            <a:r>
              <a:rPr lang="ja-JP" altLang="en-US" sz="800">
                <a:latin typeface="+mn-ea"/>
              </a:rPr>
              <a:t>年</a:t>
            </a:r>
            <a:r>
              <a:rPr lang="en-US" altLang="ja-JP" sz="800">
                <a:latin typeface="+mn-ea"/>
              </a:rPr>
              <a:t>5</a:t>
            </a:r>
            <a:r>
              <a:rPr lang="ja-JP" altLang="en-US" sz="800">
                <a:latin typeface="+mn-ea"/>
              </a:rPr>
              <a:t>月）</a:t>
            </a:r>
            <a:endParaRPr lang="en-US" altLang="ja-JP" sz="800">
              <a:latin typeface="+mn-ea"/>
            </a:endParaRPr>
          </a:p>
        </p:txBody>
      </p:sp>
    </p:spTree>
    <p:extLst>
      <p:ext uri="{BB962C8B-B14F-4D97-AF65-F5344CB8AC3E}">
        <p14:creationId xmlns:p14="http://schemas.microsoft.com/office/powerpoint/2010/main" val="32744395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75DDBB-83E3-923E-961E-5DB262E9E743}"/>
            </a:ext>
          </a:extLst>
        </p:cNvPr>
        <p:cNvGrpSpPr/>
        <p:nvPr/>
      </p:nvGrpSpPr>
      <p:grpSpPr>
        <a:xfrm>
          <a:off x="0" y="0"/>
          <a:ext cx="0" cy="0"/>
          <a:chOff x="0" y="0"/>
          <a:chExt cx="0" cy="0"/>
        </a:xfrm>
      </p:grpSpPr>
      <p:sp>
        <p:nvSpPr>
          <p:cNvPr id="3" name="タイトル 2">
            <a:extLst>
              <a:ext uri="{FF2B5EF4-FFF2-40B4-BE49-F238E27FC236}">
                <a16:creationId xmlns:a16="http://schemas.microsoft.com/office/drawing/2014/main" id="{D901688A-DB90-95B9-52A1-E8FD626BA14E}"/>
              </a:ext>
            </a:extLst>
          </p:cNvPr>
          <p:cNvSpPr>
            <a:spLocks noGrp="1"/>
          </p:cNvSpPr>
          <p:nvPr>
            <p:ph type="ctrTitle"/>
          </p:nvPr>
        </p:nvSpPr>
        <p:spPr>
          <a:xfrm>
            <a:off x="587376" y="583184"/>
            <a:ext cx="11014607" cy="564262"/>
          </a:xfrm>
        </p:spPr>
        <p:txBody>
          <a:bodyPr/>
          <a:lstStyle/>
          <a:p>
            <a:r>
              <a:rPr lang="ja-JP" altLang="en-US"/>
              <a:t>ブランドパネル トップカバー　推奨クリエイティブ</a:t>
            </a:r>
          </a:p>
        </p:txBody>
      </p:sp>
      <p:pic>
        <p:nvPicPr>
          <p:cNvPr id="2" name="図 1">
            <a:extLst>
              <a:ext uri="{FF2B5EF4-FFF2-40B4-BE49-F238E27FC236}">
                <a16:creationId xmlns:a16="http://schemas.microsoft.com/office/drawing/2014/main" id="{4C59447C-C6EE-45BD-AA87-1BF5038DFC31}"/>
              </a:ext>
            </a:extLst>
          </p:cNvPr>
          <p:cNvPicPr>
            <a:picLocks noChangeAspect="1"/>
          </p:cNvPicPr>
          <p:nvPr/>
        </p:nvPicPr>
        <p:blipFill>
          <a:blip r:embed="rId3"/>
          <a:stretch>
            <a:fillRect/>
          </a:stretch>
        </p:blipFill>
        <p:spPr>
          <a:xfrm>
            <a:off x="3213448" y="1913007"/>
            <a:ext cx="2019691" cy="4209037"/>
          </a:xfrm>
          <a:prstGeom prst="rect">
            <a:avLst/>
          </a:prstGeom>
        </p:spPr>
      </p:pic>
      <p:pic>
        <p:nvPicPr>
          <p:cNvPr id="5" name="図 4" descr="アイコン が含まれている画像&#10;&#10;自動的に生成された説明">
            <a:extLst>
              <a:ext uri="{FF2B5EF4-FFF2-40B4-BE49-F238E27FC236}">
                <a16:creationId xmlns:a16="http://schemas.microsoft.com/office/drawing/2014/main" id="{2261DD04-CD0D-26AC-1D5A-A3CEB09204E3}"/>
              </a:ext>
            </a:extLst>
          </p:cNvPr>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3060368" y="1662065"/>
            <a:ext cx="2357002" cy="4568416"/>
          </a:xfrm>
          <a:prstGeom prst="rect">
            <a:avLst/>
          </a:prstGeom>
        </p:spPr>
      </p:pic>
      <p:pic>
        <p:nvPicPr>
          <p:cNvPr id="6" name="図 5">
            <a:extLst>
              <a:ext uri="{FF2B5EF4-FFF2-40B4-BE49-F238E27FC236}">
                <a16:creationId xmlns:a16="http://schemas.microsoft.com/office/drawing/2014/main" id="{3DE0F4B1-C9DB-9A72-B348-2BF26E7E1E38}"/>
              </a:ext>
            </a:extLst>
          </p:cNvPr>
          <p:cNvPicPr>
            <a:picLocks noChangeAspect="1"/>
          </p:cNvPicPr>
          <p:nvPr/>
        </p:nvPicPr>
        <p:blipFill>
          <a:blip r:embed="rId5"/>
          <a:stretch>
            <a:fillRect/>
          </a:stretch>
        </p:blipFill>
        <p:spPr>
          <a:xfrm>
            <a:off x="740648" y="1912016"/>
            <a:ext cx="2006230" cy="4127484"/>
          </a:xfrm>
          <a:prstGeom prst="rect">
            <a:avLst/>
          </a:prstGeom>
        </p:spPr>
      </p:pic>
      <p:pic>
        <p:nvPicPr>
          <p:cNvPr id="7" name="図 6" descr="アイコン が含まれている画像&#10;&#10;自動的に生成された説明">
            <a:extLst>
              <a:ext uri="{FF2B5EF4-FFF2-40B4-BE49-F238E27FC236}">
                <a16:creationId xmlns:a16="http://schemas.microsoft.com/office/drawing/2014/main" id="{2486FD5B-2B28-4214-9694-298018F94380}"/>
              </a:ext>
            </a:extLst>
          </p:cNvPr>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569574" y="1651961"/>
            <a:ext cx="2357002" cy="4568415"/>
          </a:xfrm>
          <a:prstGeom prst="rect">
            <a:avLst/>
          </a:prstGeom>
        </p:spPr>
      </p:pic>
      <p:sp>
        <p:nvSpPr>
          <p:cNvPr id="9" name="角丸四角形 7">
            <a:extLst>
              <a:ext uri="{FF2B5EF4-FFF2-40B4-BE49-F238E27FC236}">
                <a16:creationId xmlns:a16="http://schemas.microsoft.com/office/drawing/2014/main" id="{F9FF012A-3D66-5C83-319E-9C8A6844AB26}"/>
              </a:ext>
            </a:extLst>
          </p:cNvPr>
          <p:cNvSpPr/>
          <p:nvPr/>
        </p:nvSpPr>
        <p:spPr>
          <a:xfrm>
            <a:off x="5584292" y="1886363"/>
            <a:ext cx="1277746" cy="468001"/>
          </a:xfrm>
          <a:prstGeom prst="roundRect">
            <a:avLst>
              <a:gd name="adj" fmla="val 50000"/>
            </a:avLst>
          </a:prstGeom>
          <a:solidFill>
            <a:schemeClr val="accent1"/>
          </a:solidFill>
          <a:ln w="190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108000" tIns="0" rIns="0" bIns="0" rtlCol="0" anchor="ctr"/>
          <a:lstStyle/>
          <a:p>
            <a:pPr>
              <a:lnSpc>
                <a:spcPct val="120000"/>
              </a:lnSpc>
              <a:buClr>
                <a:srgbClr val="000000"/>
              </a:buClr>
              <a:defRPr/>
            </a:pPr>
            <a:r>
              <a:rPr lang="ja-JP" altLang="en-US" sz="1200" b="1" kern="0">
                <a:solidFill>
                  <a:schemeClr val="bg1"/>
                </a:solidFill>
                <a:latin typeface="メイリオ"/>
                <a:ea typeface="メイリオ"/>
                <a:cs typeface="Arial"/>
                <a:sym typeface="Arial"/>
              </a:rPr>
              <a:t>ポイント</a:t>
            </a:r>
            <a:endParaRPr kumimoji="1" lang="en-US" altLang="ja-JP" sz="1200" b="1" i="0" u="none" strike="noStrike" kern="0" cap="none" spc="0" normalizeH="0" baseline="0" noProof="0" dirty="0">
              <a:ln>
                <a:noFill/>
              </a:ln>
              <a:solidFill>
                <a:schemeClr val="bg1"/>
              </a:solidFill>
              <a:effectLst/>
              <a:uLnTx/>
              <a:uFillTx/>
              <a:latin typeface="メイリオ"/>
              <a:ea typeface="メイリオ"/>
              <a:cs typeface="Arial"/>
              <a:sym typeface="Arial"/>
            </a:endParaRPr>
          </a:p>
        </p:txBody>
      </p:sp>
      <p:sp>
        <p:nvSpPr>
          <p:cNvPr id="10" name="円/楕円 27">
            <a:extLst>
              <a:ext uri="{FF2B5EF4-FFF2-40B4-BE49-F238E27FC236}">
                <a16:creationId xmlns:a16="http://schemas.microsoft.com/office/drawing/2014/main" id="{315411B2-7A55-8CD1-3023-AB40DDADA270}"/>
              </a:ext>
            </a:extLst>
          </p:cNvPr>
          <p:cNvSpPr>
            <a:spLocks noChangeAspect="1"/>
          </p:cNvSpPr>
          <p:nvPr/>
        </p:nvSpPr>
        <p:spPr>
          <a:xfrm>
            <a:off x="6430031" y="1904363"/>
            <a:ext cx="432007" cy="432001"/>
          </a:xfrm>
          <a:prstGeom prst="ellipse">
            <a:avLst/>
          </a:prstGeom>
          <a:solidFill>
            <a:schemeClr val="bg1"/>
          </a:solidFill>
          <a:ln w="508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bIns="54000" rtlCol="0" anchor="ctr"/>
          <a:lstStyle/>
          <a:p>
            <a:pPr algn="ctr">
              <a:lnSpc>
                <a:spcPct val="120000"/>
              </a:lnSpc>
            </a:pPr>
            <a:r>
              <a:rPr kumimoji="1" lang="en-US" altLang="ja-JP" sz="1400" b="1" dirty="0">
                <a:solidFill>
                  <a:schemeClr val="accent1"/>
                </a:solidFill>
                <a:latin typeface="Segoe UI" panose="020B0502040204020203" pitchFamily="34" charset="0"/>
                <a:cs typeface="Segoe UI" panose="020B0502040204020203" pitchFamily="34" charset="0"/>
              </a:rPr>
              <a:t>1</a:t>
            </a:r>
            <a:endParaRPr kumimoji="1" lang="ja-JP" altLang="en-US" sz="1400" b="1">
              <a:solidFill>
                <a:schemeClr val="accent1"/>
              </a:solidFill>
              <a:latin typeface="Segoe UI" panose="020B0502040204020203" pitchFamily="34" charset="0"/>
              <a:cs typeface="Segoe UI" panose="020B0502040204020203" pitchFamily="34" charset="0"/>
            </a:endParaRPr>
          </a:p>
        </p:txBody>
      </p:sp>
      <p:sp>
        <p:nvSpPr>
          <p:cNvPr id="12" name="角丸四角形 7">
            <a:extLst>
              <a:ext uri="{FF2B5EF4-FFF2-40B4-BE49-F238E27FC236}">
                <a16:creationId xmlns:a16="http://schemas.microsoft.com/office/drawing/2014/main" id="{71DFD3F3-CF52-9871-7252-93186F7896A8}"/>
              </a:ext>
            </a:extLst>
          </p:cNvPr>
          <p:cNvSpPr/>
          <p:nvPr/>
        </p:nvSpPr>
        <p:spPr>
          <a:xfrm>
            <a:off x="5584292" y="3236846"/>
            <a:ext cx="1277746" cy="468001"/>
          </a:xfrm>
          <a:prstGeom prst="roundRect">
            <a:avLst>
              <a:gd name="adj" fmla="val 50000"/>
            </a:avLst>
          </a:prstGeom>
          <a:solidFill>
            <a:schemeClr val="accent1"/>
          </a:solidFill>
          <a:ln w="190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108000" tIns="0" rIns="0" bIns="0" rtlCol="0" anchor="ctr"/>
          <a:lstStyle/>
          <a:p>
            <a:pPr>
              <a:lnSpc>
                <a:spcPct val="120000"/>
              </a:lnSpc>
              <a:buClr>
                <a:srgbClr val="000000"/>
              </a:buClr>
              <a:defRPr/>
            </a:pPr>
            <a:r>
              <a:rPr lang="ja-JP" altLang="en-US" sz="1200" b="1" kern="0">
                <a:solidFill>
                  <a:schemeClr val="bg1"/>
                </a:solidFill>
                <a:latin typeface="メイリオ"/>
                <a:ea typeface="メイリオ"/>
                <a:cs typeface="Arial"/>
                <a:sym typeface="Arial"/>
              </a:rPr>
              <a:t>ポイント</a:t>
            </a:r>
            <a:endParaRPr kumimoji="1" lang="en-US" altLang="ja-JP" sz="1200" b="1" i="0" u="none" strike="noStrike" kern="0" cap="none" spc="0" normalizeH="0" baseline="0" noProof="0" dirty="0">
              <a:ln>
                <a:noFill/>
              </a:ln>
              <a:solidFill>
                <a:schemeClr val="bg1"/>
              </a:solidFill>
              <a:effectLst/>
              <a:uLnTx/>
              <a:uFillTx/>
              <a:latin typeface="メイリオ"/>
              <a:ea typeface="メイリオ"/>
              <a:cs typeface="Arial"/>
              <a:sym typeface="Arial"/>
            </a:endParaRPr>
          </a:p>
        </p:txBody>
      </p:sp>
      <p:sp>
        <p:nvSpPr>
          <p:cNvPr id="13" name="円/楕円 27">
            <a:extLst>
              <a:ext uri="{FF2B5EF4-FFF2-40B4-BE49-F238E27FC236}">
                <a16:creationId xmlns:a16="http://schemas.microsoft.com/office/drawing/2014/main" id="{05668DCA-9C00-DBBD-794E-BD0BD1F917E6}"/>
              </a:ext>
            </a:extLst>
          </p:cNvPr>
          <p:cNvSpPr>
            <a:spLocks noChangeAspect="1"/>
          </p:cNvSpPr>
          <p:nvPr/>
        </p:nvSpPr>
        <p:spPr>
          <a:xfrm>
            <a:off x="6430031" y="3254846"/>
            <a:ext cx="432007" cy="432001"/>
          </a:xfrm>
          <a:prstGeom prst="ellipse">
            <a:avLst/>
          </a:prstGeom>
          <a:solidFill>
            <a:schemeClr val="bg1"/>
          </a:solidFill>
          <a:ln w="508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bIns="54000" rtlCol="0" anchor="ctr"/>
          <a:lstStyle/>
          <a:p>
            <a:pPr algn="ctr">
              <a:lnSpc>
                <a:spcPct val="120000"/>
              </a:lnSpc>
            </a:pPr>
            <a:r>
              <a:rPr lang="en-US" altLang="ja-JP" sz="1400" b="1" dirty="0">
                <a:solidFill>
                  <a:schemeClr val="accent1"/>
                </a:solidFill>
                <a:latin typeface="Segoe UI" panose="020B0502040204020203" pitchFamily="34" charset="0"/>
                <a:cs typeface="Segoe UI" panose="020B0502040204020203" pitchFamily="34" charset="0"/>
              </a:rPr>
              <a:t>2</a:t>
            </a:r>
            <a:endParaRPr kumimoji="1" lang="ja-JP" altLang="en-US" sz="1400" b="1">
              <a:solidFill>
                <a:schemeClr val="accent1"/>
              </a:solidFill>
              <a:latin typeface="Segoe UI" panose="020B0502040204020203" pitchFamily="34" charset="0"/>
              <a:cs typeface="Segoe UI" panose="020B0502040204020203" pitchFamily="34" charset="0"/>
            </a:endParaRPr>
          </a:p>
        </p:txBody>
      </p:sp>
      <p:sp>
        <p:nvSpPr>
          <p:cNvPr id="14" name="角丸四角形 7">
            <a:extLst>
              <a:ext uri="{FF2B5EF4-FFF2-40B4-BE49-F238E27FC236}">
                <a16:creationId xmlns:a16="http://schemas.microsoft.com/office/drawing/2014/main" id="{1590FEB6-6C5D-6AC3-862F-A6DCB3A7713B}"/>
              </a:ext>
            </a:extLst>
          </p:cNvPr>
          <p:cNvSpPr/>
          <p:nvPr/>
        </p:nvSpPr>
        <p:spPr>
          <a:xfrm>
            <a:off x="5584292" y="4587329"/>
            <a:ext cx="1277746" cy="468001"/>
          </a:xfrm>
          <a:prstGeom prst="roundRect">
            <a:avLst>
              <a:gd name="adj" fmla="val 50000"/>
            </a:avLst>
          </a:prstGeom>
          <a:solidFill>
            <a:schemeClr val="accent1"/>
          </a:solidFill>
          <a:ln w="190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108000" tIns="0" rIns="0" bIns="0" rtlCol="0" anchor="ctr"/>
          <a:lstStyle/>
          <a:p>
            <a:pPr>
              <a:lnSpc>
                <a:spcPct val="120000"/>
              </a:lnSpc>
              <a:buClr>
                <a:srgbClr val="000000"/>
              </a:buClr>
              <a:defRPr/>
            </a:pPr>
            <a:r>
              <a:rPr lang="ja-JP" altLang="en-US" sz="1200" b="1" kern="0">
                <a:solidFill>
                  <a:schemeClr val="bg1"/>
                </a:solidFill>
                <a:latin typeface="メイリオ"/>
                <a:ea typeface="メイリオ"/>
                <a:cs typeface="Arial"/>
                <a:sym typeface="Arial"/>
              </a:rPr>
              <a:t>ポイント</a:t>
            </a:r>
            <a:endParaRPr kumimoji="1" lang="en-US" altLang="ja-JP" sz="1200" b="1" i="0" u="none" strike="noStrike" kern="0" cap="none" spc="0" normalizeH="0" baseline="0" noProof="0" dirty="0">
              <a:ln>
                <a:noFill/>
              </a:ln>
              <a:solidFill>
                <a:schemeClr val="bg1"/>
              </a:solidFill>
              <a:effectLst/>
              <a:uLnTx/>
              <a:uFillTx/>
              <a:latin typeface="メイリオ"/>
              <a:ea typeface="メイリオ"/>
              <a:cs typeface="Arial"/>
              <a:sym typeface="Arial"/>
            </a:endParaRPr>
          </a:p>
        </p:txBody>
      </p:sp>
      <p:sp>
        <p:nvSpPr>
          <p:cNvPr id="15" name="円/楕円 27">
            <a:extLst>
              <a:ext uri="{FF2B5EF4-FFF2-40B4-BE49-F238E27FC236}">
                <a16:creationId xmlns:a16="http://schemas.microsoft.com/office/drawing/2014/main" id="{9B6A7BB1-265A-6BAD-6EF0-BEF69DBC170E}"/>
              </a:ext>
            </a:extLst>
          </p:cNvPr>
          <p:cNvSpPr>
            <a:spLocks noChangeAspect="1"/>
          </p:cNvSpPr>
          <p:nvPr/>
        </p:nvSpPr>
        <p:spPr>
          <a:xfrm>
            <a:off x="6430031" y="4605329"/>
            <a:ext cx="432007" cy="432001"/>
          </a:xfrm>
          <a:prstGeom prst="ellipse">
            <a:avLst/>
          </a:prstGeom>
          <a:solidFill>
            <a:schemeClr val="bg1"/>
          </a:solidFill>
          <a:ln w="508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bIns="54000" rtlCol="0" anchor="ctr"/>
          <a:lstStyle/>
          <a:p>
            <a:pPr algn="ctr">
              <a:lnSpc>
                <a:spcPct val="120000"/>
              </a:lnSpc>
            </a:pPr>
            <a:r>
              <a:rPr kumimoji="1" lang="en-US" altLang="ja-JP" sz="1400" b="1">
                <a:solidFill>
                  <a:schemeClr val="accent1"/>
                </a:solidFill>
                <a:latin typeface="Segoe UI" panose="020B0502040204020203" pitchFamily="34" charset="0"/>
                <a:cs typeface="Segoe UI" panose="020B0502040204020203" pitchFamily="34" charset="0"/>
              </a:rPr>
              <a:t>3</a:t>
            </a:r>
            <a:endParaRPr kumimoji="1" lang="ja-JP" altLang="en-US" sz="1400" b="1">
              <a:solidFill>
                <a:schemeClr val="accent1"/>
              </a:solidFill>
              <a:latin typeface="Segoe UI" panose="020B0502040204020203" pitchFamily="34" charset="0"/>
              <a:cs typeface="Segoe UI" panose="020B0502040204020203" pitchFamily="34" charset="0"/>
            </a:endParaRPr>
          </a:p>
        </p:txBody>
      </p:sp>
      <p:sp>
        <p:nvSpPr>
          <p:cNvPr id="18" name="テキスト ボックス 17">
            <a:extLst>
              <a:ext uri="{FF2B5EF4-FFF2-40B4-BE49-F238E27FC236}">
                <a16:creationId xmlns:a16="http://schemas.microsoft.com/office/drawing/2014/main" id="{222DA2B9-F33E-66A3-FE8A-5E3E62F92D55}"/>
              </a:ext>
            </a:extLst>
          </p:cNvPr>
          <p:cNvSpPr txBox="1"/>
          <p:nvPr/>
        </p:nvSpPr>
        <p:spPr>
          <a:xfrm>
            <a:off x="6995830" y="4615888"/>
            <a:ext cx="4784084" cy="410882"/>
          </a:xfrm>
          <a:prstGeom prst="rect">
            <a:avLst/>
          </a:prstGeom>
          <a:noFill/>
        </p:spPr>
        <p:txBody>
          <a:bodyPr wrap="square">
            <a:spAutoFit/>
          </a:bodyPr>
          <a:lstStyle/>
          <a:p>
            <a:pPr>
              <a:lnSpc>
                <a:spcPct val="120000"/>
              </a:lnSpc>
              <a:buClr>
                <a:srgbClr val="000000"/>
              </a:buClr>
              <a:defRPr/>
            </a:pPr>
            <a:r>
              <a:rPr kumimoji="1" lang="ja-JP" altLang="en-US" sz="1800" b="1" i="0" u="none" strike="noStrike" kern="0" cap="none" spc="0" normalizeH="0" baseline="0" noProof="0">
                <a:ln>
                  <a:noFill/>
                </a:ln>
                <a:solidFill>
                  <a:schemeClr val="tx1">
                    <a:lumMod val="85000"/>
                    <a:lumOff val="15000"/>
                  </a:schemeClr>
                </a:solidFill>
                <a:effectLst/>
                <a:uLnTx/>
                <a:uFillTx/>
                <a:latin typeface="メイリオ"/>
                <a:ea typeface="メイリオ"/>
                <a:cs typeface="Arial"/>
                <a:sym typeface="Arial"/>
              </a:rPr>
              <a:t>簡潔にメッセージングする</a:t>
            </a:r>
            <a:endParaRPr kumimoji="1" lang="en-US" altLang="ja-JP" sz="1800" b="1" i="0" u="none" strike="noStrike" kern="0" cap="none" spc="0" normalizeH="0" baseline="0" noProof="0" dirty="0">
              <a:ln>
                <a:noFill/>
              </a:ln>
              <a:solidFill>
                <a:schemeClr val="tx1">
                  <a:lumMod val="85000"/>
                  <a:lumOff val="15000"/>
                </a:schemeClr>
              </a:solidFill>
              <a:effectLst/>
              <a:uLnTx/>
              <a:uFillTx/>
              <a:latin typeface="メイリオ"/>
              <a:ea typeface="メイリオ"/>
              <a:cs typeface="Arial"/>
              <a:sym typeface="Arial"/>
            </a:endParaRPr>
          </a:p>
        </p:txBody>
      </p:sp>
      <p:sp>
        <p:nvSpPr>
          <p:cNvPr id="19" name="テキスト ボックス 18">
            <a:extLst>
              <a:ext uri="{FF2B5EF4-FFF2-40B4-BE49-F238E27FC236}">
                <a16:creationId xmlns:a16="http://schemas.microsoft.com/office/drawing/2014/main" id="{A87CA7A8-2140-5C9E-5F42-B0F1F2989E1C}"/>
              </a:ext>
            </a:extLst>
          </p:cNvPr>
          <p:cNvSpPr txBox="1"/>
          <p:nvPr/>
        </p:nvSpPr>
        <p:spPr>
          <a:xfrm>
            <a:off x="6995830" y="3277065"/>
            <a:ext cx="4288670" cy="410882"/>
          </a:xfrm>
          <a:prstGeom prst="rect">
            <a:avLst/>
          </a:prstGeom>
          <a:noFill/>
        </p:spPr>
        <p:txBody>
          <a:bodyPr wrap="square">
            <a:spAutoFit/>
          </a:bodyPr>
          <a:lstStyle/>
          <a:p>
            <a:pPr>
              <a:lnSpc>
                <a:spcPct val="120000"/>
              </a:lnSpc>
              <a:buClr>
                <a:srgbClr val="000000"/>
              </a:buClr>
              <a:defRPr/>
            </a:pPr>
            <a:r>
              <a:rPr kumimoji="1" lang="ja-JP" altLang="en-US" sz="1800" b="1" i="0" u="none" strike="noStrike" kern="0" cap="none" spc="0" normalizeH="0" baseline="0" noProof="0">
                <a:ln>
                  <a:noFill/>
                </a:ln>
                <a:solidFill>
                  <a:schemeClr val="tx1">
                    <a:lumMod val="85000"/>
                    <a:lumOff val="15000"/>
                  </a:schemeClr>
                </a:solidFill>
                <a:effectLst/>
                <a:uLnTx/>
                <a:uFillTx/>
                <a:latin typeface="メイリオ"/>
                <a:ea typeface="メイリオ"/>
                <a:cs typeface="Arial"/>
                <a:sym typeface="Arial"/>
              </a:rPr>
              <a:t>商品名・ブランド名を一番目立たせる</a:t>
            </a:r>
            <a:endParaRPr kumimoji="1" lang="en-US" altLang="ja-JP" sz="1800" b="1" i="0" u="none" strike="noStrike" kern="0" cap="none" spc="0" normalizeH="0" baseline="0" noProof="0" dirty="0">
              <a:ln>
                <a:noFill/>
              </a:ln>
              <a:solidFill>
                <a:schemeClr val="tx1">
                  <a:lumMod val="85000"/>
                  <a:lumOff val="15000"/>
                </a:schemeClr>
              </a:solidFill>
              <a:effectLst/>
              <a:uLnTx/>
              <a:uFillTx/>
              <a:latin typeface="メイリオ"/>
              <a:ea typeface="メイリオ"/>
              <a:cs typeface="Arial"/>
              <a:sym typeface="Arial"/>
            </a:endParaRPr>
          </a:p>
        </p:txBody>
      </p:sp>
      <p:sp>
        <p:nvSpPr>
          <p:cNvPr id="20" name="テキスト ボックス 19">
            <a:extLst>
              <a:ext uri="{FF2B5EF4-FFF2-40B4-BE49-F238E27FC236}">
                <a16:creationId xmlns:a16="http://schemas.microsoft.com/office/drawing/2014/main" id="{7841B577-406A-1953-76DD-31E10D79E07B}"/>
              </a:ext>
            </a:extLst>
          </p:cNvPr>
          <p:cNvSpPr txBox="1"/>
          <p:nvPr/>
        </p:nvSpPr>
        <p:spPr>
          <a:xfrm>
            <a:off x="6995830" y="1915208"/>
            <a:ext cx="4288670" cy="410882"/>
          </a:xfrm>
          <a:prstGeom prst="rect">
            <a:avLst/>
          </a:prstGeom>
          <a:noFill/>
        </p:spPr>
        <p:txBody>
          <a:bodyPr wrap="square">
            <a:spAutoFit/>
          </a:bodyPr>
          <a:lstStyle/>
          <a:p>
            <a:pPr>
              <a:lnSpc>
                <a:spcPct val="120000"/>
              </a:lnSpc>
              <a:buClr>
                <a:srgbClr val="000000"/>
              </a:buClr>
              <a:defRPr/>
            </a:pPr>
            <a:r>
              <a:rPr kumimoji="1" lang="ja-JP" altLang="en-US" sz="1800" b="1" i="0" u="none" strike="noStrike" kern="0" cap="none" spc="0" normalizeH="0" baseline="0" noProof="0">
                <a:ln>
                  <a:noFill/>
                </a:ln>
                <a:solidFill>
                  <a:schemeClr val="tx1">
                    <a:lumMod val="85000"/>
                    <a:lumOff val="15000"/>
                  </a:schemeClr>
                </a:solidFill>
                <a:effectLst/>
                <a:uLnTx/>
                <a:uFillTx/>
                <a:latin typeface="メイリオ"/>
                <a:ea typeface="メイリオ"/>
                <a:cs typeface="Arial"/>
                <a:sym typeface="Arial"/>
              </a:rPr>
              <a:t>ブランドパネルとの統一感を持たせる</a:t>
            </a:r>
            <a:endParaRPr kumimoji="1" lang="en-US" altLang="ja-JP" sz="1800" b="1" i="0" u="none" strike="noStrike" kern="0" cap="none" spc="0" normalizeH="0" baseline="0" noProof="0" dirty="0">
              <a:ln>
                <a:noFill/>
              </a:ln>
              <a:solidFill>
                <a:schemeClr val="tx1">
                  <a:lumMod val="85000"/>
                  <a:lumOff val="15000"/>
                </a:schemeClr>
              </a:solidFill>
              <a:effectLst/>
              <a:uLnTx/>
              <a:uFillTx/>
              <a:latin typeface="メイリオ"/>
              <a:ea typeface="メイリオ"/>
              <a:cs typeface="Arial"/>
              <a:sym typeface="Arial"/>
            </a:endParaRPr>
          </a:p>
        </p:txBody>
      </p:sp>
      <p:sp>
        <p:nvSpPr>
          <p:cNvPr id="21" name="テキスト ボックス 20">
            <a:extLst>
              <a:ext uri="{FF2B5EF4-FFF2-40B4-BE49-F238E27FC236}">
                <a16:creationId xmlns:a16="http://schemas.microsoft.com/office/drawing/2014/main" id="{96439C6E-6128-0318-190B-4D25B4838DBE}"/>
              </a:ext>
            </a:extLst>
          </p:cNvPr>
          <p:cNvSpPr txBox="1"/>
          <p:nvPr/>
        </p:nvSpPr>
        <p:spPr>
          <a:xfrm>
            <a:off x="6656632" y="3829804"/>
            <a:ext cx="4587548" cy="461665"/>
          </a:xfrm>
          <a:prstGeom prst="rect">
            <a:avLst/>
          </a:prstGeom>
          <a:noFill/>
        </p:spPr>
        <p:txBody>
          <a:bodyPr wrap="square" rtlCol="0">
            <a:spAutoFit/>
          </a:bodyPr>
          <a:lstStyle/>
          <a:p>
            <a:r>
              <a:rPr kumimoji="1" lang="ja-JP" altLang="en-US" sz="1200"/>
              <a:t>商品名・ブランド名を一番目立つように大きく配置することで指名検索の増加に期待ができます。</a:t>
            </a:r>
          </a:p>
        </p:txBody>
      </p:sp>
      <p:sp>
        <p:nvSpPr>
          <p:cNvPr id="22" name="テキスト ボックス 21">
            <a:extLst>
              <a:ext uri="{FF2B5EF4-FFF2-40B4-BE49-F238E27FC236}">
                <a16:creationId xmlns:a16="http://schemas.microsoft.com/office/drawing/2014/main" id="{51C7C36D-6BAF-C45F-D608-E778A5A1B166}"/>
              </a:ext>
            </a:extLst>
          </p:cNvPr>
          <p:cNvSpPr txBox="1"/>
          <p:nvPr/>
        </p:nvSpPr>
        <p:spPr>
          <a:xfrm>
            <a:off x="6656632" y="2450012"/>
            <a:ext cx="4917876" cy="646331"/>
          </a:xfrm>
          <a:prstGeom prst="rect">
            <a:avLst/>
          </a:prstGeom>
          <a:noFill/>
        </p:spPr>
        <p:txBody>
          <a:bodyPr wrap="square" rtlCol="0">
            <a:spAutoFit/>
          </a:bodyPr>
          <a:lstStyle/>
          <a:p>
            <a:r>
              <a:rPr kumimoji="1" lang="en-US" altLang="ja-JP" sz="1200"/>
              <a:t>1st view</a:t>
            </a:r>
            <a:r>
              <a:rPr kumimoji="1" lang="ja-JP" altLang="en-US" sz="1200"/>
              <a:t>とタイムラインの</a:t>
            </a:r>
            <a:r>
              <a:rPr kumimoji="1" lang="en-US" altLang="ja-JP" sz="1200"/>
              <a:t>2</a:t>
            </a:r>
            <a:r>
              <a:rPr kumimoji="1" lang="ja-JP" altLang="en-US" sz="1200"/>
              <a:t>か所で同一の訴求することにより認知効果を最大化させることができるため、同一のプロモーションであることが一見してわかる統一感のあるクリエイティブを推奨します。</a:t>
            </a:r>
          </a:p>
        </p:txBody>
      </p:sp>
      <p:sp>
        <p:nvSpPr>
          <p:cNvPr id="23" name="テキスト ボックス 22">
            <a:extLst>
              <a:ext uri="{FF2B5EF4-FFF2-40B4-BE49-F238E27FC236}">
                <a16:creationId xmlns:a16="http://schemas.microsoft.com/office/drawing/2014/main" id="{E6AD16FF-5155-9EEC-701E-F540988F0094}"/>
              </a:ext>
            </a:extLst>
          </p:cNvPr>
          <p:cNvSpPr txBox="1"/>
          <p:nvPr/>
        </p:nvSpPr>
        <p:spPr>
          <a:xfrm>
            <a:off x="6656632" y="5151727"/>
            <a:ext cx="4917876" cy="646331"/>
          </a:xfrm>
          <a:prstGeom prst="rect">
            <a:avLst/>
          </a:prstGeom>
          <a:noFill/>
        </p:spPr>
        <p:txBody>
          <a:bodyPr wrap="square" rtlCol="0">
            <a:spAutoFit/>
          </a:bodyPr>
          <a:lstStyle/>
          <a:p>
            <a:r>
              <a:rPr kumimoji="1" lang="ja-JP" altLang="en-US" sz="1200"/>
              <a:t>ブランドパネル枠ではリッチな表現で商品の魅力を伝えて、その後トップカバー枠で商品名・ブランド名や一番伝えたいメッセージを</a:t>
            </a:r>
            <a:endParaRPr kumimoji="1" lang="en-US" altLang="ja-JP" sz="1200"/>
          </a:p>
          <a:p>
            <a:r>
              <a:rPr kumimoji="1" lang="ja-JP" altLang="en-US" sz="1200"/>
              <a:t>簡潔に伝えることで刷り込み効果による認知最大化に期待ができます。</a:t>
            </a:r>
          </a:p>
        </p:txBody>
      </p:sp>
    </p:spTree>
    <p:extLst>
      <p:ext uri="{BB962C8B-B14F-4D97-AF65-F5344CB8AC3E}">
        <p14:creationId xmlns:p14="http://schemas.microsoft.com/office/powerpoint/2010/main" val="39555367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911055-8D60-AB54-A912-C5DA54A6DCBF}"/>
            </a:ext>
          </a:extLst>
        </p:cNvPr>
        <p:cNvGrpSpPr/>
        <p:nvPr/>
      </p:nvGrpSpPr>
      <p:grpSpPr>
        <a:xfrm>
          <a:off x="0" y="0"/>
          <a:ext cx="0" cy="0"/>
          <a:chOff x="0" y="0"/>
          <a:chExt cx="0" cy="0"/>
        </a:xfrm>
      </p:grpSpPr>
      <p:sp>
        <p:nvSpPr>
          <p:cNvPr id="3" name="タイトル 2">
            <a:extLst>
              <a:ext uri="{FF2B5EF4-FFF2-40B4-BE49-F238E27FC236}">
                <a16:creationId xmlns:a16="http://schemas.microsoft.com/office/drawing/2014/main" id="{38C4C34C-C0BC-5306-36E2-F4AC79021565}"/>
              </a:ext>
            </a:extLst>
          </p:cNvPr>
          <p:cNvSpPr>
            <a:spLocks noGrp="1"/>
          </p:cNvSpPr>
          <p:nvPr>
            <p:ph type="ctrTitle"/>
          </p:nvPr>
        </p:nvSpPr>
        <p:spPr>
          <a:xfrm>
            <a:off x="587376" y="583184"/>
            <a:ext cx="11014607" cy="564262"/>
          </a:xfrm>
        </p:spPr>
        <p:txBody>
          <a:bodyPr/>
          <a:lstStyle/>
          <a:p>
            <a:r>
              <a:rPr lang="ja-JP" altLang="en-US"/>
              <a:t>クリエイティブコンサルティングのご案内</a:t>
            </a:r>
          </a:p>
        </p:txBody>
      </p:sp>
      <p:grpSp>
        <p:nvGrpSpPr>
          <p:cNvPr id="4" name="グループ化 3">
            <a:extLst>
              <a:ext uri="{FF2B5EF4-FFF2-40B4-BE49-F238E27FC236}">
                <a16:creationId xmlns:a16="http://schemas.microsoft.com/office/drawing/2014/main" id="{275FA377-2856-B9E8-CDC6-173864A1CDE9}"/>
              </a:ext>
            </a:extLst>
          </p:cNvPr>
          <p:cNvGrpSpPr/>
          <p:nvPr/>
        </p:nvGrpSpPr>
        <p:grpSpPr>
          <a:xfrm>
            <a:off x="5385907" y="2623896"/>
            <a:ext cx="6216076" cy="3796777"/>
            <a:chOff x="4542742" y="1963034"/>
            <a:chExt cx="7059241" cy="4311782"/>
          </a:xfrm>
        </p:grpSpPr>
        <p:grpSp>
          <p:nvGrpSpPr>
            <p:cNvPr id="8" name="グループ化 7">
              <a:extLst>
                <a:ext uri="{FF2B5EF4-FFF2-40B4-BE49-F238E27FC236}">
                  <a16:creationId xmlns:a16="http://schemas.microsoft.com/office/drawing/2014/main" id="{D901E756-85B3-E26B-DB46-9B205E9E8B24}"/>
                </a:ext>
              </a:extLst>
            </p:cNvPr>
            <p:cNvGrpSpPr/>
            <p:nvPr/>
          </p:nvGrpSpPr>
          <p:grpSpPr>
            <a:xfrm>
              <a:off x="8176871" y="1963034"/>
              <a:ext cx="3425112" cy="4311782"/>
              <a:chOff x="6393219" y="1963034"/>
              <a:chExt cx="3425112" cy="4311782"/>
            </a:xfrm>
          </p:grpSpPr>
          <p:sp>
            <p:nvSpPr>
              <p:cNvPr id="29" name="正方形/長方形 28">
                <a:extLst>
                  <a:ext uri="{FF2B5EF4-FFF2-40B4-BE49-F238E27FC236}">
                    <a16:creationId xmlns:a16="http://schemas.microsoft.com/office/drawing/2014/main" id="{3EB565D7-A2F8-70D4-1F03-6ADF3804E369}"/>
                  </a:ext>
                </a:extLst>
              </p:cNvPr>
              <p:cNvSpPr/>
              <p:nvPr/>
            </p:nvSpPr>
            <p:spPr>
              <a:xfrm>
                <a:off x="6393219" y="2266122"/>
                <a:ext cx="3422468" cy="4008694"/>
              </a:xfrm>
              <a:prstGeom prst="rect">
                <a:avLst/>
              </a:prstGeom>
              <a:solidFill>
                <a:srgbClr val="EDEDF1"/>
              </a:solidFill>
              <a:ln w="22225">
                <a:noFill/>
              </a:ln>
              <a:effectLst>
                <a:outerShdw dist="25400" dir="2700000" algn="tl" rotWithShape="0">
                  <a:schemeClr val="accent1">
                    <a:alpha val="4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lIns="288000" tIns="2412000" rIns="288000" bIns="0" rtlCol="0" anchor="ctr"/>
              <a:lstStyle/>
              <a:p>
                <a:pPr algn="ctr">
                  <a:lnSpc>
                    <a:spcPct val="130000"/>
                  </a:lnSpc>
                </a:pPr>
                <a:r>
                  <a:rPr kumimoji="1" lang="ja-JP" altLang="en-US" sz="1200">
                    <a:solidFill>
                      <a:schemeClr val="tx1">
                        <a:lumMod val="95000"/>
                        <a:lumOff val="5000"/>
                      </a:schemeClr>
                    </a:solidFill>
                    <a:latin typeface="+mn-ea"/>
                  </a:rPr>
                  <a:t>利用条件を満たせば、</a:t>
                </a:r>
                <a:br>
                  <a:rPr lang="en-US" altLang="ja-JP" sz="1200">
                    <a:solidFill>
                      <a:schemeClr val="tx1">
                        <a:lumMod val="95000"/>
                        <a:lumOff val="5000"/>
                      </a:schemeClr>
                    </a:solidFill>
                    <a:latin typeface="+mn-ea"/>
                  </a:rPr>
                </a:br>
                <a:r>
                  <a:rPr kumimoji="1" lang="ja-JP" altLang="en-US" sz="1200">
                    <a:solidFill>
                      <a:schemeClr val="tx1">
                        <a:lumMod val="95000"/>
                        <a:lumOff val="5000"/>
                      </a:schemeClr>
                    </a:solidFill>
                    <a:latin typeface="+mn-ea"/>
                  </a:rPr>
                  <a:t>無償でご利用いただけます</a:t>
                </a:r>
              </a:p>
            </p:txBody>
          </p:sp>
          <p:sp>
            <p:nvSpPr>
              <p:cNvPr id="30" name="正方形/長方形 29">
                <a:extLst>
                  <a:ext uri="{FF2B5EF4-FFF2-40B4-BE49-F238E27FC236}">
                    <a16:creationId xmlns:a16="http://schemas.microsoft.com/office/drawing/2014/main" id="{54CD441C-5176-EE20-6F7F-A902331B439F}"/>
                  </a:ext>
                </a:extLst>
              </p:cNvPr>
              <p:cNvSpPr/>
              <p:nvPr/>
            </p:nvSpPr>
            <p:spPr>
              <a:xfrm>
                <a:off x="6395863" y="2774466"/>
                <a:ext cx="3422468" cy="84813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90000" rtlCol="0" anchor="ctr"/>
              <a:lstStyle/>
              <a:p>
                <a:pPr algn="ctr">
                  <a:lnSpc>
                    <a:spcPct val="120000"/>
                  </a:lnSpc>
                </a:pPr>
                <a:r>
                  <a:rPr kumimoji="1" lang="ja-JP" altLang="en-US" sz="1400" b="1" i="0" u="none" strike="noStrike" kern="1200" cap="none" spc="0" normalizeH="0" baseline="0" noProof="0">
                    <a:ln>
                      <a:noFill/>
                    </a:ln>
                    <a:solidFill>
                      <a:srgbClr val="00003E"/>
                    </a:solidFill>
                    <a:effectLst/>
                    <a:uLnTx/>
                    <a:uFillTx/>
                    <a:latin typeface="+mn-ea"/>
                    <a:cs typeface="+mn-cs"/>
                  </a:rPr>
                  <a:t>利用条件を満たせば</a:t>
                </a:r>
                <a:endParaRPr kumimoji="1" lang="en-US" altLang="ja-JP" sz="1400" b="1" i="0" u="none" strike="noStrike" kern="1200" cap="none" spc="0" normalizeH="0" baseline="0" noProof="0">
                  <a:ln>
                    <a:noFill/>
                  </a:ln>
                  <a:solidFill>
                    <a:srgbClr val="00003E"/>
                  </a:solidFill>
                  <a:effectLst/>
                  <a:uLnTx/>
                  <a:uFillTx/>
                  <a:latin typeface="+mn-ea"/>
                  <a:cs typeface="+mn-cs"/>
                </a:endParaRPr>
              </a:p>
              <a:p>
                <a:pPr algn="ctr">
                  <a:lnSpc>
                    <a:spcPct val="120000"/>
                  </a:lnSpc>
                </a:pPr>
                <a:r>
                  <a:rPr lang="ja-JP" altLang="en-US" sz="2000" b="1">
                    <a:solidFill>
                      <a:schemeClr val="accent1"/>
                    </a:solidFill>
                    <a:latin typeface="+mn-ea"/>
                  </a:rPr>
                  <a:t>無償</a:t>
                </a:r>
                <a:endParaRPr kumimoji="1" lang="ja-JP" altLang="en-US" sz="2000" b="1">
                  <a:solidFill>
                    <a:schemeClr val="accent1"/>
                  </a:solidFill>
                  <a:latin typeface="+mn-ea"/>
                </a:endParaRPr>
              </a:p>
            </p:txBody>
          </p:sp>
          <p:sp>
            <p:nvSpPr>
              <p:cNvPr id="31" name="円/楕円 35">
                <a:extLst>
                  <a:ext uri="{FF2B5EF4-FFF2-40B4-BE49-F238E27FC236}">
                    <a16:creationId xmlns:a16="http://schemas.microsoft.com/office/drawing/2014/main" id="{021359FF-3052-EB8E-C3C8-5CD95CE2B843}"/>
                  </a:ext>
                </a:extLst>
              </p:cNvPr>
              <p:cNvSpPr/>
              <p:nvPr/>
            </p:nvSpPr>
            <p:spPr>
              <a:xfrm>
                <a:off x="7553436" y="3710746"/>
                <a:ext cx="1102035" cy="1102035"/>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600">
                  <a:latin typeface="+mn-ea"/>
                </a:endParaRPr>
              </a:p>
            </p:txBody>
          </p:sp>
          <p:grpSp>
            <p:nvGrpSpPr>
              <p:cNvPr id="32" name="グループ化 31">
                <a:extLst>
                  <a:ext uri="{FF2B5EF4-FFF2-40B4-BE49-F238E27FC236}">
                    <a16:creationId xmlns:a16="http://schemas.microsoft.com/office/drawing/2014/main" id="{4510744C-EFAF-BD21-AC55-52ACB748337C}"/>
                  </a:ext>
                </a:extLst>
              </p:cNvPr>
              <p:cNvGrpSpPr>
                <a:grpSpLocks noChangeAspect="1"/>
              </p:cNvGrpSpPr>
              <p:nvPr/>
            </p:nvGrpSpPr>
            <p:grpSpPr>
              <a:xfrm>
                <a:off x="7834454" y="3925693"/>
                <a:ext cx="612000" cy="583200"/>
                <a:chOff x="5719200" y="3856302"/>
                <a:chExt cx="750956" cy="715617"/>
              </a:xfrm>
            </p:grpSpPr>
            <p:pic>
              <p:nvPicPr>
                <p:cNvPr id="36" name="図 35">
                  <a:extLst>
                    <a:ext uri="{FF2B5EF4-FFF2-40B4-BE49-F238E27FC236}">
                      <a16:creationId xmlns:a16="http://schemas.microsoft.com/office/drawing/2014/main" id="{DB95853A-360E-A552-EE70-64E3578305CE}"/>
                    </a:ext>
                  </a:extLst>
                </p:cNvPr>
                <p:cNvPicPr>
                  <a:picLocks noChangeAspect="1"/>
                </p:cNvPicPr>
                <p:nvPr/>
              </p:nvPicPr>
              <p:blipFill>
                <a:blip r:embed="rId3"/>
                <a:stretch>
                  <a:fillRect/>
                </a:stretch>
              </p:blipFill>
              <p:spPr>
                <a:xfrm>
                  <a:off x="5719200" y="3856302"/>
                  <a:ext cx="750956" cy="715617"/>
                </a:xfrm>
                <a:prstGeom prst="rect">
                  <a:avLst/>
                </a:prstGeom>
              </p:spPr>
            </p:pic>
            <p:sp>
              <p:nvSpPr>
                <p:cNvPr id="37" name="正方形/長方形 36">
                  <a:extLst>
                    <a:ext uri="{FF2B5EF4-FFF2-40B4-BE49-F238E27FC236}">
                      <a16:creationId xmlns:a16="http://schemas.microsoft.com/office/drawing/2014/main" id="{A601F122-CE3E-0EB0-F69C-72444E3F0351}"/>
                    </a:ext>
                  </a:extLst>
                </p:cNvPr>
                <p:cNvSpPr/>
                <p:nvPr/>
              </p:nvSpPr>
              <p:spPr>
                <a:xfrm>
                  <a:off x="5965445" y="3875417"/>
                  <a:ext cx="319430" cy="34310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spAutoFit/>
                </a:bodyPr>
                <a:lstStyle/>
                <a:p>
                  <a:pPr algn="ctr"/>
                  <a:r>
                    <a:rPr kumimoji="1" lang="ja-JP" altLang="en-US" sz="700" b="1">
                      <a:solidFill>
                        <a:schemeClr val="tx1">
                          <a:lumMod val="95000"/>
                          <a:lumOff val="5000"/>
                        </a:schemeClr>
                      </a:solidFill>
                      <a:latin typeface="+mn-ea"/>
                      <a:cs typeface="Segoe UI" panose="020B0502040204020203" pitchFamily="34" charset="0"/>
                    </a:rPr>
                    <a:t>￥</a:t>
                  </a:r>
                  <a:r>
                    <a:rPr kumimoji="1" lang="en-US" altLang="ja-JP" sz="1600" b="1">
                      <a:solidFill>
                        <a:schemeClr val="tx1">
                          <a:lumMod val="95000"/>
                          <a:lumOff val="5000"/>
                        </a:schemeClr>
                      </a:solidFill>
                      <a:latin typeface="+mn-ea"/>
                      <a:cs typeface="Segoe UI" panose="020B0502040204020203" pitchFamily="34" charset="0"/>
                    </a:rPr>
                    <a:t>0</a:t>
                  </a:r>
                  <a:endParaRPr kumimoji="1" lang="ja-JP" altLang="en-US" sz="1600" b="1">
                    <a:solidFill>
                      <a:schemeClr val="tx1">
                        <a:lumMod val="95000"/>
                        <a:lumOff val="5000"/>
                      </a:schemeClr>
                    </a:solidFill>
                    <a:latin typeface="+mn-ea"/>
                    <a:cs typeface="Segoe UI" panose="020B0502040204020203" pitchFamily="34" charset="0"/>
                  </a:endParaRPr>
                </a:p>
              </p:txBody>
            </p:sp>
          </p:grpSp>
          <p:grpSp>
            <p:nvGrpSpPr>
              <p:cNvPr id="33" name="グループ化 32">
                <a:extLst>
                  <a:ext uri="{FF2B5EF4-FFF2-40B4-BE49-F238E27FC236}">
                    <a16:creationId xmlns:a16="http://schemas.microsoft.com/office/drawing/2014/main" id="{E7A67423-849E-B6A0-8F65-AC321B943239}"/>
                  </a:ext>
                </a:extLst>
              </p:cNvPr>
              <p:cNvGrpSpPr/>
              <p:nvPr/>
            </p:nvGrpSpPr>
            <p:grpSpPr>
              <a:xfrm>
                <a:off x="7801365" y="1963034"/>
                <a:ext cx="606176" cy="645329"/>
                <a:chOff x="1995521" y="1963034"/>
                <a:chExt cx="606176" cy="645329"/>
              </a:xfrm>
            </p:grpSpPr>
            <p:sp>
              <p:nvSpPr>
                <p:cNvPr id="34" name="円/楕円 38">
                  <a:extLst>
                    <a:ext uri="{FF2B5EF4-FFF2-40B4-BE49-F238E27FC236}">
                      <a16:creationId xmlns:a16="http://schemas.microsoft.com/office/drawing/2014/main" id="{A18BB91C-15D2-3B18-E425-E4B0CD9D2E87}"/>
                    </a:ext>
                  </a:extLst>
                </p:cNvPr>
                <p:cNvSpPr/>
                <p:nvPr/>
              </p:nvSpPr>
              <p:spPr>
                <a:xfrm>
                  <a:off x="1995521" y="1963034"/>
                  <a:ext cx="606176" cy="606176"/>
                </a:xfrm>
                <a:prstGeom prst="ellipse">
                  <a:avLst/>
                </a:prstGeom>
                <a:ln w="508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gn="ctr"/>
                  <a:r>
                    <a:rPr kumimoji="1" lang="en-US" altLang="ja-JP" sz="1600" b="1">
                      <a:latin typeface="+mn-ea"/>
                      <a:cs typeface="Segoe UI" panose="020B0502040204020203" pitchFamily="34" charset="0"/>
                    </a:rPr>
                    <a:t>02</a:t>
                  </a:r>
                  <a:endParaRPr kumimoji="1" lang="ja-JP" altLang="en-US" sz="1600" b="1">
                    <a:latin typeface="+mn-ea"/>
                    <a:cs typeface="Segoe UI" panose="020B0502040204020203" pitchFamily="34" charset="0"/>
                  </a:endParaRPr>
                </a:p>
              </p:txBody>
            </p:sp>
            <p:sp>
              <p:nvSpPr>
                <p:cNvPr id="35" name="三角形 39">
                  <a:extLst>
                    <a:ext uri="{FF2B5EF4-FFF2-40B4-BE49-F238E27FC236}">
                      <a16:creationId xmlns:a16="http://schemas.microsoft.com/office/drawing/2014/main" id="{69624329-C216-4A56-7A10-33FBF9A63F26}"/>
                    </a:ext>
                  </a:extLst>
                </p:cNvPr>
                <p:cNvSpPr>
                  <a:spLocks noChangeAspect="1"/>
                </p:cNvSpPr>
                <p:nvPr/>
              </p:nvSpPr>
              <p:spPr>
                <a:xfrm rot="10800000">
                  <a:off x="2262610" y="2546293"/>
                  <a:ext cx="72000" cy="62070"/>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600">
                    <a:latin typeface="+mn-ea"/>
                  </a:endParaRPr>
                </a:p>
              </p:txBody>
            </p:sp>
          </p:grpSp>
        </p:grpSp>
        <p:grpSp>
          <p:nvGrpSpPr>
            <p:cNvPr id="11" name="グループ化 10">
              <a:extLst>
                <a:ext uri="{FF2B5EF4-FFF2-40B4-BE49-F238E27FC236}">
                  <a16:creationId xmlns:a16="http://schemas.microsoft.com/office/drawing/2014/main" id="{F2817616-2F96-371F-D39C-F91B40E95B3F}"/>
                </a:ext>
              </a:extLst>
            </p:cNvPr>
            <p:cNvGrpSpPr/>
            <p:nvPr/>
          </p:nvGrpSpPr>
          <p:grpSpPr>
            <a:xfrm>
              <a:off x="4542742" y="1963034"/>
              <a:ext cx="3425112" cy="4311782"/>
              <a:chOff x="2594506" y="1963034"/>
              <a:chExt cx="3425112" cy="4311782"/>
            </a:xfrm>
          </p:grpSpPr>
          <p:sp>
            <p:nvSpPr>
              <p:cNvPr id="16" name="正方形/長方形 15">
                <a:extLst>
                  <a:ext uri="{FF2B5EF4-FFF2-40B4-BE49-F238E27FC236}">
                    <a16:creationId xmlns:a16="http://schemas.microsoft.com/office/drawing/2014/main" id="{29E6F8DE-BDC2-BF1C-F63A-3BC237EB872B}"/>
                  </a:ext>
                </a:extLst>
              </p:cNvPr>
              <p:cNvSpPr/>
              <p:nvPr/>
            </p:nvSpPr>
            <p:spPr>
              <a:xfrm>
                <a:off x="2594506" y="2266122"/>
                <a:ext cx="3422468" cy="4008694"/>
              </a:xfrm>
              <a:prstGeom prst="rect">
                <a:avLst/>
              </a:prstGeom>
              <a:solidFill>
                <a:srgbClr val="EDEDF1"/>
              </a:solidFill>
              <a:ln w="22225">
                <a:noFill/>
              </a:ln>
              <a:effectLst>
                <a:outerShdw dist="25400" dir="2700000" algn="tl" rotWithShape="0">
                  <a:schemeClr val="accent1">
                    <a:alpha val="4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lIns="288000" tIns="2412000" rIns="288000" bIns="0" rtlCol="0" anchor="ctr"/>
              <a:lstStyle/>
              <a:p>
                <a:pPr algn="ctr">
                  <a:lnSpc>
                    <a:spcPct val="130000"/>
                  </a:lnSpc>
                </a:pPr>
                <a:r>
                  <a:rPr kumimoji="1" lang="en-US" altLang="ja-JP" sz="1200" dirty="0">
                    <a:solidFill>
                      <a:schemeClr val="tx1">
                        <a:lumMod val="95000"/>
                        <a:lumOff val="5000"/>
                      </a:schemeClr>
                    </a:solidFill>
                    <a:latin typeface="+mn-ea"/>
                  </a:rPr>
                  <a:t>LINE</a:t>
                </a:r>
                <a:r>
                  <a:rPr kumimoji="1" lang="ja-JP" altLang="en-US" sz="1200">
                    <a:solidFill>
                      <a:schemeClr val="tx1">
                        <a:lumMod val="95000"/>
                        <a:lumOff val="5000"/>
                      </a:schemeClr>
                    </a:solidFill>
                    <a:latin typeface="+mn-ea"/>
                  </a:rPr>
                  <a:t>、ヤフーの媒体属性を</a:t>
                </a:r>
                <a:br>
                  <a:rPr kumimoji="1" lang="en-US" altLang="ja-JP" sz="1200" dirty="0">
                    <a:solidFill>
                      <a:schemeClr val="tx1">
                        <a:lumMod val="95000"/>
                        <a:lumOff val="5000"/>
                      </a:schemeClr>
                    </a:solidFill>
                    <a:latin typeface="+mn-ea"/>
                  </a:rPr>
                </a:br>
                <a:r>
                  <a:rPr kumimoji="1" lang="ja-JP" altLang="en-US" sz="1200">
                    <a:solidFill>
                      <a:schemeClr val="tx1">
                        <a:lumMod val="95000"/>
                        <a:lumOff val="5000"/>
                      </a:schemeClr>
                    </a:solidFill>
                    <a:latin typeface="+mn-ea"/>
                  </a:rPr>
                  <a:t>熟知したメンバーが、</a:t>
                </a:r>
                <a:br>
                  <a:rPr kumimoji="1" lang="en-US" altLang="ja-JP" sz="1200">
                    <a:solidFill>
                      <a:schemeClr val="tx1">
                        <a:lumMod val="95000"/>
                        <a:lumOff val="5000"/>
                      </a:schemeClr>
                    </a:solidFill>
                    <a:latin typeface="+mn-ea"/>
                  </a:rPr>
                </a:br>
                <a:r>
                  <a:rPr kumimoji="1" lang="ja-JP" altLang="en-US" sz="1200">
                    <a:solidFill>
                      <a:schemeClr val="tx1">
                        <a:lumMod val="95000"/>
                        <a:lumOff val="5000"/>
                      </a:schemeClr>
                    </a:solidFill>
                    <a:latin typeface="+mn-ea"/>
                  </a:rPr>
                  <a:t>知見を活かしたクリエイティブの</a:t>
                </a:r>
                <a:br>
                  <a:rPr kumimoji="1" lang="en-US" altLang="ja-JP" sz="1200">
                    <a:solidFill>
                      <a:schemeClr val="tx1">
                        <a:lumMod val="95000"/>
                        <a:lumOff val="5000"/>
                      </a:schemeClr>
                    </a:solidFill>
                    <a:latin typeface="+mn-ea"/>
                  </a:rPr>
                </a:br>
                <a:r>
                  <a:rPr kumimoji="1" lang="ja-JP" altLang="en-US" sz="1200">
                    <a:solidFill>
                      <a:schemeClr val="tx1">
                        <a:lumMod val="95000"/>
                        <a:lumOff val="5000"/>
                      </a:schemeClr>
                    </a:solidFill>
                    <a:latin typeface="+mn-ea"/>
                  </a:rPr>
                  <a:t>分析や制作を行います</a:t>
                </a:r>
                <a:endParaRPr kumimoji="1" lang="en-US" altLang="ja-JP" sz="1200" dirty="0">
                  <a:solidFill>
                    <a:schemeClr val="tx1">
                      <a:lumMod val="95000"/>
                      <a:lumOff val="5000"/>
                    </a:schemeClr>
                  </a:solidFill>
                  <a:latin typeface="+mn-ea"/>
                </a:endParaRPr>
              </a:p>
              <a:p>
                <a:pPr algn="ctr">
                  <a:lnSpc>
                    <a:spcPct val="130000"/>
                  </a:lnSpc>
                </a:pPr>
                <a:endParaRPr kumimoji="1" lang="ja-JP" altLang="en-US" sz="1200">
                  <a:solidFill>
                    <a:schemeClr val="tx1">
                      <a:lumMod val="95000"/>
                      <a:lumOff val="5000"/>
                    </a:schemeClr>
                  </a:solidFill>
                  <a:latin typeface="+mn-ea"/>
                </a:endParaRPr>
              </a:p>
            </p:txBody>
          </p:sp>
          <p:sp>
            <p:nvSpPr>
              <p:cNvPr id="17" name="円/楕円 27">
                <a:extLst>
                  <a:ext uri="{FF2B5EF4-FFF2-40B4-BE49-F238E27FC236}">
                    <a16:creationId xmlns:a16="http://schemas.microsoft.com/office/drawing/2014/main" id="{EEFC763B-8AAF-9537-19CF-BE14901B5903}"/>
                  </a:ext>
                </a:extLst>
              </p:cNvPr>
              <p:cNvSpPr/>
              <p:nvPr/>
            </p:nvSpPr>
            <p:spPr>
              <a:xfrm>
                <a:off x="3754723" y="3710746"/>
                <a:ext cx="1102035" cy="1102035"/>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600">
                  <a:latin typeface="+mn-ea"/>
                </a:endParaRPr>
              </a:p>
            </p:txBody>
          </p:sp>
          <p:pic>
            <p:nvPicPr>
              <p:cNvPr id="24" name="図 23">
                <a:extLst>
                  <a:ext uri="{FF2B5EF4-FFF2-40B4-BE49-F238E27FC236}">
                    <a16:creationId xmlns:a16="http://schemas.microsoft.com/office/drawing/2014/main" id="{6A25CD81-2F9C-9C31-4CEE-F521E7E7AA5A}"/>
                  </a:ext>
                </a:extLst>
              </p:cNvPr>
              <p:cNvPicPr>
                <a:picLocks noChangeAspect="1"/>
              </p:cNvPicPr>
              <p:nvPr/>
            </p:nvPicPr>
            <p:blipFill>
              <a:blip r:embed="rId4"/>
              <a:stretch>
                <a:fillRect/>
              </a:stretch>
            </p:blipFill>
            <p:spPr>
              <a:xfrm>
                <a:off x="4035740" y="3953192"/>
                <a:ext cx="540000" cy="617142"/>
              </a:xfrm>
              <a:prstGeom prst="rect">
                <a:avLst/>
              </a:prstGeom>
            </p:spPr>
          </p:pic>
          <p:sp>
            <p:nvSpPr>
              <p:cNvPr id="25" name="正方形/長方形 24">
                <a:extLst>
                  <a:ext uri="{FF2B5EF4-FFF2-40B4-BE49-F238E27FC236}">
                    <a16:creationId xmlns:a16="http://schemas.microsoft.com/office/drawing/2014/main" id="{F3DBB406-903B-71F2-95AD-C911DD3F548E}"/>
                  </a:ext>
                </a:extLst>
              </p:cNvPr>
              <p:cNvSpPr/>
              <p:nvPr/>
            </p:nvSpPr>
            <p:spPr>
              <a:xfrm>
                <a:off x="2597150" y="2774466"/>
                <a:ext cx="3422468" cy="84813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90000" rtlCol="0" anchor="ctr"/>
              <a:lstStyle/>
              <a:p>
                <a:pPr algn="ctr">
                  <a:lnSpc>
                    <a:spcPct val="120000"/>
                  </a:lnSpc>
                </a:pPr>
                <a:r>
                  <a:rPr kumimoji="1" lang="ja-JP" altLang="en-US" sz="1400" b="1">
                    <a:solidFill>
                      <a:schemeClr val="accent1"/>
                    </a:solidFill>
                    <a:latin typeface="+mn-ea"/>
                  </a:rPr>
                  <a:t>知見を活かした</a:t>
                </a:r>
                <a:br>
                  <a:rPr kumimoji="1" lang="en-US" altLang="ja-JP" b="1" dirty="0">
                    <a:solidFill>
                      <a:schemeClr val="accent1"/>
                    </a:solidFill>
                    <a:latin typeface="+mn-ea"/>
                  </a:rPr>
                </a:br>
                <a:r>
                  <a:rPr kumimoji="1" lang="ja-JP" altLang="en-US" sz="2000" b="1">
                    <a:solidFill>
                      <a:schemeClr val="accent1"/>
                    </a:solidFill>
                    <a:latin typeface="+mn-ea"/>
                  </a:rPr>
                  <a:t>分析・制作</a:t>
                </a:r>
              </a:p>
            </p:txBody>
          </p:sp>
          <p:grpSp>
            <p:nvGrpSpPr>
              <p:cNvPr id="26" name="グループ化 25">
                <a:extLst>
                  <a:ext uri="{FF2B5EF4-FFF2-40B4-BE49-F238E27FC236}">
                    <a16:creationId xmlns:a16="http://schemas.microsoft.com/office/drawing/2014/main" id="{4A170381-D646-08AB-5184-6F48AEEF43CF}"/>
                  </a:ext>
                </a:extLst>
              </p:cNvPr>
              <p:cNvGrpSpPr/>
              <p:nvPr/>
            </p:nvGrpSpPr>
            <p:grpSpPr>
              <a:xfrm>
                <a:off x="4005296" y="1963034"/>
                <a:ext cx="606176" cy="645329"/>
                <a:chOff x="1995521" y="1963034"/>
                <a:chExt cx="606176" cy="645329"/>
              </a:xfrm>
            </p:grpSpPr>
            <p:sp>
              <p:nvSpPr>
                <p:cNvPr id="27" name="円/楕円 31">
                  <a:extLst>
                    <a:ext uri="{FF2B5EF4-FFF2-40B4-BE49-F238E27FC236}">
                      <a16:creationId xmlns:a16="http://schemas.microsoft.com/office/drawing/2014/main" id="{7C8FD67C-F286-6665-959A-7F48376B9CA6}"/>
                    </a:ext>
                  </a:extLst>
                </p:cNvPr>
                <p:cNvSpPr/>
                <p:nvPr/>
              </p:nvSpPr>
              <p:spPr>
                <a:xfrm>
                  <a:off x="1995521" y="1963034"/>
                  <a:ext cx="606176" cy="606176"/>
                </a:xfrm>
                <a:prstGeom prst="ellipse">
                  <a:avLst/>
                </a:prstGeom>
                <a:ln w="508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gn="ctr"/>
                  <a:r>
                    <a:rPr kumimoji="1" lang="en-US" altLang="ja-JP" sz="1600" b="1">
                      <a:latin typeface="+mn-ea"/>
                      <a:cs typeface="Segoe UI" panose="020B0502040204020203" pitchFamily="34" charset="0"/>
                    </a:rPr>
                    <a:t>01</a:t>
                  </a:r>
                  <a:endParaRPr kumimoji="1" lang="ja-JP" altLang="en-US" sz="1600" b="1">
                    <a:latin typeface="+mn-ea"/>
                    <a:cs typeface="Segoe UI" panose="020B0502040204020203" pitchFamily="34" charset="0"/>
                  </a:endParaRPr>
                </a:p>
              </p:txBody>
            </p:sp>
            <p:sp>
              <p:nvSpPr>
                <p:cNvPr id="28" name="三角形 32">
                  <a:extLst>
                    <a:ext uri="{FF2B5EF4-FFF2-40B4-BE49-F238E27FC236}">
                      <a16:creationId xmlns:a16="http://schemas.microsoft.com/office/drawing/2014/main" id="{8F4BC162-FADD-B2C1-C77E-9FC9204136C1}"/>
                    </a:ext>
                  </a:extLst>
                </p:cNvPr>
                <p:cNvSpPr>
                  <a:spLocks noChangeAspect="1"/>
                </p:cNvSpPr>
                <p:nvPr/>
              </p:nvSpPr>
              <p:spPr>
                <a:xfrm rot="10800000">
                  <a:off x="2262610" y="2546293"/>
                  <a:ext cx="72000" cy="62070"/>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600">
                    <a:latin typeface="+mn-ea"/>
                  </a:endParaRPr>
                </a:p>
              </p:txBody>
            </p:sp>
          </p:grpSp>
        </p:grpSp>
      </p:grpSp>
      <p:grpSp>
        <p:nvGrpSpPr>
          <p:cNvPr id="38" name="グループ化 37">
            <a:extLst>
              <a:ext uri="{FF2B5EF4-FFF2-40B4-BE49-F238E27FC236}">
                <a16:creationId xmlns:a16="http://schemas.microsoft.com/office/drawing/2014/main" id="{7E7EE348-5952-43D9-24ED-7581D645BD22}"/>
              </a:ext>
            </a:extLst>
          </p:cNvPr>
          <p:cNvGrpSpPr/>
          <p:nvPr/>
        </p:nvGrpSpPr>
        <p:grpSpPr>
          <a:xfrm>
            <a:off x="1717861" y="4871064"/>
            <a:ext cx="1878172" cy="1577299"/>
            <a:chOff x="813791" y="4552602"/>
            <a:chExt cx="1878172" cy="1577299"/>
          </a:xfrm>
        </p:grpSpPr>
        <p:pic>
          <p:nvPicPr>
            <p:cNvPr id="39" name="図 38">
              <a:extLst>
                <a:ext uri="{FF2B5EF4-FFF2-40B4-BE49-F238E27FC236}">
                  <a16:creationId xmlns:a16="http://schemas.microsoft.com/office/drawing/2014/main" id="{2E9A112B-FB26-4F0D-A1C7-D2D42177E138}"/>
                </a:ext>
              </a:extLst>
            </p:cNvPr>
            <p:cNvPicPr>
              <a:picLocks noChangeAspect="1"/>
            </p:cNvPicPr>
            <p:nvPr/>
          </p:nvPicPr>
          <p:blipFill>
            <a:blip r:embed="rId5"/>
            <a:stretch>
              <a:fillRect/>
            </a:stretch>
          </p:blipFill>
          <p:spPr>
            <a:xfrm>
              <a:off x="813791" y="4552602"/>
              <a:ext cx="1878172" cy="1577299"/>
            </a:xfrm>
            <a:prstGeom prst="rect">
              <a:avLst/>
            </a:prstGeom>
          </p:spPr>
        </p:pic>
        <p:pic>
          <p:nvPicPr>
            <p:cNvPr id="40" name="図 39" descr="図形&#10;&#10;低い精度で自動的に生成された説明">
              <a:extLst>
                <a:ext uri="{FF2B5EF4-FFF2-40B4-BE49-F238E27FC236}">
                  <a16:creationId xmlns:a16="http://schemas.microsoft.com/office/drawing/2014/main" id="{0277F7DB-F413-C514-5C5F-EF1CB8A68A94}"/>
                </a:ext>
              </a:extLst>
            </p:cNvPr>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flipH="1">
              <a:off x="1253959" y="4663212"/>
              <a:ext cx="351776" cy="351776"/>
            </a:xfrm>
            <a:prstGeom prst="rect">
              <a:avLst/>
            </a:prstGeom>
          </p:spPr>
        </p:pic>
      </p:grpSp>
      <p:pic>
        <p:nvPicPr>
          <p:cNvPr id="41" name="図 40">
            <a:extLst>
              <a:ext uri="{FF2B5EF4-FFF2-40B4-BE49-F238E27FC236}">
                <a16:creationId xmlns:a16="http://schemas.microsoft.com/office/drawing/2014/main" id="{C37B2D7A-46D9-8CEB-BF4E-80989A32B34E}"/>
              </a:ext>
            </a:extLst>
          </p:cNvPr>
          <p:cNvPicPr>
            <a:picLocks noChangeAspect="1"/>
          </p:cNvPicPr>
          <p:nvPr/>
        </p:nvPicPr>
        <p:blipFill>
          <a:blip r:embed="rId7"/>
          <a:stretch>
            <a:fillRect/>
          </a:stretch>
        </p:blipFill>
        <p:spPr>
          <a:xfrm>
            <a:off x="4884181" y="4542352"/>
            <a:ext cx="252000" cy="210000"/>
          </a:xfrm>
          <a:prstGeom prst="rect">
            <a:avLst/>
          </a:prstGeom>
        </p:spPr>
      </p:pic>
      <p:grpSp>
        <p:nvGrpSpPr>
          <p:cNvPr id="42" name="グループ化 41">
            <a:extLst>
              <a:ext uri="{FF2B5EF4-FFF2-40B4-BE49-F238E27FC236}">
                <a16:creationId xmlns:a16="http://schemas.microsoft.com/office/drawing/2014/main" id="{F230392E-020D-D28C-F8ED-CB5A279AE3B9}"/>
              </a:ext>
            </a:extLst>
          </p:cNvPr>
          <p:cNvGrpSpPr/>
          <p:nvPr/>
        </p:nvGrpSpPr>
        <p:grpSpPr>
          <a:xfrm>
            <a:off x="545300" y="2067696"/>
            <a:ext cx="4012645" cy="2656152"/>
            <a:chOff x="-700024" y="-938948"/>
            <a:chExt cx="9934736" cy="7375227"/>
          </a:xfrm>
        </p:grpSpPr>
        <p:grpSp>
          <p:nvGrpSpPr>
            <p:cNvPr id="43" name="グループ化 42">
              <a:extLst>
                <a:ext uri="{FF2B5EF4-FFF2-40B4-BE49-F238E27FC236}">
                  <a16:creationId xmlns:a16="http://schemas.microsoft.com/office/drawing/2014/main" id="{6B0A32F1-F7F2-EEA5-73E5-5F738AE0B360}"/>
                </a:ext>
              </a:extLst>
            </p:cNvPr>
            <p:cNvGrpSpPr/>
            <p:nvPr/>
          </p:nvGrpSpPr>
          <p:grpSpPr>
            <a:xfrm>
              <a:off x="-508511" y="3053279"/>
              <a:ext cx="9644513" cy="3383000"/>
              <a:chOff x="-508511" y="2934451"/>
              <a:chExt cx="9644513" cy="3383000"/>
            </a:xfrm>
          </p:grpSpPr>
          <p:sp>
            <p:nvSpPr>
              <p:cNvPr id="51" name="角丸四角形 55">
                <a:extLst>
                  <a:ext uri="{FF2B5EF4-FFF2-40B4-BE49-F238E27FC236}">
                    <a16:creationId xmlns:a16="http://schemas.microsoft.com/office/drawing/2014/main" id="{945CFFA6-2958-613B-2F60-A24F91C95436}"/>
                  </a:ext>
                </a:extLst>
              </p:cNvPr>
              <p:cNvSpPr/>
              <p:nvPr/>
            </p:nvSpPr>
            <p:spPr>
              <a:xfrm>
                <a:off x="-508511" y="3513087"/>
                <a:ext cx="7707798" cy="2804364"/>
              </a:xfrm>
              <a:prstGeom prst="roundRect">
                <a:avLst>
                  <a:gd name="adj" fmla="val 50000"/>
                </a:avLst>
              </a:prstGeom>
              <a:solidFill>
                <a:srgbClr val="EDEDF1"/>
              </a:solidFill>
              <a:ln w="9525" cap="flat" cmpd="sng" algn="ctr">
                <a:noFill/>
                <a:prstDash val="solid"/>
              </a:ln>
              <a:effectLst/>
            </p:spPr>
            <p:txBody>
              <a:bodyPr rot="0" spcFirstLastPara="0" vertOverflow="overflow" horzOverflow="overflow" vert="horz" wrap="none" lIns="288000" tIns="144000" rIns="288000" bIns="144000" numCol="1" spcCol="0" rtlCol="0" fromWordArt="0" anchor="ctr" anchorCtr="0" forceAA="0" compatLnSpc="1">
                <a:prstTxWarp prst="textNoShape">
                  <a:avLst/>
                </a:prstTxWarp>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ja-JP" altLang="en-US" sz="1100" b="1" i="0" u="none" strike="noStrike" kern="0" cap="none" spc="0" normalizeH="0" baseline="0" noProof="0">
                    <a:ln>
                      <a:noFill/>
                    </a:ln>
                    <a:solidFill>
                      <a:schemeClr val="accent4"/>
                    </a:solidFill>
                    <a:effectLst/>
                    <a:uLnTx/>
                    <a:uFillTx/>
                    <a:latin typeface="+mn-ea"/>
                  </a:rPr>
                  <a:t>商品に最適化</a:t>
                </a:r>
                <a:r>
                  <a:rPr kumimoji="0" lang="ja-JP" altLang="en-US" sz="1100" b="1" i="0" u="none" strike="noStrike" kern="0" cap="none" spc="0" normalizeH="0" baseline="0" noProof="0">
                    <a:ln>
                      <a:noFill/>
                    </a:ln>
                    <a:solidFill>
                      <a:schemeClr val="tx2"/>
                    </a:solidFill>
                    <a:effectLst/>
                    <a:uLnTx/>
                    <a:uFillTx/>
                    <a:latin typeface="+mn-ea"/>
                  </a:rPr>
                  <a:t>した</a:t>
                </a:r>
                <a:endParaRPr kumimoji="0" lang="en-US" altLang="ja-JP" sz="1100" b="1" i="0" u="none" strike="noStrike" kern="0" cap="none" spc="0" normalizeH="0" baseline="0" noProof="0" dirty="0">
                  <a:ln>
                    <a:noFill/>
                  </a:ln>
                  <a:solidFill>
                    <a:schemeClr val="tx2"/>
                  </a:solidFill>
                  <a:effectLst/>
                  <a:uLnTx/>
                  <a:uFillTx/>
                  <a:latin typeface="+mn-ea"/>
                </a:endParaRPr>
              </a:p>
              <a:p>
                <a:pPr marL="0" marR="0" lvl="0" indent="0" algn="ctr" defTabSz="914400" rtl="0" eaLnBrk="1" fontAlgn="auto" latinLnBrk="0" hangingPunct="1">
                  <a:lnSpc>
                    <a:spcPct val="130000"/>
                  </a:lnSpc>
                  <a:spcBef>
                    <a:spcPts val="0"/>
                  </a:spcBef>
                  <a:spcAft>
                    <a:spcPts val="0"/>
                  </a:spcAft>
                  <a:buClrTx/>
                  <a:buSzTx/>
                  <a:buFontTx/>
                  <a:buNone/>
                  <a:tabLst/>
                  <a:defRPr/>
                </a:pPr>
                <a:r>
                  <a:rPr kumimoji="0" lang="ja-JP" altLang="en-US" sz="1100" b="1" i="0" u="none" strike="noStrike" kern="0" cap="none" spc="0" normalizeH="0" baseline="0" noProof="0">
                    <a:ln>
                      <a:noFill/>
                    </a:ln>
                    <a:solidFill>
                      <a:schemeClr val="tx2"/>
                    </a:solidFill>
                    <a:effectLst/>
                    <a:uLnTx/>
                    <a:uFillTx/>
                    <a:latin typeface="+mn-ea"/>
                  </a:rPr>
                  <a:t>広告クリエイティブを作ってほしい</a:t>
                </a:r>
                <a:endParaRPr kumimoji="0" lang="ja-JP" altLang="en-US" sz="1100" b="0" i="0" u="none" strike="noStrike" kern="0" cap="none" spc="0" normalizeH="0" baseline="0" noProof="0">
                  <a:ln>
                    <a:noFill/>
                  </a:ln>
                  <a:solidFill>
                    <a:schemeClr val="tx2"/>
                  </a:solidFill>
                  <a:effectLst/>
                  <a:uLnTx/>
                  <a:uFillTx/>
                  <a:latin typeface="+mn-ea"/>
                </a:endParaRPr>
              </a:p>
            </p:txBody>
          </p:sp>
          <p:sp>
            <p:nvSpPr>
              <p:cNvPr id="52" name="三角形 56">
                <a:extLst>
                  <a:ext uri="{FF2B5EF4-FFF2-40B4-BE49-F238E27FC236}">
                    <a16:creationId xmlns:a16="http://schemas.microsoft.com/office/drawing/2014/main" id="{D8900B50-D375-E494-BAD1-7E276C54C805}"/>
                  </a:ext>
                </a:extLst>
              </p:cNvPr>
              <p:cNvSpPr/>
              <p:nvPr/>
            </p:nvSpPr>
            <p:spPr>
              <a:xfrm rot="10800000">
                <a:off x="8989564" y="2934451"/>
                <a:ext cx="146438" cy="126240"/>
              </a:xfrm>
              <a:prstGeom prst="triangle">
                <a:avLst/>
              </a:prstGeom>
              <a:solidFill>
                <a:srgbClr val="EDEDF1"/>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a:latin typeface="+mn-ea"/>
                </a:endParaRPr>
              </a:p>
            </p:txBody>
          </p:sp>
        </p:grpSp>
        <p:sp>
          <p:nvSpPr>
            <p:cNvPr id="44" name="三角形 48">
              <a:extLst>
                <a:ext uri="{FF2B5EF4-FFF2-40B4-BE49-F238E27FC236}">
                  <a16:creationId xmlns:a16="http://schemas.microsoft.com/office/drawing/2014/main" id="{8C94BBC2-F42E-50D7-DF26-4B82A79B719C}"/>
                </a:ext>
              </a:extLst>
            </p:cNvPr>
            <p:cNvSpPr/>
            <p:nvPr/>
          </p:nvSpPr>
          <p:spPr>
            <a:xfrm rot="10800000">
              <a:off x="8682078" y="4852379"/>
              <a:ext cx="146437" cy="126239"/>
            </a:xfrm>
            <a:prstGeom prst="triangle">
              <a:avLst/>
            </a:prstGeom>
            <a:solidFill>
              <a:srgbClr val="EDEDF1"/>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a:latin typeface="+mn-ea"/>
              </a:endParaRPr>
            </a:p>
          </p:txBody>
        </p:sp>
        <p:grpSp>
          <p:nvGrpSpPr>
            <p:cNvPr id="45" name="グループ化 44">
              <a:extLst>
                <a:ext uri="{FF2B5EF4-FFF2-40B4-BE49-F238E27FC236}">
                  <a16:creationId xmlns:a16="http://schemas.microsoft.com/office/drawing/2014/main" id="{301E4C79-F7F1-4B8D-BACA-0F671EEC15D2}"/>
                </a:ext>
              </a:extLst>
            </p:cNvPr>
            <p:cNvGrpSpPr/>
            <p:nvPr/>
          </p:nvGrpSpPr>
          <p:grpSpPr>
            <a:xfrm>
              <a:off x="4163810" y="1785321"/>
              <a:ext cx="5070902" cy="2369063"/>
              <a:chOff x="4264785" y="1772390"/>
              <a:chExt cx="5070902" cy="2369063"/>
            </a:xfrm>
          </p:grpSpPr>
          <p:sp>
            <p:nvSpPr>
              <p:cNvPr id="49" name="角丸四角形 53">
                <a:extLst>
                  <a:ext uri="{FF2B5EF4-FFF2-40B4-BE49-F238E27FC236}">
                    <a16:creationId xmlns:a16="http://schemas.microsoft.com/office/drawing/2014/main" id="{D93D18A5-1455-33A4-CEFD-4D141986687A}"/>
                  </a:ext>
                </a:extLst>
              </p:cNvPr>
              <p:cNvSpPr/>
              <p:nvPr/>
            </p:nvSpPr>
            <p:spPr>
              <a:xfrm>
                <a:off x="4264785" y="1772390"/>
                <a:ext cx="5070902" cy="1945136"/>
              </a:xfrm>
              <a:prstGeom prst="roundRect">
                <a:avLst>
                  <a:gd name="adj" fmla="val 50000"/>
                </a:avLst>
              </a:prstGeom>
              <a:solidFill>
                <a:srgbClr val="EDEDF1"/>
              </a:solidFill>
              <a:ln w="9525" cap="flat" cmpd="sng" algn="ctr">
                <a:noFill/>
                <a:prstDash val="solid"/>
              </a:ln>
              <a:effectLst/>
            </p:spPr>
            <p:txBody>
              <a:bodyPr rot="0" spcFirstLastPara="0" vertOverflow="overflow" horzOverflow="overflow" vert="horz" wrap="none" lIns="288000" tIns="144000" rIns="288000" bIns="144000" numCol="1" spcCol="0" rtlCol="0" fromWordArt="0" anchor="ctr" anchorCtr="0" forceAA="0" compatLnSpc="1">
                <a:prstTxWarp prst="textNoShape">
                  <a:avLst/>
                </a:prstTxWarp>
                <a:spAutoFit/>
              </a:bodyPr>
              <a:lstStyle/>
              <a:p>
                <a:pPr algn="ctr">
                  <a:lnSpc>
                    <a:spcPct val="130000"/>
                  </a:lnSpc>
                  <a:defRPr/>
                </a:pPr>
                <a:r>
                  <a:rPr kumimoji="0" lang="ja-JP" altLang="en-US" sz="1100" b="1" i="0" u="none" strike="noStrike" kern="0" cap="none" spc="0" normalizeH="0" baseline="0" noProof="0">
                    <a:ln>
                      <a:noFill/>
                    </a:ln>
                    <a:solidFill>
                      <a:schemeClr val="accent4"/>
                    </a:solidFill>
                    <a:effectLst/>
                    <a:uLnTx/>
                    <a:uFillTx/>
                    <a:latin typeface="+mn-ea"/>
                  </a:rPr>
                  <a:t>制作リソースがない</a:t>
                </a:r>
              </a:p>
            </p:txBody>
          </p:sp>
          <p:sp>
            <p:nvSpPr>
              <p:cNvPr id="50" name="三角形 54">
                <a:extLst>
                  <a:ext uri="{FF2B5EF4-FFF2-40B4-BE49-F238E27FC236}">
                    <a16:creationId xmlns:a16="http://schemas.microsoft.com/office/drawing/2014/main" id="{6696538B-3C53-B5BE-3B4D-08DD6118A981}"/>
                  </a:ext>
                </a:extLst>
              </p:cNvPr>
              <p:cNvSpPr/>
              <p:nvPr/>
            </p:nvSpPr>
            <p:spPr>
              <a:xfrm rot="10800000">
                <a:off x="5569635" y="4015213"/>
                <a:ext cx="146438" cy="126240"/>
              </a:xfrm>
              <a:prstGeom prst="triangle">
                <a:avLst/>
              </a:prstGeom>
              <a:solidFill>
                <a:srgbClr val="EDEDF1"/>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a:latin typeface="+mn-ea"/>
                </a:endParaRPr>
              </a:p>
            </p:txBody>
          </p:sp>
        </p:grpSp>
        <p:grpSp>
          <p:nvGrpSpPr>
            <p:cNvPr id="46" name="グループ化 45">
              <a:extLst>
                <a:ext uri="{FF2B5EF4-FFF2-40B4-BE49-F238E27FC236}">
                  <a16:creationId xmlns:a16="http://schemas.microsoft.com/office/drawing/2014/main" id="{6EB083B4-5368-FE6C-B061-899CA42A7A84}"/>
                </a:ext>
              </a:extLst>
            </p:cNvPr>
            <p:cNvGrpSpPr/>
            <p:nvPr/>
          </p:nvGrpSpPr>
          <p:grpSpPr>
            <a:xfrm>
              <a:off x="-700024" y="-938948"/>
              <a:ext cx="8090832" cy="3921997"/>
              <a:chOff x="-497041" y="-872258"/>
              <a:chExt cx="8090832" cy="3921997"/>
            </a:xfrm>
          </p:grpSpPr>
          <p:sp>
            <p:nvSpPr>
              <p:cNvPr id="47" name="角丸四角形 51">
                <a:extLst>
                  <a:ext uri="{FF2B5EF4-FFF2-40B4-BE49-F238E27FC236}">
                    <a16:creationId xmlns:a16="http://schemas.microsoft.com/office/drawing/2014/main" id="{774A1AE4-4A29-7501-C598-2D1C7D07F40B}"/>
                  </a:ext>
                </a:extLst>
              </p:cNvPr>
              <p:cNvSpPr/>
              <p:nvPr/>
            </p:nvSpPr>
            <p:spPr>
              <a:xfrm>
                <a:off x="-497041" y="-872258"/>
                <a:ext cx="8090832" cy="2804364"/>
              </a:xfrm>
              <a:prstGeom prst="roundRect">
                <a:avLst>
                  <a:gd name="adj" fmla="val 50000"/>
                </a:avLst>
              </a:prstGeom>
              <a:solidFill>
                <a:srgbClr val="EDEDF1"/>
              </a:solidFill>
              <a:ln w="9525" cap="flat" cmpd="sng" algn="ctr">
                <a:noFill/>
                <a:prstDash val="solid"/>
              </a:ln>
              <a:effectLst/>
            </p:spPr>
            <p:txBody>
              <a:bodyPr rot="0" spcFirstLastPara="0" vertOverflow="overflow" horzOverflow="overflow" vert="horz" wrap="none" lIns="288000" tIns="144000" rIns="288000" bIns="144000" numCol="1" spcCol="0" rtlCol="0" fromWordArt="0" anchor="ctr" anchorCtr="0" forceAA="0" compatLnSpc="1">
                <a:prstTxWarp prst="textNoShape">
                  <a:avLst/>
                </a:prstTxWarp>
                <a:spAutoFit/>
              </a:bodyPr>
              <a:lstStyle/>
              <a:p>
                <a:pPr algn="ctr">
                  <a:lnSpc>
                    <a:spcPct val="130000"/>
                  </a:lnSpc>
                  <a:defRPr/>
                </a:pPr>
                <a:r>
                  <a:rPr kumimoji="0" lang="ja-JP" altLang="en-US" sz="1100" b="1" i="0" u="none" strike="noStrike" kern="0" cap="none" spc="0" normalizeH="0" baseline="0" noProof="0">
                    <a:ln>
                      <a:noFill/>
                    </a:ln>
                    <a:solidFill>
                      <a:schemeClr val="tx2"/>
                    </a:solidFill>
                    <a:effectLst/>
                    <a:uLnTx/>
                    <a:uFillTx/>
                    <a:latin typeface="+mn-ea"/>
                  </a:rPr>
                  <a:t>クリエイティブを</a:t>
                </a:r>
                <a:br>
                  <a:rPr kumimoji="0" lang="en-US" altLang="ja-JP" sz="1100" b="1" i="0" u="none" strike="noStrike" kern="0" cap="none" spc="0" normalizeH="0" baseline="0" noProof="0" dirty="0">
                    <a:ln>
                      <a:noFill/>
                    </a:ln>
                    <a:solidFill>
                      <a:schemeClr val="tx2"/>
                    </a:solidFill>
                    <a:effectLst/>
                    <a:uLnTx/>
                    <a:uFillTx/>
                    <a:latin typeface="+mn-ea"/>
                  </a:rPr>
                </a:br>
                <a:r>
                  <a:rPr kumimoji="0" lang="ja-JP" altLang="en-US" sz="1100" b="1" i="0" u="none" strike="noStrike" kern="0" cap="none" spc="0" normalizeH="0" baseline="0" noProof="0">
                    <a:ln>
                      <a:noFill/>
                    </a:ln>
                    <a:solidFill>
                      <a:schemeClr val="accent4"/>
                    </a:solidFill>
                    <a:effectLst/>
                    <a:uLnTx/>
                    <a:uFillTx/>
                    <a:latin typeface="+mn-ea"/>
                  </a:rPr>
                  <a:t>どうやって作ったら良いか分からない</a:t>
                </a:r>
              </a:p>
            </p:txBody>
          </p:sp>
          <p:sp>
            <p:nvSpPr>
              <p:cNvPr id="48" name="三角形 52">
                <a:extLst>
                  <a:ext uri="{FF2B5EF4-FFF2-40B4-BE49-F238E27FC236}">
                    <a16:creationId xmlns:a16="http://schemas.microsoft.com/office/drawing/2014/main" id="{93CD4827-4EC5-14A5-70EB-F28E486A31C7}"/>
                  </a:ext>
                </a:extLst>
              </p:cNvPr>
              <p:cNvSpPr/>
              <p:nvPr/>
            </p:nvSpPr>
            <p:spPr>
              <a:xfrm rot="10800000">
                <a:off x="2549029" y="2923499"/>
                <a:ext cx="146438" cy="126240"/>
              </a:xfrm>
              <a:prstGeom prst="triangle">
                <a:avLst/>
              </a:prstGeom>
              <a:solidFill>
                <a:srgbClr val="EDEDF1"/>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a:latin typeface="+mn-ea"/>
                </a:endParaRPr>
              </a:p>
            </p:txBody>
          </p:sp>
        </p:grpSp>
      </p:grpSp>
      <p:sp>
        <p:nvSpPr>
          <p:cNvPr id="53" name="三角形 57">
            <a:extLst>
              <a:ext uri="{FF2B5EF4-FFF2-40B4-BE49-F238E27FC236}">
                <a16:creationId xmlns:a16="http://schemas.microsoft.com/office/drawing/2014/main" id="{12F490FB-143E-AD7D-A554-BE06DC42392D}"/>
              </a:ext>
            </a:extLst>
          </p:cNvPr>
          <p:cNvSpPr/>
          <p:nvPr/>
        </p:nvSpPr>
        <p:spPr>
          <a:xfrm rot="10800000">
            <a:off x="1467816" y="2994625"/>
            <a:ext cx="181128" cy="156145"/>
          </a:xfrm>
          <a:prstGeom prst="triangle">
            <a:avLst/>
          </a:prstGeom>
          <a:solidFill>
            <a:srgbClr val="EDED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4" name="三角形 58">
            <a:extLst>
              <a:ext uri="{FF2B5EF4-FFF2-40B4-BE49-F238E27FC236}">
                <a16:creationId xmlns:a16="http://schemas.microsoft.com/office/drawing/2014/main" id="{C42A2D03-9480-01E2-0A4E-7C13207DB657}"/>
              </a:ext>
            </a:extLst>
          </p:cNvPr>
          <p:cNvSpPr/>
          <p:nvPr/>
        </p:nvSpPr>
        <p:spPr>
          <a:xfrm rot="10800000">
            <a:off x="1912006" y="4639358"/>
            <a:ext cx="181128" cy="156145"/>
          </a:xfrm>
          <a:prstGeom prst="triangle">
            <a:avLst/>
          </a:prstGeom>
          <a:solidFill>
            <a:srgbClr val="EDED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5" name="三角形 59">
            <a:extLst>
              <a:ext uri="{FF2B5EF4-FFF2-40B4-BE49-F238E27FC236}">
                <a16:creationId xmlns:a16="http://schemas.microsoft.com/office/drawing/2014/main" id="{EB08B010-90B5-0B57-35E2-3A64BF1B52AC}"/>
              </a:ext>
            </a:extLst>
          </p:cNvPr>
          <p:cNvSpPr/>
          <p:nvPr/>
        </p:nvSpPr>
        <p:spPr>
          <a:xfrm rot="10800000">
            <a:off x="3944722" y="3690962"/>
            <a:ext cx="181128" cy="156145"/>
          </a:xfrm>
          <a:prstGeom prst="triangle">
            <a:avLst/>
          </a:prstGeom>
          <a:solidFill>
            <a:srgbClr val="EDED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aphicFrame>
        <p:nvGraphicFramePr>
          <p:cNvPr id="57" name="表 5">
            <a:extLst>
              <a:ext uri="{FF2B5EF4-FFF2-40B4-BE49-F238E27FC236}">
                <a16:creationId xmlns:a16="http://schemas.microsoft.com/office/drawing/2014/main" id="{4669A6DC-2DC4-4AF2-5245-5A694978D094}"/>
              </a:ext>
            </a:extLst>
          </p:cNvPr>
          <p:cNvGraphicFramePr>
            <a:graphicFrameLocks noGrp="1"/>
          </p:cNvGraphicFramePr>
          <p:nvPr>
            <p:extLst>
              <p:ext uri="{D42A27DB-BD31-4B8C-83A1-F6EECF244321}">
                <p14:modId xmlns:p14="http://schemas.microsoft.com/office/powerpoint/2010/main" val="1287546686"/>
              </p:ext>
            </p:extLst>
          </p:nvPr>
        </p:nvGraphicFramePr>
        <p:xfrm>
          <a:off x="5385907" y="1850081"/>
          <a:ext cx="6216077" cy="653658"/>
        </p:xfrm>
        <a:graphic>
          <a:graphicData uri="http://schemas.openxmlformats.org/drawingml/2006/table">
            <a:tbl>
              <a:tblPr/>
              <a:tblGrid>
                <a:gridCol w="2315187">
                  <a:extLst>
                    <a:ext uri="{9D8B030D-6E8A-4147-A177-3AD203B41FA5}">
                      <a16:colId xmlns:a16="http://schemas.microsoft.com/office/drawing/2014/main" val="526986168"/>
                    </a:ext>
                  </a:extLst>
                </a:gridCol>
                <a:gridCol w="3900890">
                  <a:extLst>
                    <a:ext uri="{9D8B030D-6E8A-4147-A177-3AD203B41FA5}">
                      <a16:colId xmlns:a16="http://schemas.microsoft.com/office/drawing/2014/main" val="1080636526"/>
                    </a:ext>
                  </a:extLst>
                </a:gridCol>
              </a:tblGrid>
              <a:tr h="653658">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algn="ctr">
                        <a:lnSpc>
                          <a:spcPct val="110000"/>
                        </a:lnSpc>
                      </a:pPr>
                      <a:r>
                        <a:rPr kumimoji="1" lang="ja-JP" altLang="en-US" sz="1400" b="1">
                          <a:solidFill>
                            <a:schemeClr val="bg1"/>
                          </a:solidFill>
                          <a:latin typeface="Meiryo" panose="020B0604030504040204" pitchFamily="34" charset="-128"/>
                          <a:ea typeface="Meiryo" panose="020B0604030504040204" pitchFamily="34" charset="-128"/>
                        </a:rPr>
                        <a:t>利用条件</a:t>
                      </a:r>
                      <a:endParaRPr kumimoji="1" lang="en-US" altLang="ja-JP" sz="1400" b="1" dirty="0">
                        <a:solidFill>
                          <a:schemeClr val="bg1"/>
                        </a:solidFill>
                        <a:latin typeface="Meiryo" panose="020B0604030504040204" pitchFamily="34" charset="-128"/>
                        <a:ea typeface="Meiryo" panose="020B0604030504040204" pitchFamily="34" charset="-128"/>
                      </a:endParaRPr>
                    </a:p>
                    <a:p>
                      <a:pPr algn="ctr">
                        <a:lnSpc>
                          <a:spcPct val="110000"/>
                        </a:lnSpc>
                      </a:pPr>
                      <a:r>
                        <a:rPr kumimoji="1" lang="ja-JP" altLang="en-US" sz="1400" b="1" i="0" kern="1200">
                          <a:solidFill>
                            <a:schemeClr val="bg1"/>
                          </a:solidFill>
                          <a:effectLst/>
                          <a:latin typeface="Meiryo" panose="020B0604030504040204" pitchFamily="34" charset="-128"/>
                          <a:ea typeface="Meiryo" panose="020B0604030504040204" pitchFamily="34" charset="-128"/>
                          <a:cs typeface="+mn-cs"/>
                        </a:rPr>
                        <a:t>（ヤフー</a:t>
                      </a:r>
                      <a:r>
                        <a:rPr kumimoji="1" lang="en-US" altLang="ja-JP" sz="1400" b="1" i="0" kern="1200" dirty="0">
                          <a:solidFill>
                            <a:schemeClr val="bg1"/>
                          </a:solidFill>
                          <a:effectLst/>
                          <a:latin typeface="Meiryo" panose="020B0604030504040204" pitchFamily="34" charset="-128"/>
                          <a:ea typeface="Meiryo" panose="020B0604030504040204" pitchFamily="34" charset="-128"/>
                          <a:cs typeface="+mn-cs"/>
                        </a:rPr>
                        <a:t>/</a:t>
                      </a:r>
                      <a:r>
                        <a:rPr kumimoji="1" lang="en" altLang="ja-JP" sz="1400" b="1" i="0" kern="1200" dirty="0">
                          <a:solidFill>
                            <a:schemeClr val="bg1"/>
                          </a:solidFill>
                          <a:effectLst/>
                          <a:latin typeface="Meiryo" panose="020B0604030504040204" pitchFamily="34" charset="-128"/>
                          <a:ea typeface="Meiryo" panose="020B0604030504040204" pitchFamily="34" charset="-128"/>
                          <a:cs typeface="+mn-cs"/>
                        </a:rPr>
                        <a:t>LINE</a:t>
                      </a:r>
                      <a:r>
                        <a:rPr kumimoji="1" lang="ja-JP" altLang="en-US" sz="1400" b="1" i="0" kern="1200">
                          <a:solidFill>
                            <a:schemeClr val="bg1"/>
                          </a:solidFill>
                          <a:effectLst/>
                          <a:latin typeface="Meiryo" panose="020B0604030504040204" pitchFamily="34" charset="-128"/>
                          <a:ea typeface="Meiryo" panose="020B0604030504040204" pitchFamily="34" charset="-128"/>
                          <a:cs typeface="+mn-cs"/>
                        </a:rPr>
                        <a:t>共通）</a:t>
                      </a:r>
                      <a:endParaRPr kumimoji="1" lang="ja-JP" altLang="en-US" sz="1400" b="1">
                        <a:solidFill>
                          <a:schemeClr val="bg1"/>
                        </a:solidFill>
                        <a:latin typeface="Meiryo" panose="020B0604030504040204" pitchFamily="34" charset="-128"/>
                        <a:ea typeface="Meiryo" panose="020B0604030504040204" pitchFamily="34" charset="-128"/>
                      </a:endParaRPr>
                    </a:p>
                  </a:txBody>
                  <a:tcPr marL="10800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a:lnSpc>
                          <a:spcPct val="120000"/>
                        </a:lnSpc>
                        <a:spcAft>
                          <a:spcPts val="0"/>
                        </a:spcAft>
                      </a:pPr>
                      <a:r>
                        <a:rPr kumimoji="1" lang="ja-JP" altLang="en-US" sz="1200" b="0" kern="1200">
                          <a:solidFill>
                            <a:schemeClr val="tx1">
                              <a:lumMod val="85000"/>
                              <a:lumOff val="15000"/>
                            </a:schemeClr>
                          </a:solidFill>
                          <a:effectLst/>
                          <a:latin typeface="Meiryo" panose="020B0604030504040204" pitchFamily="34" charset="-128"/>
                          <a:ea typeface="Meiryo" panose="020B0604030504040204" pitchFamily="34" charset="-128"/>
                        </a:rPr>
                        <a:t>納品物での配信金額　</a:t>
                      </a:r>
                      <a:r>
                        <a:rPr kumimoji="1" lang="ja-JP" altLang="en-US" sz="1400" b="1">
                          <a:solidFill>
                            <a:schemeClr val="tx1">
                              <a:lumMod val="75000"/>
                              <a:lumOff val="25000"/>
                            </a:schemeClr>
                          </a:solidFill>
                          <a:latin typeface="Meiryo" panose="020B0604030504040204" pitchFamily="34" charset="-128"/>
                          <a:ea typeface="Meiryo" panose="020B0604030504040204" pitchFamily="34" charset="-128"/>
                        </a:rPr>
                        <a:t>最低</a:t>
                      </a:r>
                      <a:r>
                        <a:rPr kumimoji="1" lang="en-US" altLang="ja-JP" sz="1800" b="1" kern="1200" dirty="0">
                          <a:solidFill>
                            <a:schemeClr val="tx1">
                              <a:lumMod val="85000"/>
                              <a:lumOff val="15000"/>
                            </a:schemeClr>
                          </a:solidFill>
                          <a:effectLst/>
                          <a:latin typeface="Meiryo" panose="020B0604030504040204" pitchFamily="34" charset="-128"/>
                          <a:ea typeface="Meiryo" panose="020B0604030504040204" pitchFamily="34" charset="-128"/>
                        </a:rPr>
                        <a:t>1,000</a:t>
                      </a:r>
                      <a:r>
                        <a:rPr kumimoji="1" lang="ja-JP" altLang="en-US" sz="1200" b="1" kern="1200">
                          <a:solidFill>
                            <a:schemeClr val="tx1">
                              <a:lumMod val="85000"/>
                              <a:lumOff val="15000"/>
                            </a:schemeClr>
                          </a:solidFill>
                          <a:effectLst/>
                          <a:latin typeface="Meiryo" panose="020B0604030504040204" pitchFamily="34" charset="-128"/>
                          <a:ea typeface="Meiryo" panose="020B0604030504040204" pitchFamily="34" charset="-128"/>
                        </a:rPr>
                        <a:t>万円</a:t>
                      </a:r>
                      <a:r>
                        <a:rPr kumimoji="1" lang="en-US" altLang="ja-JP" sz="1200" b="1" kern="1200">
                          <a:solidFill>
                            <a:schemeClr val="tx1">
                              <a:lumMod val="85000"/>
                              <a:lumOff val="15000"/>
                            </a:schemeClr>
                          </a:solidFill>
                          <a:effectLst/>
                          <a:latin typeface="Meiryo" panose="020B0604030504040204" pitchFamily="34" charset="-128"/>
                          <a:ea typeface="Meiryo" panose="020B0604030504040204" pitchFamily="34" charset="-128"/>
                        </a:rPr>
                        <a:t>〜</a:t>
                      </a:r>
                      <a:endParaRPr kumimoji="1" lang="ja-JP" altLang="en-US" sz="1200" b="0" kern="1200">
                        <a:solidFill>
                          <a:schemeClr val="tx1">
                            <a:lumMod val="85000"/>
                            <a:lumOff val="15000"/>
                          </a:schemeClr>
                        </a:solidFill>
                        <a:effectLst/>
                        <a:latin typeface="Meiryo" panose="020B0604030504040204" pitchFamily="34" charset="-128"/>
                        <a:ea typeface="Meiryo" panose="020B0604030504040204" pitchFamily="34" charset="-128"/>
                      </a:endParaRPr>
                    </a:p>
                  </a:txBody>
                  <a:tcPr marL="39600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solidFill>
                      <a:srgbClr val="F2F2F5"/>
                    </a:solidFill>
                  </a:tcPr>
                </a:tc>
                <a:extLst>
                  <a:ext uri="{0D108BD9-81ED-4DB2-BD59-A6C34878D82A}">
                    <a16:rowId xmlns:a16="http://schemas.microsoft.com/office/drawing/2014/main" val="2876734040"/>
                  </a:ext>
                </a:extLst>
              </a:tr>
            </a:tbl>
          </a:graphicData>
        </a:graphic>
      </p:graphicFrame>
      <p:sp>
        <p:nvSpPr>
          <p:cNvPr id="58" name="テキスト プレースホルダー 3">
            <a:extLst>
              <a:ext uri="{FF2B5EF4-FFF2-40B4-BE49-F238E27FC236}">
                <a16:creationId xmlns:a16="http://schemas.microsoft.com/office/drawing/2014/main" id="{5D5D659C-9B97-CABC-1308-6C2C11196C3F}"/>
              </a:ext>
            </a:extLst>
          </p:cNvPr>
          <p:cNvSpPr>
            <a:spLocks noGrp="1"/>
          </p:cNvSpPr>
          <p:nvPr>
            <p:ph type="body" sz="quarter" idx="10"/>
          </p:nvPr>
        </p:nvSpPr>
        <p:spPr>
          <a:xfrm>
            <a:off x="587374" y="1098189"/>
            <a:ext cx="11014609" cy="792088"/>
          </a:xfrm>
        </p:spPr>
        <p:txBody>
          <a:bodyPr/>
          <a:lstStyle/>
          <a:p>
            <a:r>
              <a:rPr lang="ja-JP" altLang="en-US"/>
              <a:t>ご出稿金額</a:t>
            </a:r>
            <a:r>
              <a:rPr lang="en-US" altLang="ja-JP"/>
              <a:t>1000</a:t>
            </a:r>
            <a:r>
              <a:rPr lang="ja-JP" altLang="en-US"/>
              <a:t>万円以上の場合、クリエイティブコンサルティング、制作支援のプランをご用意しております。</a:t>
            </a:r>
            <a:endParaRPr lang="en-US" altLang="ja-JP"/>
          </a:p>
          <a:p>
            <a:r>
              <a:rPr lang="ja-JP" altLang="en-US"/>
              <a:t>トップカバー枠の追加制作の際にご活用ください。（詳細は</a:t>
            </a:r>
            <a:r>
              <a:rPr lang="en-US" altLang="ja-JP"/>
              <a:t>Appendix</a:t>
            </a:r>
            <a:r>
              <a:rPr lang="ja-JP" altLang="en-US"/>
              <a:t>記載のご案内資料をご確認ください。）</a:t>
            </a:r>
          </a:p>
        </p:txBody>
      </p:sp>
    </p:spTree>
    <p:extLst>
      <p:ext uri="{BB962C8B-B14F-4D97-AF65-F5344CB8AC3E}">
        <p14:creationId xmlns:p14="http://schemas.microsoft.com/office/powerpoint/2010/main" val="11474753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5624766D-B205-E30C-F5A2-FEA54F20D2EA}"/>
              </a:ext>
            </a:extLst>
          </p:cNvPr>
          <p:cNvSpPr>
            <a:spLocks noGrp="1"/>
          </p:cNvSpPr>
          <p:nvPr>
            <p:ph type="body" sz="quarter" idx="11"/>
          </p:nvPr>
        </p:nvSpPr>
        <p:spPr/>
        <p:txBody>
          <a:bodyPr/>
          <a:lstStyle/>
          <a:p>
            <a:r>
              <a:rPr lang="en" altLang="ja-JP" dirty="0"/>
              <a:t>Appendix</a:t>
            </a:r>
          </a:p>
        </p:txBody>
      </p:sp>
    </p:spTree>
    <p:extLst>
      <p:ext uri="{BB962C8B-B14F-4D97-AF65-F5344CB8AC3E}">
        <p14:creationId xmlns:p14="http://schemas.microsoft.com/office/powerpoint/2010/main" val="384598844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CBCレイアウト">
  <a:themeElements>
    <a:clrScheme name="CBC">
      <a:dk1>
        <a:srgbClr val="000000"/>
      </a:dk1>
      <a:lt1>
        <a:srgbClr val="FFFFFF"/>
      </a:lt1>
      <a:dk2>
        <a:srgbClr val="0D0D0D"/>
      </a:dk2>
      <a:lt2>
        <a:srgbClr val="FFFFFF"/>
      </a:lt2>
      <a:accent1>
        <a:srgbClr val="000048"/>
      </a:accent1>
      <a:accent2>
        <a:srgbClr val="06C755"/>
      </a:accent2>
      <a:accent3>
        <a:srgbClr val="FF0033"/>
      </a:accent3>
      <a:accent4>
        <a:srgbClr val="002AFF"/>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CBCレイアウト（広告主・代理店限定）">
  <a:themeElements>
    <a:clrScheme name="CBC">
      <a:dk1>
        <a:srgbClr val="000000"/>
      </a:dk1>
      <a:lt1>
        <a:srgbClr val="FFFFFF"/>
      </a:lt1>
      <a:dk2>
        <a:srgbClr val="0D0D0D"/>
      </a:dk2>
      <a:lt2>
        <a:srgbClr val="FFFFFF"/>
      </a:lt2>
      <a:accent1>
        <a:srgbClr val="000048"/>
      </a:accent1>
      <a:accent2>
        <a:srgbClr val="06C755"/>
      </a:accent2>
      <a:accent3>
        <a:srgbClr val="FF0033"/>
      </a:accent3>
      <a:accent4>
        <a:srgbClr val="002AFF"/>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CBCレイアウト（社外秘）">
  <a:themeElements>
    <a:clrScheme name="MSCフォーマット">
      <a:dk1>
        <a:srgbClr val="000000"/>
      </a:dk1>
      <a:lt1>
        <a:srgbClr val="FFFFFF"/>
      </a:lt1>
      <a:dk2>
        <a:srgbClr val="0D0D0D"/>
      </a:dk2>
      <a:lt2>
        <a:srgbClr val="FFFFFF"/>
      </a:lt2>
      <a:accent1>
        <a:srgbClr val="000048"/>
      </a:accent1>
      <a:accent2>
        <a:srgbClr val="06C755"/>
      </a:accent2>
      <a:accent3>
        <a:srgbClr val="FF0033"/>
      </a:accent3>
      <a:accent4>
        <a:srgbClr val="002AFF"/>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10115</TotalTime>
  <Words>733</Words>
  <Application>Microsoft Office PowerPoint</Application>
  <PresentationFormat>ワイド画面</PresentationFormat>
  <Paragraphs>114</Paragraphs>
  <Slides>11</Slides>
  <Notes>4</Notes>
  <HiddenSlides>0</HiddenSlides>
  <MMClips>0</MMClips>
  <ScaleCrop>false</ScaleCrop>
  <HeadingPairs>
    <vt:vector size="8" baseType="variant">
      <vt:variant>
        <vt:lpstr>使用されているフォント</vt:lpstr>
      </vt:variant>
      <vt:variant>
        <vt:i4>5</vt:i4>
      </vt:variant>
      <vt:variant>
        <vt:lpstr>テーマ</vt:lpstr>
      </vt:variant>
      <vt:variant>
        <vt:i4>3</vt:i4>
      </vt:variant>
      <vt:variant>
        <vt:lpstr>埋め込まれた OLE サーバー</vt:lpstr>
      </vt:variant>
      <vt:variant>
        <vt:i4>1</vt:i4>
      </vt:variant>
      <vt:variant>
        <vt:lpstr>スライド タイトル</vt:lpstr>
      </vt:variant>
      <vt:variant>
        <vt:i4>11</vt:i4>
      </vt:variant>
    </vt:vector>
  </HeadingPairs>
  <TitlesOfParts>
    <vt:vector size="20" baseType="lpstr">
      <vt:lpstr>メイリオ</vt:lpstr>
      <vt:lpstr>メイリオ</vt:lpstr>
      <vt:lpstr>游ゴシック</vt:lpstr>
      <vt:lpstr>Arial</vt:lpstr>
      <vt:lpstr>Segoe UI</vt:lpstr>
      <vt:lpstr>CBCレイアウト</vt:lpstr>
      <vt:lpstr>CBCレイアウト（広告主・代理店限定）</vt:lpstr>
      <vt:lpstr>CBCレイアウト（社外秘）</vt:lpstr>
      <vt:lpstr>think-cellスライド</vt:lpstr>
      <vt:lpstr>PowerPoint プレゼンテーション</vt:lpstr>
      <vt:lpstr>新リッチフォーマット　ブランドパネル トップカバー</vt:lpstr>
      <vt:lpstr>ブランドパネル トップカバー　3つの特長</vt:lpstr>
      <vt:lpstr>ポイント①　認知・ブランドリフト効果</vt:lpstr>
      <vt:lpstr>ポイント②　サイト誘導効果</vt:lpstr>
      <vt:lpstr>ポイント③　検索リフト効果</vt:lpstr>
      <vt:lpstr>ブランドパネル トップカバー　推奨クリエイティブ</vt:lpstr>
      <vt:lpstr>クリエイティブコンサルティングのご案内</vt:lpstr>
      <vt:lpstr>PowerPoint プレゼンテーション</vt:lpstr>
      <vt:lpstr>APPENDIX</vt:lpstr>
      <vt:lpstr>PowerPoint プレゼンテーション</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細田 圭佑</dc:creator>
  <cp:keywords/>
  <dc:description/>
  <cp:lastModifiedBy>不殿 理那</cp:lastModifiedBy>
  <cp:revision>45</cp:revision>
  <dcterms:created xsi:type="dcterms:W3CDTF">2024-07-26T04:17:15Z</dcterms:created>
  <dcterms:modified xsi:type="dcterms:W3CDTF">2025-08-20T04:16:49Z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efa4170-0d19-0005-0004-bc88714345d2_Enabled">
    <vt:lpwstr>true</vt:lpwstr>
  </property>
  <property fmtid="{D5CDD505-2E9C-101B-9397-08002B2CF9AE}" pid="3" name="MSIP_Label_defa4170-0d19-0005-0004-bc88714345d2_SetDate">
    <vt:lpwstr>2025-01-24T06:11:04Z</vt:lpwstr>
  </property>
  <property fmtid="{D5CDD505-2E9C-101B-9397-08002B2CF9AE}" pid="4" name="MSIP_Label_defa4170-0d19-0005-0004-bc88714345d2_Method">
    <vt:lpwstr>Standard</vt:lpwstr>
  </property>
  <property fmtid="{D5CDD505-2E9C-101B-9397-08002B2CF9AE}" pid="5" name="MSIP_Label_defa4170-0d19-0005-0004-bc88714345d2_Name">
    <vt:lpwstr>defa4170-0d19-0005-0004-bc88714345d2</vt:lpwstr>
  </property>
  <property fmtid="{D5CDD505-2E9C-101B-9397-08002B2CF9AE}" pid="6" name="MSIP_Label_defa4170-0d19-0005-0004-bc88714345d2_SiteId">
    <vt:lpwstr>d8c9785c-7bbf-4b6c-bf29-15e4982bfb86</vt:lpwstr>
  </property>
  <property fmtid="{D5CDD505-2E9C-101B-9397-08002B2CF9AE}" pid="7" name="MSIP_Label_defa4170-0d19-0005-0004-bc88714345d2_ActionId">
    <vt:lpwstr>6b361219-ec79-46f8-93ac-a090e6a7189c</vt:lpwstr>
  </property>
  <property fmtid="{D5CDD505-2E9C-101B-9397-08002B2CF9AE}" pid="8" name="MSIP_Label_defa4170-0d19-0005-0004-bc88714345d2_ContentBits">
    <vt:lpwstr>0</vt:lpwstr>
  </property>
</Properties>
</file>