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Lst>
  <p:notesMasterIdLst>
    <p:notesMasterId r:id="rId25"/>
  </p:notesMasterIdLst>
  <p:handoutMasterIdLst>
    <p:handoutMasterId r:id="rId26"/>
  </p:handoutMasterIdLst>
  <p:sldIdLst>
    <p:sldId id="700" r:id="rId4"/>
    <p:sldId id="572" r:id="rId5"/>
    <p:sldId id="624" r:id="rId6"/>
    <p:sldId id="2146849012" r:id="rId7"/>
    <p:sldId id="2146849013" r:id="rId8"/>
    <p:sldId id="701" r:id="rId9"/>
    <p:sldId id="702" r:id="rId10"/>
    <p:sldId id="732" r:id="rId11"/>
    <p:sldId id="708" r:id="rId12"/>
    <p:sldId id="709" r:id="rId13"/>
    <p:sldId id="710" r:id="rId14"/>
    <p:sldId id="2146849021" r:id="rId15"/>
    <p:sldId id="2146849025" r:id="rId16"/>
    <p:sldId id="698" r:id="rId17"/>
    <p:sldId id="2146849147" r:id="rId18"/>
    <p:sldId id="2146849149" r:id="rId19"/>
    <p:sldId id="2146849148" r:id="rId20"/>
    <p:sldId id="2146849150" r:id="rId21"/>
    <p:sldId id="2146849151" r:id="rId22"/>
    <p:sldId id="727" r:id="rId23"/>
    <p:sldId id="448" r:id="rId24"/>
  </p:sldIdLst>
  <p:sldSz cx="12192000" cy="6858000"/>
  <p:notesSz cx="6858000" cy="9144000"/>
  <p:custDataLst>
    <p:tags r:id="rId27"/>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48"/>
    <a:srgbClr val="0D0D0D"/>
    <a:srgbClr val="000041"/>
    <a:srgbClr val="49497A"/>
    <a:srgbClr val="DEDEE5"/>
    <a:srgbClr val="2B2B5D"/>
    <a:srgbClr val="464675"/>
    <a:srgbClr val="7B7B9F"/>
    <a:srgbClr val="ACA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203D52-7151-4664-AC98-83399FD0B75D}" v="110" dt="2025-12-10T07:27:09.66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50" autoAdjust="0"/>
    <p:restoredTop sz="96354"/>
  </p:normalViewPr>
  <p:slideViewPr>
    <p:cSldViewPr snapToGrid="0">
      <p:cViewPr varScale="1">
        <p:scale>
          <a:sx n="124" d="100"/>
          <a:sy n="124" d="100"/>
        </p:scale>
        <p:origin x="200" y="264"/>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7/16/26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7/16/26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657607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698272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34658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26468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18278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88658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046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3656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39115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15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9" name="円/楕円 50">
            <a:extLst>
              <a:ext uri="{FF2B5EF4-FFF2-40B4-BE49-F238E27FC236}">
                <a16:creationId xmlns:a16="http://schemas.microsoft.com/office/drawing/2014/main" id="{32EBBB3D-31B9-8ED2-D02E-3EBD36E61BB5}"/>
              </a:ext>
            </a:extLst>
          </p:cNvPr>
          <p:cNvSpPr>
            <a:spLocks noChangeAspect="1"/>
          </p:cNvSpPr>
          <p:nvPr userDrawn="1"/>
        </p:nvSpPr>
        <p:spPr>
          <a:xfrm>
            <a:off x="962348" y="41008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cxnSp>
        <p:nvCxnSpPr>
          <p:cNvPr id="20" name="直線コネクタ 19">
            <a:extLst>
              <a:ext uri="{FF2B5EF4-FFF2-40B4-BE49-F238E27FC236}">
                <a16:creationId xmlns:a16="http://schemas.microsoft.com/office/drawing/2014/main" id="{5462A6DC-1A0C-B04A-A624-6862E68E1F6B}"/>
              </a:ext>
            </a:extLst>
          </p:cNvPr>
          <p:cNvCxnSpPr>
            <a:cxnSpLocks/>
            <a:endCxn id="19" idx="0"/>
          </p:cNvCxnSpPr>
          <p:nvPr userDrawn="1"/>
        </p:nvCxnSpPr>
        <p:spPr>
          <a:xfrm>
            <a:off x="1232348" y="37227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テキスト プレースホルダー 4">
            <a:extLst>
              <a:ext uri="{FF2B5EF4-FFF2-40B4-BE49-F238E27FC236}">
                <a16:creationId xmlns:a16="http://schemas.microsoft.com/office/drawing/2014/main" id="{CA7A5571-7523-94A9-69E9-6A529334A4A0}"/>
              </a:ext>
            </a:extLst>
          </p:cNvPr>
          <p:cNvSpPr>
            <a:spLocks noGrp="1"/>
          </p:cNvSpPr>
          <p:nvPr>
            <p:ph type="body" sz="quarter" idx="17" hasCustomPrompt="1"/>
          </p:nvPr>
        </p:nvSpPr>
        <p:spPr>
          <a:xfrm>
            <a:off x="1848388" y="419086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4056789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579300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oleObject" Target="../embeddings/oleObject1.bin"/><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2.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19" Type="http://schemas.openxmlformats.org/officeDocument/2006/relationships/image" Target="../media/image1.em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7.xml"/><Relationship Id="rId7"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4"/>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8" imgW="7772400" imgH="10058400" progId="TCLayout.ActiveDocument.1">
                  <p:embed/>
                </p:oleObj>
              </mc:Choice>
              <mc:Fallback>
                <p:oleObj name="think-cellスライド" r:id="rId18"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9"/>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5" r:id="rId8"/>
    <p:sldLayoutId id="2147484476" r:id="rId9"/>
    <p:sldLayoutId id="2147484477" r:id="rId10"/>
    <p:sldLayoutId id="2147484485" r:id="rId11"/>
    <p:sldLayoutId id="2147484486"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8.png"/><Relationship Id="rId1" Type="http://schemas.openxmlformats.org/officeDocument/2006/relationships/slideLayout" Target="../slideLayouts/slideLayout24.xml"/><Relationship Id="rId4" Type="http://schemas.openxmlformats.org/officeDocument/2006/relationships/image" Target="../media/image38.svg"/></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s.yimg.jp/dl/displayads-guarantee/01/displayads-guarantee_ADguideline_Specialfeature.zip"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41.svg"/><Relationship Id="rId5" Type="http://schemas.openxmlformats.org/officeDocument/2006/relationships/hyperlink" Target="https://s.yimg.jp/dl/displayads-guarantee/01/displayads-guarantee_ADguideline_Specialfeature.zip" TargetMode="External"/><Relationship Id="rId4" Type="http://schemas.openxmlformats.org/officeDocument/2006/relationships/hyperlink" Target="https://ads-help.yahoo-net.jp/s/article/H000044855?language=ja"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8.png"/><Relationship Id="rId7"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svg"/><Relationship Id="rId9" Type="http://schemas.openxmlformats.org/officeDocument/2006/relationships/image" Target="../media/image3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ja-JP" altLang="en-US" sz="3600">
                <a:cs typeface="Segoe UI" panose="020B0502040204020203" pitchFamily="34" charset="0"/>
              </a:rPr>
              <a:t>スポーツナビ　</a:t>
            </a:r>
            <a:r>
              <a:rPr lang="ja-JP" altLang="en-US" sz="3600" dirty="0">
                <a:cs typeface="Segoe UI" panose="020B0502040204020203" pitchFamily="34" charset="0"/>
              </a:rPr>
              <a:t>タイアップ</a:t>
            </a:r>
            <a:endParaRPr lang="en-US" altLang="ja-JP" sz="3600" dirty="0">
              <a:cs typeface="Segoe UI" panose="020B0502040204020203" pitchFamily="34" charset="0"/>
            </a:endParaRPr>
          </a:p>
          <a:p>
            <a:pPr lvl="0" eaLnBrk="0" fontAlgn="base" hangingPunct="0">
              <a:spcAft>
                <a:spcPct val="0"/>
              </a:spcAft>
              <a:defRPr/>
            </a:pPr>
            <a:r>
              <a:rPr lang="en-US" altLang="ja-JP" sz="3600" dirty="0">
                <a:cs typeface="Segoe UI" panose="020B0502040204020203" pitchFamily="34" charset="0"/>
              </a:rPr>
              <a:t>2026</a:t>
            </a:r>
            <a:r>
              <a:rPr lang="ja-JP" altLang="en-US" sz="3600">
                <a:cs typeface="Segoe UI" panose="020B0502040204020203" pitchFamily="34" charset="0"/>
              </a:rPr>
              <a:t>年</a:t>
            </a:r>
            <a:r>
              <a:rPr lang="en-US" altLang="ja-JP" sz="3600" dirty="0">
                <a:cs typeface="Segoe UI" panose="020B0502040204020203" pitchFamily="34" charset="0"/>
              </a:rPr>
              <a:t>10</a:t>
            </a:r>
            <a:r>
              <a:rPr lang="ja-JP" altLang="en-US" sz="3600">
                <a:cs typeface="Segoe UI" panose="020B0502040204020203" pitchFamily="34" charset="0"/>
              </a:rPr>
              <a:t>月～</a:t>
            </a:r>
            <a:r>
              <a:rPr lang="en-US" altLang="ja-JP" sz="3600" dirty="0">
                <a:cs typeface="Segoe UI" panose="020B0502040204020203" pitchFamily="34" charset="0"/>
              </a:rPr>
              <a:t>2027</a:t>
            </a:r>
            <a:r>
              <a:rPr lang="ja-JP" altLang="en-US" sz="3600">
                <a:cs typeface="Segoe UI" panose="020B0502040204020203" pitchFamily="34" charset="0"/>
              </a:rPr>
              <a:t>年</a:t>
            </a:r>
            <a:r>
              <a:rPr lang="en-US" altLang="ja-JP" sz="3600" dirty="0">
                <a:cs typeface="Segoe UI" panose="020B0502040204020203" pitchFamily="34" charset="0"/>
              </a:rPr>
              <a:t>3</a:t>
            </a:r>
            <a:r>
              <a:rPr lang="ja-JP" altLang="en-US" sz="3600">
                <a:cs typeface="Segoe UI" panose="020B0502040204020203" pitchFamily="34" charset="0"/>
              </a:rPr>
              <a:t>月　</a:t>
            </a:r>
            <a:r>
              <a:rPr lang="ja-JP" altLang="en-US" sz="3600" dirty="0"/>
              <a:t>商品資料</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2026/7/22</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販売制限カテゴリー</a:t>
            </a:r>
          </a:p>
        </p:txBody>
      </p:sp>
      <p:sp>
        <p:nvSpPr>
          <p:cNvPr id="5" name="Text Box 1031">
            <a:extLst>
              <a:ext uri="{FF2B5EF4-FFF2-40B4-BE49-F238E27FC236}">
                <a16:creationId xmlns:a16="http://schemas.microsoft.com/office/drawing/2014/main" id="{B099816B-D7C9-0C6A-7530-0BC5CB3EADA5}"/>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以下に該当する業種、商品・サービスにつきまして</a:t>
            </a:r>
            <a:r>
              <a:rPr lang="ja-JP" altLang="en-US" sz="1200">
                <a:solidFill>
                  <a:srgbClr val="545454"/>
                </a:solidFill>
                <a:latin typeface="Meiryo" panose="020B0604030504040204" pitchFamily="34" charset="-128"/>
              </a:rPr>
              <a:t>は、</a:t>
            </a:r>
            <a:r>
              <a:rPr lang="ja-JP" altLang="en-US" sz="1200">
                <a:solidFill>
                  <a:srgbClr val="545454"/>
                </a:solidFill>
                <a:latin typeface="Meiryo" panose="020B0604030504040204" pitchFamily="34" charset="-128"/>
                <a:ea typeface="Meiryo" panose="020B0604030504040204" pitchFamily="34" charset="-128"/>
              </a:rPr>
              <a:t>スポーツナビ</a:t>
            </a:r>
            <a:r>
              <a:rPr lang="ja-JP" altLang="en-US" sz="1200">
                <a:solidFill>
                  <a:srgbClr val="545454"/>
                </a:solidFill>
                <a:latin typeface="Meiryo" panose="020B0604030504040204" pitchFamily="34" charset="-128"/>
              </a:rPr>
              <a:t>タイアップ</a:t>
            </a:r>
            <a:r>
              <a:rPr lang="ja-JP" altLang="en-US" sz="1200" dirty="0">
                <a:solidFill>
                  <a:srgbClr val="545454"/>
                </a:solidFill>
                <a:latin typeface="Meiryo" panose="020B0604030504040204" pitchFamily="34" charset="-128"/>
              </a:rPr>
              <a:t>の実施は原則不可となります。</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ja-JP" altLang="en-US" sz="1200">
                <a:solidFill>
                  <a:srgbClr val="545454"/>
                </a:solidFill>
                <a:latin typeface="Meiryo" panose="020B0604030504040204" pitchFamily="34" charset="-128"/>
                <a:ea typeface="Meiryo" panose="020B0604030504040204" pitchFamily="34" charset="-128"/>
              </a:rPr>
              <a:t>スポーツナビ</a:t>
            </a:r>
            <a:r>
              <a:rPr lang="ja-JP" altLang="en-US" sz="1200">
                <a:solidFill>
                  <a:srgbClr val="545454"/>
                </a:solidFill>
                <a:latin typeface="Meiryo" panose="020B0604030504040204" pitchFamily="34" charset="-128"/>
              </a:rPr>
              <a:t>タイアップ</a:t>
            </a:r>
            <a:r>
              <a:rPr lang="ja-JP" altLang="en-US" sz="1200" dirty="0">
                <a:solidFill>
                  <a:srgbClr val="545454"/>
                </a:solidFill>
                <a:latin typeface="Meiryo" panose="020B0604030504040204" pitchFamily="34" charset="-128"/>
              </a:rPr>
              <a:t>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rPr>
              <a:t>また、広告主様のサイトが弊社の広告掲載基準を満たすこと</a:t>
            </a:r>
            <a:r>
              <a:rPr lang="ja-JP" altLang="en-US" sz="1200">
                <a:solidFill>
                  <a:srgbClr val="545454"/>
                </a:solidFill>
                <a:latin typeface="Meiryo" panose="020B0604030504040204" pitchFamily="34" charset="-128"/>
              </a:rPr>
              <a:t>が、</a:t>
            </a:r>
            <a:r>
              <a:rPr lang="ja-JP" altLang="en-US" sz="1200">
                <a:solidFill>
                  <a:srgbClr val="545454"/>
                </a:solidFill>
                <a:latin typeface="Meiryo" panose="020B0604030504040204" pitchFamily="34" charset="-128"/>
                <a:ea typeface="Meiryo" panose="020B0604030504040204" pitchFamily="34" charset="-128"/>
              </a:rPr>
              <a:t>スポーツナビ</a:t>
            </a:r>
            <a:r>
              <a:rPr lang="ja-JP" altLang="en-US" sz="1200">
                <a:solidFill>
                  <a:srgbClr val="545454"/>
                </a:solidFill>
                <a:latin typeface="Meiryo" panose="020B0604030504040204" pitchFamily="34" charset="-128"/>
              </a:rPr>
              <a:t>タイアップ</a:t>
            </a:r>
            <a:r>
              <a:rPr lang="ja-JP" altLang="en-US" sz="1200" dirty="0">
                <a:solidFill>
                  <a:srgbClr val="545454"/>
                </a:solidFill>
                <a:latin typeface="Meiryo" panose="020B0604030504040204" pitchFamily="34" charset="-128"/>
              </a:rPr>
              <a:t>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rPr>
              <a:t>・宗教団体、活動</a:t>
            </a:r>
            <a:endParaRPr lang="en-US" altLang="ja-JP"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3042449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t>販売制限カテゴリー</a:t>
            </a:r>
          </a:p>
        </p:txBody>
      </p:sp>
      <p:sp>
        <p:nvSpPr>
          <p:cNvPr id="5" name="Text Box 1031">
            <a:extLst>
              <a:ext uri="{FF2B5EF4-FFF2-40B4-BE49-F238E27FC236}">
                <a16:creationId xmlns:a16="http://schemas.microsoft.com/office/drawing/2014/main" id="{7FDCFDE2-136E-2670-F10C-CF2C6198A0BA}"/>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2717945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実施フロー</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5" name="図プレースホルダー 10" descr="アイコン&#10;&#10;自動的に生成された説明">
            <a:extLst>
              <a:ext uri="{FF2B5EF4-FFF2-40B4-BE49-F238E27FC236}">
                <a16:creationId xmlns:a16="http://schemas.microsoft.com/office/drawing/2014/main" id="{B04B22E4-B9E4-00F4-96AB-94A3591FDC62}"/>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86142" y="3040869"/>
            <a:ext cx="1586282" cy="1464484"/>
          </a:xfrm>
          <a:prstGeom prst="rect">
            <a:avLst/>
          </a:prstGeom>
          <a:solidFill>
            <a:srgbClr val="FFFFFF"/>
          </a:solidFill>
        </p:spPr>
      </p:pic>
    </p:spTree>
    <p:extLst>
      <p:ext uri="{BB962C8B-B14F-4D97-AF65-F5344CB8AC3E}">
        <p14:creationId xmlns:p14="http://schemas.microsoft.com/office/powerpoint/2010/main" val="1140343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実施フロー</a:t>
            </a:r>
          </a:p>
        </p:txBody>
      </p:sp>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3E"/>
                </a:solidFill>
              </a:rPr>
              <a:t>実施フロー</a:t>
            </a:r>
          </a:p>
        </p:txBody>
      </p:sp>
      <p:pic>
        <p:nvPicPr>
          <p:cNvPr id="8" name="図プレースホルダー 8" descr="アイコン&#10;&#10;自動的に生成された説明">
            <a:extLst>
              <a:ext uri="{FF2B5EF4-FFF2-40B4-BE49-F238E27FC236}">
                <a16:creationId xmlns:a16="http://schemas.microsoft.com/office/drawing/2014/main" id="{D0C6FE41-884A-6091-59E1-9A8C756E6FD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テキスト ボックス 8">
            <a:extLst>
              <a:ext uri="{FF2B5EF4-FFF2-40B4-BE49-F238E27FC236}">
                <a16:creationId xmlns:a16="http://schemas.microsoft.com/office/drawing/2014/main" id="{5789413E-3CB0-68AB-CF07-D04C1FF9127E}"/>
              </a:ext>
            </a:extLst>
          </p:cNvPr>
          <p:cNvSpPr txBox="1"/>
          <p:nvPr/>
        </p:nvSpPr>
        <p:spPr>
          <a:xfrm>
            <a:off x="1461546" y="5947715"/>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③の工程で弊社内確認を行います。社内指摘事項は、広告主様側で特別な理由がない限り修正いたします。 </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10" name="ホームベース 22">
            <a:extLst>
              <a:ext uri="{FF2B5EF4-FFF2-40B4-BE49-F238E27FC236}">
                <a16:creationId xmlns:a16="http://schemas.microsoft.com/office/drawing/2014/main" id="{5F7C1010-E68E-0EE4-EF96-A8E49D8687E7}"/>
              </a:ext>
            </a:extLst>
          </p:cNvPr>
          <p:cNvSpPr/>
          <p:nvPr/>
        </p:nvSpPr>
        <p:spPr>
          <a:xfrm>
            <a:off x="8767274" y="1245709"/>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ホームベース 23">
            <a:extLst>
              <a:ext uri="{FF2B5EF4-FFF2-40B4-BE49-F238E27FC236}">
                <a16:creationId xmlns:a16="http://schemas.microsoft.com/office/drawing/2014/main" id="{1A16CE67-4487-2491-339E-4B8D6E604D12}"/>
              </a:ext>
            </a:extLst>
          </p:cNvPr>
          <p:cNvSpPr/>
          <p:nvPr/>
        </p:nvSpPr>
        <p:spPr>
          <a:xfrm>
            <a:off x="7309918" y="1245709"/>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2" name="円/楕円 24">
            <a:extLst>
              <a:ext uri="{FF2B5EF4-FFF2-40B4-BE49-F238E27FC236}">
                <a16:creationId xmlns:a16="http://schemas.microsoft.com/office/drawing/2014/main" id="{25FB4C5F-6549-2BBC-93DC-D077EFEDA694}"/>
              </a:ext>
            </a:extLst>
          </p:cNvPr>
          <p:cNvSpPr>
            <a:spLocks noChangeAspect="1"/>
          </p:cNvSpPr>
          <p:nvPr/>
        </p:nvSpPr>
        <p:spPr>
          <a:xfrm>
            <a:off x="7549361" y="939619"/>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5">
            <a:extLst>
              <a:ext uri="{FF2B5EF4-FFF2-40B4-BE49-F238E27FC236}">
                <a16:creationId xmlns:a16="http://schemas.microsoft.com/office/drawing/2014/main" id="{D702259E-CB5E-1949-D90F-47EF2F6F5DE3}"/>
              </a:ext>
            </a:extLst>
          </p:cNvPr>
          <p:cNvSpPr/>
          <p:nvPr/>
        </p:nvSpPr>
        <p:spPr>
          <a:xfrm>
            <a:off x="5852560" y="1245709"/>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5" name="円/楕円 26">
            <a:extLst>
              <a:ext uri="{FF2B5EF4-FFF2-40B4-BE49-F238E27FC236}">
                <a16:creationId xmlns:a16="http://schemas.microsoft.com/office/drawing/2014/main" id="{1354ED49-DD43-6C53-4AD9-D47217A978A4}"/>
              </a:ext>
            </a:extLst>
          </p:cNvPr>
          <p:cNvSpPr>
            <a:spLocks noChangeAspect="1"/>
          </p:cNvSpPr>
          <p:nvPr/>
        </p:nvSpPr>
        <p:spPr>
          <a:xfrm>
            <a:off x="6140686" y="93961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16" name="ホームベース 27">
            <a:extLst>
              <a:ext uri="{FF2B5EF4-FFF2-40B4-BE49-F238E27FC236}">
                <a16:creationId xmlns:a16="http://schemas.microsoft.com/office/drawing/2014/main" id="{5F05653C-77E5-540E-1011-92C1332CA030}"/>
              </a:ext>
            </a:extLst>
          </p:cNvPr>
          <p:cNvSpPr/>
          <p:nvPr/>
        </p:nvSpPr>
        <p:spPr>
          <a:xfrm>
            <a:off x="4270074" y="1245709"/>
            <a:ext cx="2005597"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a:t>
            </a:r>
            <a:r>
              <a:rPr kumimoji="0" lang="en-US" altLang="ja-JP" sz="1100" b="1" kern="0" spc="100" dirty="0">
                <a:solidFill>
                  <a:srgbClr val="FFFFFF"/>
                </a:solidFill>
                <a:latin typeface="Meiryo" panose="020B0604030504040204" pitchFamily="34" charset="-128"/>
                <a:ea typeface="Meiryo" panose="020B0604030504040204" pitchFamily="34" charset="-128"/>
              </a:rPr>
              <a:t>/</a:t>
            </a:r>
            <a:r>
              <a:rPr kumimoji="0" lang="ja-JP" altLang="en-US" sz="1100" b="1" kern="0" spc="100" dirty="0">
                <a:solidFill>
                  <a:srgbClr val="FFFFFF"/>
                </a:solidFill>
                <a:latin typeface="Meiryo" panose="020B0604030504040204" pitchFamily="34" charset="-128"/>
                <a:ea typeface="Meiryo" panose="020B0604030504040204" pitchFamily="34" charset="-128"/>
              </a:rPr>
              <a:t>原稿</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確定</a:t>
            </a:r>
          </a:p>
        </p:txBody>
      </p:sp>
      <p:sp>
        <p:nvSpPr>
          <p:cNvPr id="17" name="円/楕円 28">
            <a:extLst>
              <a:ext uri="{FF2B5EF4-FFF2-40B4-BE49-F238E27FC236}">
                <a16:creationId xmlns:a16="http://schemas.microsoft.com/office/drawing/2014/main" id="{3AAF9663-C2A2-A00E-546D-00609EFAC3A8}"/>
              </a:ext>
            </a:extLst>
          </p:cNvPr>
          <p:cNvSpPr>
            <a:spLocks noChangeAspect="1"/>
          </p:cNvSpPr>
          <p:nvPr/>
        </p:nvSpPr>
        <p:spPr>
          <a:xfrm>
            <a:off x="4597255" y="939619"/>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ホームベース 29">
            <a:extLst>
              <a:ext uri="{FF2B5EF4-FFF2-40B4-BE49-F238E27FC236}">
                <a16:creationId xmlns:a16="http://schemas.microsoft.com/office/drawing/2014/main" id="{36AA877E-DE0A-5697-422B-AFD1FF6F25EB}"/>
              </a:ext>
            </a:extLst>
          </p:cNvPr>
          <p:cNvSpPr/>
          <p:nvPr/>
        </p:nvSpPr>
        <p:spPr>
          <a:xfrm>
            <a:off x="2937844" y="1245709"/>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構成案確定</a:t>
            </a:r>
          </a:p>
        </p:txBody>
      </p:sp>
      <p:sp>
        <p:nvSpPr>
          <p:cNvPr id="19" name="円/楕円 30">
            <a:extLst>
              <a:ext uri="{FF2B5EF4-FFF2-40B4-BE49-F238E27FC236}">
                <a16:creationId xmlns:a16="http://schemas.microsoft.com/office/drawing/2014/main" id="{259F1C9E-426C-B288-8805-669F35D11294}"/>
              </a:ext>
            </a:extLst>
          </p:cNvPr>
          <p:cNvSpPr>
            <a:spLocks noChangeAspect="1"/>
          </p:cNvSpPr>
          <p:nvPr/>
        </p:nvSpPr>
        <p:spPr>
          <a:xfrm>
            <a:off x="3121202" y="939619"/>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0" name="ホームベース 31">
            <a:extLst>
              <a:ext uri="{FF2B5EF4-FFF2-40B4-BE49-F238E27FC236}">
                <a16:creationId xmlns:a16="http://schemas.microsoft.com/office/drawing/2014/main" id="{129F5A7E-C9EC-2565-CB33-6DD438B62145}"/>
              </a:ext>
            </a:extLst>
          </p:cNvPr>
          <p:cNvSpPr/>
          <p:nvPr/>
        </p:nvSpPr>
        <p:spPr>
          <a:xfrm>
            <a:off x="1480486" y="1245709"/>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オリエンテーション</a:t>
            </a:r>
          </a:p>
        </p:txBody>
      </p:sp>
      <p:sp>
        <p:nvSpPr>
          <p:cNvPr id="21" name="円/楕円 32">
            <a:extLst>
              <a:ext uri="{FF2B5EF4-FFF2-40B4-BE49-F238E27FC236}">
                <a16:creationId xmlns:a16="http://schemas.microsoft.com/office/drawing/2014/main" id="{EAD92AE6-38AD-82B4-F0A1-C61D334C9EFC}"/>
              </a:ext>
            </a:extLst>
          </p:cNvPr>
          <p:cNvSpPr>
            <a:spLocks noChangeAspect="1"/>
          </p:cNvSpPr>
          <p:nvPr/>
        </p:nvSpPr>
        <p:spPr>
          <a:xfrm>
            <a:off x="1645149" y="939619"/>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22" name="直線矢印コネクタ 21">
            <a:extLst>
              <a:ext uri="{FF2B5EF4-FFF2-40B4-BE49-F238E27FC236}">
                <a16:creationId xmlns:a16="http://schemas.microsoft.com/office/drawing/2014/main" id="{AF69E1F9-6B44-5055-EE9B-84C83482F772}"/>
              </a:ext>
            </a:extLst>
          </p:cNvPr>
          <p:cNvCxnSpPr>
            <a:cxnSpLocks/>
          </p:cNvCxnSpPr>
          <p:nvPr/>
        </p:nvCxnSpPr>
        <p:spPr>
          <a:xfrm>
            <a:off x="1490249" y="2712687"/>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23" name="object 39">
            <a:extLst>
              <a:ext uri="{FF2B5EF4-FFF2-40B4-BE49-F238E27FC236}">
                <a16:creationId xmlns:a16="http://schemas.microsoft.com/office/drawing/2014/main" id="{32B7AE73-61D6-A56E-6BD5-7829EC66D29F}"/>
              </a:ext>
            </a:extLst>
          </p:cNvPr>
          <p:cNvSpPr/>
          <p:nvPr/>
        </p:nvSpPr>
        <p:spPr>
          <a:xfrm>
            <a:off x="3937571" y="2581476"/>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cxnSp>
        <p:nvCxnSpPr>
          <p:cNvPr id="24" name="直線矢印コネクタ 23">
            <a:extLst>
              <a:ext uri="{FF2B5EF4-FFF2-40B4-BE49-F238E27FC236}">
                <a16:creationId xmlns:a16="http://schemas.microsoft.com/office/drawing/2014/main" id="{580BAC08-BAE5-2372-3878-3B6592F4D461}"/>
              </a:ext>
            </a:extLst>
          </p:cNvPr>
          <p:cNvCxnSpPr>
            <a:cxnSpLocks/>
          </p:cNvCxnSpPr>
          <p:nvPr/>
        </p:nvCxnSpPr>
        <p:spPr>
          <a:xfrm>
            <a:off x="1480486" y="2241048"/>
            <a:ext cx="1544423" cy="0"/>
          </a:xfrm>
          <a:prstGeom prst="straightConnector1">
            <a:avLst/>
          </a:prstGeom>
          <a:noFill/>
          <a:ln w="19050" cap="flat" cmpd="sng" algn="ctr">
            <a:solidFill>
              <a:schemeClr val="tx2"/>
            </a:solidFill>
            <a:prstDash val="solid"/>
            <a:headEnd type="stealth" w="lg" len="med"/>
            <a:tailEnd type="stealth" w="lg" len="med"/>
          </a:ln>
          <a:effectLst/>
        </p:spPr>
      </p:cxnSp>
      <p:sp>
        <p:nvSpPr>
          <p:cNvPr id="25" name="object 39">
            <a:extLst>
              <a:ext uri="{FF2B5EF4-FFF2-40B4-BE49-F238E27FC236}">
                <a16:creationId xmlns:a16="http://schemas.microsoft.com/office/drawing/2014/main" id="{8793C462-E92E-CEFE-FB7A-F88EFFFD0E3B}"/>
              </a:ext>
            </a:extLst>
          </p:cNvPr>
          <p:cNvSpPr/>
          <p:nvPr/>
        </p:nvSpPr>
        <p:spPr>
          <a:xfrm>
            <a:off x="1960353"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6" name="直線矢印コネクタ 25">
            <a:extLst>
              <a:ext uri="{FF2B5EF4-FFF2-40B4-BE49-F238E27FC236}">
                <a16:creationId xmlns:a16="http://schemas.microsoft.com/office/drawing/2014/main" id="{967AE17B-736B-F5FB-9021-327C489D3B3F}"/>
              </a:ext>
            </a:extLst>
          </p:cNvPr>
          <p:cNvCxnSpPr>
            <a:cxnSpLocks/>
          </p:cNvCxnSpPr>
          <p:nvPr/>
        </p:nvCxnSpPr>
        <p:spPr>
          <a:xfrm>
            <a:off x="3024909" y="2241048"/>
            <a:ext cx="3069136" cy="0"/>
          </a:xfrm>
          <a:prstGeom prst="straightConnector1">
            <a:avLst/>
          </a:prstGeom>
          <a:noFill/>
          <a:ln w="19050" cap="flat" cmpd="sng" algn="ctr">
            <a:solidFill>
              <a:schemeClr val="tx2"/>
            </a:solidFill>
            <a:prstDash val="solid"/>
            <a:headEnd type="stealth" w="lg" len="med"/>
            <a:tailEnd type="stealth" w="lg" len="med"/>
          </a:ln>
          <a:effectLst/>
        </p:spPr>
      </p:cxnSp>
      <p:sp>
        <p:nvSpPr>
          <p:cNvPr id="27" name="object 39">
            <a:extLst>
              <a:ext uri="{FF2B5EF4-FFF2-40B4-BE49-F238E27FC236}">
                <a16:creationId xmlns:a16="http://schemas.microsoft.com/office/drawing/2014/main" id="{294DDE42-14FB-D1C6-F42C-53C51CBD2B4E}"/>
              </a:ext>
            </a:extLst>
          </p:cNvPr>
          <p:cNvSpPr/>
          <p:nvPr/>
        </p:nvSpPr>
        <p:spPr>
          <a:xfrm>
            <a:off x="4072895"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8" name="直線矢印コネクタ 27">
            <a:extLst>
              <a:ext uri="{FF2B5EF4-FFF2-40B4-BE49-F238E27FC236}">
                <a16:creationId xmlns:a16="http://schemas.microsoft.com/office/drawing/2014/main" id="{78359EA6-9DDC-C4BA-0D08-59C49BE2F676}"/>
              </a:ext>
            </a:extLst>
          </p:cNvPr>
          <p:cNvCxnSpPr>
            <a:cxnSpLocks/>
          </p:cNvCxnSpPr>
          <p:nvPr/>
        </p:nvCxnSpPr>
        <p:spPr>
          <a:xfrm>
            <a:off x="6096000" y="2241048"/>
            <a:ext cx="2751673" cy="0"/>
          </a:xfrm>
          <a:prstGeom prst="straightConnector1">
            <a:avLst/>
          </a:prstGeom>
          <a:noFill/>
          <a:ln w="19050" cap="flat" cmpd="sng" algn="ctr">
            <a:solidFill>
              <a:schemeClr val="tx2"/>
            </a:solidFill>
            <a:prstDash val="solid"/>
            <a:headEnd type="stealth" w="lg" len="med"/>
            <a:tailEnd type="stealth" w="lg" len="med"/>
          </a:ln>
          <a:effectLst/>
        </p:spPr>
      </p:cxnSp>
      <p:sp>
        <p:nvSpPr>
          <p:cNvPr id="29" name="object 39">
            <a:extLst>
              <a:ext uri="{FF2B5EF4-FFF2-40B4-BE49-F238E27FC236}">
                <a16:creationId xmlns:a16="http://schemas.microsoft.com/office/drawing/2014/main" id="{365529E6-3DA4-F8E4-6B67-C4B85F0FDB0E}"/>
              </a:ext>
            </a:extLst>
          </p:cNvPr>
          <p:cNvSpPr/>
          <p:nvPr/>
        </p:nvSpPr>
        <p:spPr>
          <a:xfrm>
            <a:off x="7040857"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30" name="直線コネクタ 29">
            <a:extLst>
              <a:ext uri="{FF2B5EF4-FFF2-40B4-BE49-F238E27FC236}">
                <a16:creationId xmlns:a16="http://schemas.microsoft.com/office/drawing/2014/main" id="{982A6E88-E92A-E7D0-5035-CACF439A5F16}"/>
              </a:ext>
            </a:extLst>
          </p:cNvPr>
          <p:cNvCxnSpPr/>
          <p:nvPr/>
        </p:nvCxnSpPr>
        <p:spPr>
          <a:xfrm>
            <a:off x="304249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E560E053-B9C5-D5C2-0906-D7974DCCD1D2}"/>
              </a:ext>
            </a:extLst>
          </p:cNvPr>
          <p:cNvCxnSpPr/>
          <p:nvPr/>
        </p:nvCxnSpPr>
        <p:spPr>
          <a:xfrm>
            <a:off x="6094045"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51F27483-DACF-C8A3-93BA-8529D4875DB8}"/>
              </a:ext>
            </a:extLst>
          </p:cNvPr>
          <p:cNvCxnSpPr/>
          <p:nvPr/>
        </p:nvCxnSpPr>
        <p:spPr>
          <a:xfrm>
            <a:off x="884767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71DB6F2C-EDB2-158B-4783-44A0CDBC1C8B}"/>
              </a:ext>
            </a:extLst>
          </p:cNvPr>
          <p:cNvCxnSpPr>
            <a:cxnSpLocks/>
          </p:cNvCxnSpPr>
          <p:nvPr/>
        </p:nvCxnSpPr>
        <p:spPr>
          <a:xfrm>
            <a:off x="8847673" y="2241048"/>
            <a:ext cx="1414184" cy="0"/>
          </a:xfrm>
          <a:prstGeom prst="straightConnector1">
            <a:avLst/>
          </a:prstGeom>
          <a:noFill/>
          <a:ln w="19050" cap="flat" cmpd="sng" algn="ctr">
            <a:solidFill>
              <a:schemeClr val="tx2"/>
            </a:solidFill>
            <a:prstDash val="solid"/>
            <a:headEnd type="stealth" w="lg" len="med"/>
            <a:tailEnd type="stealth" w="lg" len="med"/>
          </a:ln>
          <a:effectLst/>
        </p:spPr>
      </p:cxnSp>
      <p:sp>
        <p:nvSpPr>
          <p:cNvPr id="34" name="object 39">
            <a:extLst>
              <a:ext uri="{FF2B5EF4-FFF2-40B4-BE49-F238E27FC236}">
                <a16:creationId xmlns:a16="http://schemas.microsoft.com/office/drawing/2014/main" id="{67EAA6D3-2E67-7F55-882C-AE1007EA1826}"/>
              </a:ext>
            </a:extLst>
          </p:cNvPr>
          <p:cNvSpPr/>
          <p:nvPr/>
        </p:nvSpPr>
        <p:spPr>
          <a:xfrm>
            <a:off x="9079299" y="2149345"/>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chemeClr val="tx2"/>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sp>
        <p:nvSpPr>
          <p:cNvPr id="35" name="テキスト ボックス 34">
            <a:extLst>
              <a:ext uri="{FF2B5EF4-FFF2-40B4-BE49-F238E27FC236}">
                <a16:creationId xmlns:a16="http://schemas.microsoft.com/office/drawing/2014/main" id="{97CB9323-1FED-DB99-E091-B0E78D1EEE7A}"/>
              </a:ext>
            </a:extLst>
          </p:cNvPr>
          <p:cNvSpPr txBox="1"/>
          <p:nvPr/>
        </p:nvSpPr>
        <p:spPr>
          <a:xfrm>
            <a:off x="1833714" y="2976692"/>
            <a:ext cx="8733560" cy="3016210"/>
          </a:xfrm>
          <a:prstGeom prst="rect">
            <a:avLst/>
          </a:prstGeom>
          <a:noFill/>
        </p:spPr>
        <p:txBody>
          <a:bodyPr wrap="square" anchor="t">
            <a:spAutoFit/>
          </a:bodyPr>
          <a:lstStyle/>
          <a:p>
            <a:pPr>
              <a:defRPr/>
            </a:pPr>
            <a:r>
              <a:rPr kumimoji="0" lang="ja-JP" altLang="en-US" sz="1200" b="1" kern="0" dirty="0">
                <a:solidFill>
                  <a:srgbClr val="545454"/>
                </a:solidFill>
                <a:latin typeface="メイリオ"/>
              </a:rPr>
              <a:t>①</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オリエンテーション実施</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事前にヒアリングシートを記入いただいた上でオリエンテーションを実施。ターゲットや訴求ポイントなど企画目的を明確にします。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事前にお渡ししているエントリーシートへの記入をお願いします。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②</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構成案のご提出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①をもとに企画案をご提出し、広告主様と協議の上、企画の方向性を確定させます。</a:t>
            </a:r>
          </a:p>
          <a:p>
            <a:pPr>
              <a:defRPr/>
            </a:pPr>
            <a:r>
              <a:rPr kumimoji="0" lang="ja-JP" altLang="en-US" sz="900" kern="0" dirty="0">
                <a:solidFill>
                  <a:srgbClr val="0D0D0D"/>
                </a:solidFill>
                <a:latin typeface="Meiryo" panose="020B0604030504040204" pitchFamily="34" charset="-128"/>
                <a:ea typeface="Meiryo" panose="020B0604030504040204" pitchFamily="34" charset="-128"/>
              </a:rPr>
              <a:t>　　確定した方向性にしたがって、コンテンツ概要とページ体裁をご提出し、全体構成を確定させます。</a:t>
            </a:r>
          </a:p>
          <a:p>
            <a:pPr>
              <a:defRPr/>
            </a:pPr>
            <a:endParaRPr kumimoji="0" lang="en-US" altLang="ja-JP" sz="500" b="1" kern="0" dirty="0">
              <a:solidFill>
                <a:srgbClr val="545454"/>
              </a:solidFill>
              <a:latin typeface="メイリオ"/>
            </a:endParaRPr>
          </a:p>
          <a:p>
            <a:pPr>
              <a:defRPr/>
            </a:pPr>
            <a:r>
              <a:rPr kumimoji="0" lang="ja-JP" altLang="en-US" sz="1200" b="1" kern="0" dirty="0">
                <a:solidFill>
                  <a:srgbClr val="545454"/>
                </a:solidFill>
                <a:latin typeface="メイリオ"/>
              </a:rPr>
              <a:t>③デザイン・テキスト原稿のご提出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テキスト原稿およびデザインの制作を行います。広告主様に確認いただき、適宜修正を加えながら確定させます。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ご確認は初校、再校の</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再校の段階では初校でのご指摘事項の反映確認のみとなります。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④</a:t>
            </a:r>
            <a:r>
              <a:rPr kumimoji="0" lang="ja-JP" altLang="en-US" sz="500" b="1" kern="0" dirty="0">
                <a:solidFill>
                  <a:srgbClr val="545454"/>
                </a:solidFill>
                <a:latin typeface="メイリオ"/>
              </a:rPr>
              <a:t>　</a:t>
            </a:r>
            <a:r>
              <a:rPr kumimoji="0" lang="en-US" altLang="ja-JP" sz="1200" b="1" kern="0" dirty="0">
                <a:solidFill>
                  <a:srgbClr val="545454"/>
                </a:solidFill>
                <a:latin typeface="メイリオ"/>
              </a:rPr>
              <a:t>HTML</a:t>
            </a:r>
            <a:r>
              <a:rPr kumimoji="0" lang="ja-JP" altLang="en-US" sz="1200" b="1" kern="0" dirty="0" err="1">
                <a:solidFill>
                  <a:srgbClr val="545454"/>
                </a:solidFill>
                <a:latin typeface="メイリオ"/>
              </a:rPr>
              <a:t>での</a:t>
            </a:r>
            <a:r>
              <a:rPr kumimoji="0" lang="ja-JP" altLang="en-US" sz="1200" b="1" kern="0" dirty="0">
                <a:solidFill>
                  <a:srgbClr val="545454"/>
                </a:solidFill>
                <a:latin typeface="メイリオ"/>
              </a:rPr>
              <a:t>動作確認</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校了</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900" kern="0" dirty="0">
                <a:solidFill>
                  <a:srgbClr val="0D0D0D"/>
                </a:solidFill>
                <a:latin typeface="Meiryo" panose="020B0604030504040204" pitchFamily="34" charset="-128"/>
                <a:ea typeface="Meiryo" panose="020B0604030504040204" pitchFamily="34" charset="-128"/>
              </a:rPr>
              <a:t>HTML</a:t>
            </a:r>
            <a:r>
              <a:rPr kumimoji="0" lang="ja-JP" altLang="en-US" sz="900" kern="0" dirty="0">
                <a:solidFill>
                  <a:srgbClr val="0D0D0D"/>
                </a:solidFill>
                <a:latin typeface="Meiryo" panose="020B0604030504040204" pitchFamily="34" charset="-128"/>
                <a:ea typeface="Meiryo" panose="020B0604030504040204" pitchFamily="34" charset="-128"/>
              </a:rPr>
              <a:t>ファイルにて、ページの動作確認を行っていただき校了となります。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⑤弊社内チェック</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本番環境へのファイルアップ</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71687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002AFF"/>
                </a:solidFill>
                <a:latin typeface="Meiryo" panose="020B0604030504040204" pitchFamily="34" charset="-128"/>
                <a:ea typeface="Meiryo" panose="020B0604030504040204" pitchFamily="34" charset="-128"/>
                <a:cs typeface="+mn-cs"/>
              </a:rPr>
              <a:t>クリエイティブ制作委託約款の第</a:t>
            </a:r>
            <a:r>
              <a:rPr lang="en-US" altLang="ja-JP" sz="1400" dirty="0">
                <a:solidFill>
                  <a:srgbClr val="002AFF"/>
                </a:solidFill>
                <a:latin typeface="Meiryo" panose="020B0604030504040204" pitchFamily="34" charset="-128"/>
                <a:ea typeface="Meiryo" panose="020B0604030504040204" pitchFamily="34" charset="-128"/>
                <a:cs typeface="+mn-cs"/>
              </a:rPr>
              <a:t>9</a:t>
            </a:r>
            <a:r>
              <a:rPr lang="ja-JP" altLang="en-US" sz="1400" dirty="0">
                <a:solidFill>
                  <a:srgbClr val="002AFF"/>
                </a:solidFill>
                <a:latin typeface="Meiryo" panose="020B0604030504040204" pitchFamily="34" charset="-128"/>
                <a:ea typeface="Meiryo" panose="020B0604030504040204" pitchFamily="34" charset="-128"/>
                <a:cs typeface="+mn-cs"/>
              </a:rPr>
              <a:t>条第</a:t>
            </a:r>
            <a:r>
              <a:rPr lang="en-US" altLang="ja-JP" sz="1400" dirty="0">
                <a:solidFill>
                  <a:srgbClr val="002AFF"/>
                </a:solidFill>
                <a:latin typeface="Meiryo" panose="020B0604030504040204" pitchFamily="34" charset="-128"/>
                <a:ea typeface="Meiryo" panose="020B0604030504040204" pitchFamily="34" charset="-128"/>
                <a:cs typeface="+mn-cs"/>
              </a:rPr>
              <a:t>1</a:t>
            </a:r>
            <a:r>
              <a:rPr lang="ja-JP" altLang="en-US" sz="1400" dirty="0">
                <a:solidFill>
                  <a:srgbClr val="002AFF"/>
                </a:solidFill>
                <a:latin typeface="Meiryo" panose="020B0604030504040204" pitchFamily="34" charset="-128"/>
                <a:ea typeface="Meiryo" panose="020B0604030504040204" pitchFamily="34" charset="-128"/>
                <a:cs typeface="+mn-cs"/>
              </a:rPr>
              <a:t>項</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02AFF"/>
                </a:solidFill>
                <a:latin typeface="Meiryo" panose="020B0604030504040204" pitchFamily="34" charset="-128"/>
                <a:ea typeface="Meiryo" panose="020B0604030504040204" pitchFamily="34" charset="-128"/>
                <a:cs typeface="+mn-cs"/>
              </a:rPr>
              <a:t>支払条件</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3402715"/>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3050097"/>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36" name="グループ化 35">
            <a:extLst>
              <a:ext uri="{FF2B5EF4-FFF2-40B4-BE49-F238E27FC236}">
                <a16:creationId xmlns:a16="http://schemas.microsoft.com/office/drawing/2014/main" id="{19A308AC-0945-D581-18E8-485CB375B0E0}"/>
              </a:ext>
            </a:extLst>
          </p:cNvPr>
          <p:cNvGrpSpPr/>
          <p:nvPr/>
        </p:nvGrpSpPr>
        <p:grpSpPr>
          <a:xfrm rot="10800000">
            <a:off x="4868647" y="3303131"/>
            <a:ext cx="110666" cy="573310"/>
            <a:chOff x="3646569" y="6103481"/>
            <a:chExt cx="110666" cy="573310"/>
          </a:xfrm>
        </p:grpSpPr>
        <p:cxnSp>
          <p:nvCxnSpPr>
            <p:cNvPr id="39" name="直線コネクタ 38">
              <a:extLst>
                <a:ext uri="{FF2B5EF4-FFF2-40B4-BE49-F238E27FC236}">
                  <a16:creationId xmlns:a16="http://schemas.microsoft.com/office/drawing/2014/main" id="{C5F95645-B394-28E9-395A-8C58BBC0EEC7}"/>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D36B9CDF-74B4-E336-2185-392E6B3ADA0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37" name="テキスト ボックス 36">
            <a:extLst>
              <a:ext uri="{FF2B5EF4-FFF2-40B4-BE49-F238E27FC236}">
                <a16:creationId xmlns:a16="http://schemas.microsoft.com/office/drawing/2014/main" id="{894F72DC-B035-5043-3270-62414DE0FA78}"/>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3031165"/>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030359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FD866-6144-9619-F49D-8864DFAD4F1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9BBE313-3186-C729-3FF6-0B798C3C73B3}"/>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158C68F8-E3BF-D890-A512-1982ABF4B29A}"/>
              </a:ext>
            </a:extLst>
          </p:cNvPr>
          <p:cNvSpPr>
            <a:spLocks noGrp="1"/>
          </p:cNvSpPr>
          <p:nvPr>
            <p:ph type="body" sz="quarter" idx="20"/>
          </p:nvPr>
        </p:nvSpPr>
        <p:spPr/>
        <p:txBody>
          <a:bodyPr/>
          <a:lstStyle/>
          <a:p>
            <a:r>
              <a:rPr lang="en-US" altLang="ja-JP" dirty="0"/>
              <a:t>04</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7CE484F3-CC9B-C805-0A72-ED0F92C954B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p:spPr>
      </p:pic>
    </p:spTree>
    <p:extLst>
      <p:ext uri="{BB962C8B-B14F-4D97-AF65-F5344CB8AC3E}">
        <p14:creationId xmlns:p14="http://schemas.microsoft.com/office/powerpoint/2010/main" val="1814562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00A6C-0F82-7AAA-4B5C-FAB79144015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B71408D5-FD42-EAB8-8178-C70550DE173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AF81EFB0-6097-9E04-422D-AAA31F7E2204}"/>
              </a:ext>
            </a:extLst>
          </p:cNvPr>
          <p:cNvSpPr>
            <a:spLocks noGrp="1"/>
          </p:cNvSpPr>
          <p:nvPr>
            <p:ph type="body" sz="quarter" idx="10"/>
          </p:nvPr>
        </p:nvSpPr>
        <p:spPr>
          <a:xfrm>
            <a:off x="1887808" y="252000"/>
            <a:ext cx="8136904" cy="335028"/>
          </a:xfrm>
        </p:spPr>
        <p:txBody>
          <a:bodyPr/>
          <a:lstStyle/>
          <a:p>
            <a:r>
              <a:rPr lang="ja-JP" altLang="en-US" dirty="0"/>
              <a:t>注意事項</a:t>
            </a:r>
          </a:p>
        </p:txBody>
      </p:sp>
      <p:sp>
        <p:nvSpPr>
          <p:cNvPr id="2" name="Rectangle 46">
            <a:extLst>
              <a:ext uri="{FF2B5EF4-FFF2-40B4-BE49-F238E27FC236}">
                <a16:creationId xmlns:a16="http://schemas.microsoft.com/office/drawing/2014/main" id="{F1454993-7FEC-ED6B-38F9-68C064DB30BB}"/>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■編集誘導用バナー制作・入稿</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・編集誘導用バナーは弊社で作成し入稿いたします。広告主様の公式ロゴデータを弊社担当営業まで送付ください。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rgbClr val="0D0D0D"/>
                </a:solidFill>
                <a:latin typeface="メイリオ" panose="020B0604030504040204" pitchFamily="50" charset="-128"/>
                <a:ea typeface="メイリオ" panose="020B0604030504040204" pitchFamily="50" charset="-128"/>
              </a:rPr>
              <a:t>　・また弊社サービスの掲載ガイドラインに基づいて制作しますので、基本的にデザインの編集要望は受け付けておりません。予めご了承ください。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ヤフー広告　ディスプレイ広告（予約型））は広告主様または代理店様に制作いただきます。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a:t>
            </a:r>
            <a:r>
              <a:rPr lang="ja-JP" altLang="en-US" sz="1050" dirty="0">
                <a:solidFill>
                  <a:srgbClr val="0D0D0D"/>
                </a:solidFill>
                <a:latin typeface="+mn-ea"/>
                <a:ea typeface="+mn-ea"/>
                <a:hlinkClick r:id="rId2"/>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pic>
        <p:nvPicPr>
          <p:cNvPr id="3" name="図プレースホルダー 8" descr="アイコン&#10;&#10;自動的に生成された説明">
            <a:extLst>
              <a:ext uri="{FF2B5EF4-FFF2-40B4-BE49-F238E27FC236}">
                <a16:creationId xmlns:a16="http://schemas.microsoft.com/office/drawing/2014/main" id="{48192C24-848E-CE2C-CB0C-D6A860F92D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Tree>
    <p:extLst>
      <p:ext uri="{BB962C8B-B14F-4D97-AF65-F5344CB8AC3E}">
        <p14:creationId xmlns:p14="http://schemas.microsoft.com/office/powerpoint/2010/main" val="3169996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09014-FFA6-17FF-42A1-92061A260B3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06F40554-3B2D-6853-D577-0C81A11633B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268B9D41-3A2A-AB60-18C8-EE8F872D2DB0}"/>
              </a:ext>
            </a:extLst>
          </p:cNvPr>
          <p:cNvSpPr>
            <a:spLocks noGrp="1"/>
          </p:cNvSpPr>
          <p:nvPr>
            <p:ph type="body" sz="quarter" idx="10"/>
          </p:nvPr>
        </p:nvSpPr>
        <p:spPr>
          <a:xfrm>
            <a:off x="1887808" y="252000"/>
            <a:ext cx="8136904" cy="335028"/>
          </a:xfrm>
        </p:spPr>
        <p:txBody>
          <a:bodyPr/>
          <a:lstStyle/>
          <a:p>
            <a:r>
              <a:rPr lang="ja-JP" altLang="en-US" dirty="0"/>
              <a:t>免責事項</a:t>
            </a:r>
          </a:p>
        </p:txBody>
      </p:sp>
      <p:pic>
        <p:nvPicPr>
          <p:cNvPr id="2" name="図プレースホルダー 8" descr="アイコン&#10;&#10;自動的に生成された説明">
            <a:extLst>
              <a:ext uri="{FF2B5EF4-FFF2-40B4-BE49-F238E27FC236}">
                <a16:creationId xmlns:a16="http://schemas.microsoft.com/office/drawing/2014/main" id="{B1A0460C-5BD9-8613-5045-902EBF45DF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Rectangle 46">
            <a:extLst>
              <a:ext uri="{FF2B5EF4-FFF2-40B4-BE49-F238E27FC236}">
                <a16:creationId xmlns:a16="http://schemas.microsoft.com/office/drawing/2014/main" id="{4326B97A-8060-8AA4-5A04-31B85377B420}"/>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5993093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523E2-CE16-52D6-CC4D-6732D238534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8406263-BBFE-3083-79DB-EDB8274D405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D13CD457-B145-1091-45E6-747F784E6F2C}"/>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2F69EBB0-6142-EBB9-9955-C6FC3F97CB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片側の 2 つの角を丸めた四角形 17">
            <a:extLst>
              <a:ext uri="{FF2B5EF4-FFF2-40B4-BE49-F238E27FC236}">
                <a16:creationId xmlns:a16="http://schemas.microsoft.com/office/drawing/2014/main" id="{454948D9-2985-0FF1-43FB-F616C3B67218}"/>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5" name="正方形/長方形 4">
            <a:extLst>
              <a:ext uri="{FF2B5EF4-FFF2-40B4-BE49-F238E27FC236}">
                <a16:creationId xmlns:a16="http://schemas.microsoft.com/office/drawing/2014/main" id="{65698168-5E6F-41A5-3F51-A4FD0631F671}"/>
              </a:ext>
            </a:extLst>
          </p:cNvPr>
          <p:cNvSpPr/>
          <p:nvPr/>
        </p:nvSpPr>
        <p:spPr>
          <a:xfrm>
            <a:off x="479424" y="1056184"/>
            <a:ext cx="11269662" cy="1902059"/>
          </a:xfrm>
          <a:prstGeom prst="rect">
            <a:avLst/>
          </a:prstGeom>
        </p:spPr>
        <p:txBody>
          <a:bodyPr wrap="square" lIns="0" tIns="0" rIns="0" bIns="0">
            <a:spAutoFit/>
          </a:bodyPr>
          <a:lstStyle/>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本商品は</a:t>
            </a:r>
            <a:r>
              <a:rPr lang="ja-JP" altLang="en-US" sz="1600" b="1" dirty="0">
                <a:solidFill>
                  <a:schemeClr val="accent4"/>
                </a:solidFill>
                <a:latin typeface="メイリオ" panose="020B0604030504040204" pitchFamily="50" charset="-128"/>
                <a:ea typeface="メイリオ" panose="020B0604030504040204" pitchFamily="50" charset="-128"/>
              </a:rPr>
              <a:t>事前に弊社による出稿可否判断が必要</a:t>
            </a:r>
            <a:r>
              <a:rPr lang="ja-JP" altLang="en-US" sz="1600" dirty="0">
                <a:solidFill>
                  <a:srgbClr val="0D0D0D"/>
                </a:solidFill>
                <a:latin typeface="メイリオ" panose="020B0604030504040204" pitchFamily="50" charset="-128"/>
                <a:ea typeface="メイリオ" panose="020B0604030504040204" pitchFamily="50" charset="-128"/>
              </a:rPr>
              <a:t>となります。</a:t>
            </a: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本セールスシートに記載の「販売制限カテゴリー」 に基づき確認させていただき、</a:t>
            </a: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b="1" dirty="0">
                <a:solidFill>
                  <a:srgbClr val="0D0D0D"/>
                </a:solidFill>
                <a:latin typeface="メイリオ" panose="020B0604030504040204" pitchFamily="50" charset="-128"/>
                <a:ea typeface="メイリオ" panose="020B0604030504040204" pitchFamily="50" charset="-128"/>
              </a:rPr>
              <a:t>場合によっては掲載をお断りさせていただくことがございます。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a:lnSpc>
                <a:spcPct val="130000"/>
              </a:lnSpc>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また、制作スケジュールが確保できない場合も掲載をお断りさせていただくことがございます。</a:t>
            </a:r>
          </a:p>
          <a:p>
            <a:pPr>
              <a:lnSpc>
                <a:spcPct val="130000"/>
              </a:lnSpc>
              <a:defRPr/>
            </a:pP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7" name="片側の 2 つの角を丸めた四角形 19">
            <a:extLst>
              <a:ext uri="{FF2B5EF4-FFF2-40B4-BE49-F238E27FC236}">
                <a16:creationId xmlns:a16="http://schemas.microsoft.com/office/drawing/2014/main" id="{4A428CFF-2B96-4898-BF30-036969C35A4E}"/>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C17C1D27-46E7-3D1C-7F33-FF4B0C31EE95}"/>
              </a:ext>
            </a:extLst>
          </p:cNvPr>
          <p:cNvSpPr/>
          <p:nvPr/>
        </p:nvSpPr>
        <p:spPr>
          <a:xfrm>
            <a:off x="1378913" y="427355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片側の 2 つの角を丸めた四角形 22">
            <a:extLst>
              <a:ext uri="{FF2B5EF4-FFF2-40B4-BE49-F238E27FC236}">
                <a16:creationId xmlns:a16="http://schemas.microsoft.com/office/drawing/2014/main" id="{6212EAAE-DDD7-6B9F-6577-979D102C3EE5}"/>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0" name="片側の 2 つの角を丸めた四角形 23">
            <a:extLst>
              <a:ext uri="{FF2B5EF4-FFF2-40B4-BE49-F238E27FC236}">
                <a16:creationId xmlns:a16="http://schemas.microsoft.com/office/drawing/2014/main" id="{0176ABD0-99A3-305B-EE09-05CBA81A873C}"/>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1" name="正方形/長方形 10">
            <a:extLst>
              <a:ext uri="{FF2B5EF4-FFF2-40B4-BE49-F238E27FC236}">
                <a16:creationId xmlns:a16="http://schemas.microsoft.com/office/drawing/2014/main" id="{D4445846-EEC5-CA1B-0AA2-FAF221CBC1A5}"/>
              </a:ext>
            </a:extLst>
          </p:cNvPr>
          <p:cNvSpPr/>
          <p:nvPr/>
        </p:nvSpPr>
        <p:spPr>
          <a:xfrm>
            <a:off x="1367684" y="4844744"/>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特集・企画</a:t>
            </a:r>
          </a:p>
        </p:txBody>
      </p:sp>
      <p:sp>
        <p:nvSpPr>
          <p:cNvPr id="12" name="正方形/長方形 11">
            <a:extLst>
              <a:ext uri="{FF2B5EF4-FFF2-40B4-BE49-F238E27FC236}">
                <a16:creationId xmlns:a16="http://schemas.microsoft.com/office/drawing/2014/main" id="{7CFF8795-4555-D1B8-3B51-FB0F8FBE775C}"/>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184C20C5-DB5D-4DF1-1BE4-B4ED179C5391}"/>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5" name="正方形/長方形 14">
            <a:extLst>
              <a:ext uri="{FF2B5EF4-FFF2-40B4-BE49-F238E27FC236}">
                <a16:creationId xmlns:a16="http://schemas.microsoft.com/office/drawing/2014/main" id="{A439DF47-E3F8-A2DA-E2C5-803C01256A00}"/>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6" name="正方形/長方形 15">
            <a:extLst>
              <a:ext uri="{FF2B5EF4-FFF2-40B4-BE49-F238E27FC236}">
                <a16:creationId xmlns:a16="http://schemas.microsoft.com/office/drawing/2014/main" id="{2D0AD8F8-95F6-B139-FFD5-C20C66A279BE}"/>
              </a:ext>
            </a:extLst>
          </p:cNvPr>
          <p:cNvSpPr/>
          <p:nvPr/>
        </p:nvSpPr>
        <p:spPr>
          <a:xfrm>
            <a:off x="1367684" y="5415930"/>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
        <p:nvSpPr>
          <p:cNvPr id="17" name="正方形/長方形 16">
            <a:extLst>
              <a:ext uri="{FF2B5EF4-FFF2-40B4-BE49-F238E27FC236}">
                <a16:creationId xmlns:a16="http://schemas.microsoft.com/office/drawing/2014/main" id="{2F8340CB-5A84-7B99-17EF-72638A322170}"/>
              </a:ext>
            </a:extLst>
          </p:cNvPr>
          <p:cNvSpPr/>
          <p:nvPr/>
        </p:nvSpPr>
        <p:spPr>
          <a:xfrm>
            <a:off x="7176463" y="401044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2381282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BD915-54E0-4E81-A847-68169830452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79BA69C-370D-5E5E-60C6-FB90B298ACE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5CE7A69E-DA60-EA8B-ABF3-AEDC815A9BD8}"/>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57149EC8-F7A5-E340-11B3-4B4119D7700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正方形/長方形 3">
            <a:extLst>
              <a:ext uri="{FF2B5EF4-FFF2-40B4-BE49-F238E27FC236}">
                <a16:creationId xmlns:a16="http://schemas.microsoft.com/office/drawing/2014/main" id="{59E5453D-920C-9B26-03BA-E22E6E388BBA}"/>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chemeClr val="accent4"/>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accent4"/>
                </a:solidFill>
                <a:latin typeface="Meiryo" panose="020B0604030504040204" pitchFamily="34" charset="-128"/>
                <a:ea typeface="Meiryo" panose="020B0604030504040204" pitchFamily="34" charset="-128"/>
              </a:rPr>
              <a:t>※</a:t>
            </a:r>
            <a:r>
              <a:rPr lang="ja-JP" altLang="en-US" sz="1600" b="1" u="sng" dirty="0">
                <a:solidFill>
                  <a:schemeClr val="accent4"/>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F2DEC408-F21F-9DD9-EDFD-A9BFF8FFEE1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7" name="表 5">
            <a:extLst>
              <a:ext uri="{FF2B5EF4-FFF2-40B4-BE49-F238E27FC236}">
                <a16:creationId xmlns:a16="http://schemas.microsoft.com/office/drawing/2014/main" id="{C36AD6C5-9938-3187-A0F6-800A86EABE3C}"/>
              </a:ext>
            </a:extLst>
          </p:cNvPr>
          <p:cNvGraphicFramePr>
            <a:graphicFrameLocks noGrp="1"/>
          </p:cNvGraphicFramePr>
          <p:nvPr>
            <p:extLst>
              <p:ext uri="{D42A27DB-BD31-4B8C-83A1-F6EECF244321}">
                <p14:modId xmlns:p14="http://schemas.microsoft.com/office/powerpoint/2010/main" val="3997713296"/>
              </p:ext>
            </p:extLst>
          </p:nvPr>
        </p:nvGraphicFramePr>
        <p:xfrm>
          <a:off x="479425" y="2896535"/>
          <a:ext cx="11233150" cy="343688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710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ja-JP" altLang="en-US" sz="1200" kern="1200">
                          <a:solidFill>
                            <a:srgbClr val="0D0D0D"/>
                          </a:solidFill>
                          <a:latin typeface="Meiryo" panose="020B0604030504040204" pitchFamily="34" charset="-128"/>
                          <a:ea typeface="Meiryo" panose="020B0604030504040204" pitchFamily="34" charset="-128"/>
                          <a:cs typeface="+mn-cs"/>
                        </a:rPr>
                        <a:t>スポーツナビ　</a:t>
                      </a:r>
                      <a:r>
                        <a:rPr kumimoji="1" lang="ja-JP" altLang="en-US" sz="1200" kern="1200" dirty="0">
                          <a:solidFill>
                            <a:srgbClr val="0D0D0D"/>
                          </a:solidFill>
                          <a:latin typeface="Meiryo" panose="020B0604030504040204" pitchFamily="34" charset="-128"/>
                          <a:ea typeface="Meiryo" panose="020B0604030504040204" pitchFamily="34" charset="-128"/>
                          <a:cs typeface="+mn-cs"/>
                        </a:rPr>
                        <a:t>タイアップ</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37102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84462"/>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US" altLang="ja-JP" sz="1200" b="0" i="0" dirty="0">
                          <a:solidFill>
                            <a:schemeClr val="bg1"/>
                          </a:solidFill>
                          <a:latin typeface="Meiryo" panose="020B0604030504040204" pitchFamily="34" charset="-128"/>
                          <a:ea typeface="Meiryo" panose="020B0604030504040204" pitchFamily="34" charset="-128"/>
                        </a:rPr>
                        <a:t>URL</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US" altLang="ja-JP" sz="1200" b="0" i="0" dirty="0">
                          <a:solidFill>
                            <a:schemeClr val="bg1"/>
                          </a:solidFill>
                          <a:latin typeface="Meiryo" panose="020B0604030504040204" pitchFamily="34" charset="-128"/>
                          <a:ea typeface="Meiryo" panose="020B0604030504040204" pitchFamily="34" charset="-128"/>
                        </a:rPr>
                        <a:t>KPI</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661758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7" y="3367922"/>
            <a:ext cx="9411283" cy="360040"/>
          </a:xfrm>
        </p:spPr>
        <p:txBody>
          <a:bodyPr>
            <a:normAutofit/>
          </a:bodyPr>
          <a:lstStyle/>
          <a:p>
            <a:pPr marL="0" indent="0">
              <a:buNone/>
            </a:pPr>
            <a:r>
              <a:rPr kumimoji="1" lang="ja-JP" altLang="en-US" dirty="0"/>
              <a:t>実施フロー</a:t>
            </a:r>
          </a:p>
        </p:txBody>
      </p:sp>
      <p:sp>
        <p:nvSpPr>
          <p:cNvPr id="7" name="テキスト プレースホルダー 2">
            <a:extLst>
              <a:ext uri="{FF2B5EF4-FFF2-40B4-BE49-F238E27FC236}">
                <a16:creationId xmlns:a16="http://schemas.microsoft.com/office/drawing/2014/main" id="{A7EABA74-1977-A38F-3B4E-D9B8222F7BB2}"/>
              </a:ext>
            </a:extLst>
          </p:cNvPr>
          <p:cNvSpPr txBox="1">
            <a:spLocks/>
          </p:cNvSpPr>
          <p:nvPr/>
        </p:nvSpPr>
        <p:spPr>
          <a:xfrm>
            <a:off x="1848387" y="42276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a:p>
            <a:pPr marL="0" indent="0">
              <a:buFont typeface="Arial" panose="020B0604020202020204" pitchFamily="34" charset="0"/>
              <a:buNone/>
            </a:pPr>
            <a:endParaRPr lang="ja-JP" altLang="en-US" dirty="0"/>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誘導広告上の表記ガイドライン</a:t>
            </a:r>
          </a:p>
        </p:txBody>
      </p:sp>
      <p:sp>
        <p:nvSpPr>
          <p:cNvPr id="33" name="角丸四角形 19">
            <a:extLst>
              <a:ext uri="{FF2B5EF4-FFF2-40B4-BE49-F238E27FC236}">
                <a16:creationId xmlns:a16="http://schemas.microsoft.com/office/drawing/2014/main" id="{0F8407CB-111A-511A-2DF2-8A1DAD60683B}"/>
              </a:ext>
            </a:extLst>
          </p:cNvPr>
          <p:cNvSpPr/>
          <p:nvPr/>
        </p:nvSpPr>
        <p:spPr>
          <a:xfrm>
            <a:off x="479425" y="1312040"/>
            <a:ext cx="11233150" cy="508876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ndParaRPr>
          </a:p>
        </p:txBody>
      </p:sp>
      <p:sp>
        <p:nvSpPr>
          <p:cNvPr id="34" name="正方形/長方形 33">
            <a:extLst>
              <a:ext uri="{FF2B5EF4-FFF2-40B4-BE49-F238E27FC236}">
                <a16:creationId xmlns:a16="http://schemas.microsoft.com/office/drawing/2014/main" id="{F677E679-DD37-424C-7529-81D596EE0A02}"/>
              </a:ext>
            </a:extLst>
          </p:cNvPr>
          <p:cNvSpPr/>
          <p:nvPr/>
        </p:nvSpPr>
        <p:spPr>
          <a:xfrm>
            <a:off x="643314" y="1673376"/>
            <a:ext cx="7332335" cy="4801314"/>
          </a:xfrm>
          <a:prstGeom prst="rect">
            <a:avLst/>
          </a:prstGeom>
        </p:spPr>
        <p:txBody>
          <a:bodyPr wrap="square" lIns="0">
            <a:spAutoFit/>
          </a:bodyPr>
          <a:lstStyle/>
          <a:p>
            <a:pPr>
              <a:lnSpc>
                <a:spcPct val="130000"/>
              </a:lnSpc>
            </a:pPr>
            <a:r>
              <a:rPr lang="ja-JP" altLang="en-US" sz="1200" kern="0">
                <a:solidFill>
                  <a:prstClr val="black"/>
                </a:solidFill>
                <a:latin typeface="Meiryo" panose="020B0604030504040204" pitchFamily="34" charset="-128"/>
                <a:cs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en-US" altLang="ja-JP" sz="1200" dirty="0" err="1">
                <a:solidFill>
                  <a:srgbClr val="0D0D0D"/>
                </a:solidFill>
                <a:latin typeface="メイリオ" panose="020B0604030504040204" pitchFamily="50" charset="-128"/>
                <a:ea typeface="メイリオ" panose="020B0604030504040204" pitchFamily="50" charset="-128"/>
              </a:rPr>
              <a:t>Sportsnavi</a:t>
            </a:r>
            <a:r>
              <a:rPr lang="ja-JP" altLang="en-US" sz="120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ロゴ＋「広告・広告主体者表記」を必ずセットで掲載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FF0000"/>
                </a:solidFill>
                <a:latin typeface="メイリオ" panose="020B0604030504040204" pitchFamily="50" charset="-128"/>
                <a:ea typeface="メイリオ" panose="020B0604030504040204" pitchFamily="50" charset="-128"/>
              </a:rPr>
              <a:t>・</a:t>
            </a:r>
            <a:r>
              <a:rPr lang="ja-JP" altLang="en-US" sz="1200" kern="0" dirty="0">
                <a:solidFill>
                  <a:srgbClr val="002AFF"/>
                </a:solidFill>
                <a:latin typeface="Meiryo" panose="020B0604030504040204" pitchFamily="34" charset="-128"/>
                <a:ea typeface="Meiryo" panose="020B0604030504040204" pitchFamily="34" charset="-128"/>
              </a:rPr>
              <a:t>上記</a:t>
            </a:r>
            <a:r>
              <a:rPr lang="en-US" altLang="ja-JP" sz="1200" kern="0" dirty="0">
                <a:solidFill>
                  <a:srgbClr val="002AFF"/>
                </a:solidFill>
                <a:latin typeface="Meiryo" panose="020B0604030504040204" pitchFamily="34" charset="-128"/>
                <a:ea typeface="Meiryo" panose="020B0604030504040204" pitchFamily="34" charset="-128"/>
              </a:rPr>
              <a:t>2</a:t>
            </a:r>
            <a:r>
              <a:rPr lang="ja-JP" altLang="en-US" sz="1200" kern="0" dirty="0">
                <a:solidFill>
                  <a:srgbClr val="002AFF"/>
                </a:solidFill>
                <a:latin typeface="Meiryo" panose="020B0604030504040204" pitchFamily="34" charset="-128"/>
                <a:ea typeface="Meiryo" panose="020B0604030504040204" pitchFamily="34" charset="-128"/>
              </a:rPr>
              <a:t>要素は最大限離す必要があるため、以下のいずれかの通り対角線上に配置</a:t>
            </a:r>
            <a:endParaRPr lang="en-US" altLang="ja-JP" sz="1200" kern="0" dirty="0">
              <a:solidFill>
                <a:srgbClr val="002AFF"/>
              </a:solidFill>
              <a:latin typeface="Meiryo" panose="020B0604030504040204" pitchFamily="34" charset="-128"/>
              <a:ea typeface="Meiryo" panose="020B0604030504040204" pitchFamily="34"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①</a:t>
            </a:r>
            <a:r>
              <a:rPr lang="en-US" altLang="ja-JP" sz="1200" dirty="0" err="1">
                <a:solidFill>
                  <a:srgbClr val="0D0D0D"/>
                </a:solidFill>
                <a:latin typeface="メイリオ" panose="020B0604030504040204" pitchFamily="50" charset="-128"/>
                <a:ea typeface="メイリオ" panose="020B0604030504040204" pitchFamily="50" charset="-128"/>
              </a:rPr>
              <a:t>Sportsnavi</a:t>
            </a:r>
            <a:r>
              <a:rPr lang="ja-JP" altLang="en-US" sz="1200">
                <a:solidFill>
                  <a:srgbClr val="0D0D0D"/>
                </a:solidFill>
                <a:latin typeface="メイリオ" panose="020B0604030504040204" pitchFamily="50" charset="-128"/>
                <a:ea typeface="メイリオ" panose="020B0604030504040204" pitchFamily="50" charset="-128"/>
              </a:rPr>
              <a:t>ロゴ：</a:t>
            </a:r>
            <a:r>
              <a:rPr lang="ja-JP" altLang="en-US" sz="1200" dirty="0">
                <a:solidFill>
                  <a:srgbClr val="0D0D0D"/>
                </a:solidFill>
                <a:latin typeface="メイリオ" panose="020B0604030504040204" pitchFamily="50" charset="-128"/>
                <a:ea typeface="メイリオ" panose="020B0604030504040204" pitchFamily="50" charset="-128"/>
              </a:rPr>
              <a:t>左上、広告・広告主体者表記：右下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Sportsnavi</a:t>
            </a:r>
            <a:r>
              <a:rPr lang="ja-JP" altLang="en-US" sz="1200">
                <a:solidFill>
                  <a:srgbClr val="0D0D0D"/>
                </a:solidFill>
                <a:latin typeface="メイリオ" panose="020B0604030504040204" pitchFamily="50" charset="-128"/>
                <a:ea typeface="メイリオ" panose="020B0604030504040204" pitchFamily="50" charset="-128"/>
              </a:rPr>
              <a:t>ロゴ：</a:t>
            </a:r>
            <a:r>
              <a:rPr lang="ja-JP" altLang="en-US" sz="1200" dirty="0">
                <a:solidFill>
                  <a:srgbClr val="0D0D0D"/>
                </a:solidFill>
                <a:latin typeface="メイリオ" panose="020B0604030504040204" pitchFamily="50" charset="-128"/>
                <a:ea typeface="メイリオ" panose="020B0604030504040204" pitchFamily="50" charset="-128"/>
              </a:rPr>
              <a:t>右上、広告・広告主体者表記：左下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Sportsnavi</a:t>
            </a:r>
            <a:r>
              <a:rPr lang="ja-JP" altLang="en-US" sz="120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ロゴは、視認性を確保できるサイズで掲載、</a:t>
            </a:r>
            <a:br>
              <a:rPr lang="en-US" altLang="ja-JP" sz="1200" dirty="0">
                <a:solidFill>
                  <a:srgbClr val="0D0D0D"/>
                </a:solidFill>
                <a:latin typeface="メイリオ" panose="020B0604030504040204" pitchFamily="50" charset="-128"/>
                <a:ea typeface="メイリオ" panose="020B0604030504040204" pitchFamily="50" charset="-128"/>
              </a:rPr>
            </a:br>
            <a:r>
              <a:rPr lang="ja-JP" altLang="en-US" sz="1200" dirty="0">
                <a:solidFill>
                  <a:srgbClr val="0D0D0D"/>
                </a:solidFill>
                <a:latin typeface="メイリオ" panose="020B0604030504040204" pitchFamily="50" charset="-128"/>
                <a:ea typeface="メイリオ" panose="020B0604030504040204" pitchFamily="50" charset="-128"/>
              </a:rPr>
              <a:t>　かつ大き過ぎない適正なサイズで掲載。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・広告・広告主体者表記は、以下いずれかの表記、形式で掲載。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①提供：クライアント名（テキスト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Sponsored by </a:t>
            </a:r>
            <a:r>
              <a:rPr lang="ja-JP" altLang="en-US" sz="1200" dirty="0">
                <a:solidFill>
                  <a:srgbClr val="0D0D0D"/>
                </a:solidFill>
                <a:latin typeface="メイリオ" panose="020B0604030504040204" pitchFamily="50" charset="-128"/>
                <a:ea typeface="メイリオ" panose="020B0604030504040204" pitchFamily="50" charset="-128"/>
              </a:rPr>
              <a:t>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広告・広告主体者表記は、</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サービスロゴの</a:t>
            </a:r>
            <a:r>
              <a:rPr lang="en-US" altLang="ja-JP" sz="1050" dirty="0">
                <a:solidFill>
                  <a:srgbClr val="0D0D0D"/>
                </a:solidFill>
                <a:latin typeface="メイリオ" panose="020B0604030504040204" pitchFamily="50" charset="-128"/>
                <a:ea typeface="メイリオ" panose="020B0604030504040204" pitchFamily="50" charset="-128"/>
              </a:rPr>
              <a:t>60%</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100%</a:t>
            </a:r>
            <a:r>
              <a:rPr lang="ja-JP" altLang="en-US" sz="1050" dirty="0">
                <a:solidFill>
                  <a:srgbClr val="0D0D0D"/>
                </a:solidFill>
                <a:latin typeface="メイリオ" panose="020B0604030504040204" pitchFamily="50" charset="-128"/>
                <a:ea typeface="メイリオ" panose="020B0604030504040204" pitchFamily="50" charset="-128"/>
              </a:rPr>
              <a:t>サイズを目安とする。</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ロゴの場合、「提供」「</a:t>
            </a:r>
            <a:r>
              <a:rPr lang="en-US" altLang="ja-JP" sz="1050" dirty="0">
                <a:solidFill>
                  <a:srgbClr val="0D0D0D"/>
                </a:solidFill>
                <a:latin typeface="メイリオ" panose="020B0604030504040204" pitchFamily="50" charset="-128"/>
                <a:ea typeface="メイリオ" panose="020B0604030504040204" pitchFamily="50" charset="-128"/>
              </a:rPr>
              <a:t>Sponsored by</a:t>
            </a:r>
            <a:r>
              <a:rPr lang="ja-JP" altLang="en-US" sz="1050" dirty="0">
                <a:solidFill>
                  <a:srgbClr val="0D0D0D"/>
                </a:solidFill>
                <a:latin typeface="メイリオ" panose="020B0604030504040204" pitchFamily="50" charset="-128"/>
                <a:ea typeface="メイリオ" panose="020B0604030504040204" pitchFamily="50" charset="-128"/>
              </a:rPr>
              <a:t>」の広告表記は非表示でも可。</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広告に適用される「広告掲載基準」において「主体者の明示」が規定されています。</a:t>
            </a:r>
          </a:p>
          <a:p>
            <a:r>
              <a:rPr lang="ja-JP" altLang="en-US" sz="1050" dirty="0">
                <a:solidFill>
                  <a:srgbClr val="0D0D0D"/>
                </a:solidFill>
                <a:latin typeface="メイリオ" panose="020B0604030504040204" pitchFamily="50" charset="-128"/>
                <a:ea typeface="メイリオ" panose="020B0604030504040204" pitchFamily="50" charset="-128"/>
              </a:rPr>
              <a:t>　　　（参照）</a:t>
            </a:r>
            <a:r>
              <a:rPr lang="en-US" altLang="ja-JP"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Yahoo!</a:t>
            </a:r>
            <a:r>
              <a:rPr lang="ja-JP" altLang="en-US"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広告ヘルプページ</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1.</a:t>
            </a:r>
            <a:r>
              <a:rPr lang="ja-JP" altLang="en-US" sz="1050" dirty="0">
                <a:solidFill>
                  <a:srgbClr val="0D0D0D"/>
                </a:solidFill>
                <a:latin typeface="メイリオ" panose="020B0604030504040204" pitchFamily="50" charset="-128"/>
                <a:ea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また、商標登録されていないものを使用する場合は、必ず会社名も明記してください。</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2.</a:t>
            </a:r>
            <a:r>
              <a:rPr lang="ja-JP" altLang="en-US" sz="1050" dirty="0">
                <a:solidFill>
                  <a:srgbClr val="0D0D0D"/>
                </a:solidFill>
                <a:latin typeface="メイリオ" panose="020B0604030504040204" pitchFamily="50" charset="-128"/>
                <a:ea typeface="メイリオ" panose="020B0604030504040204" pitchFamily="50" charset="-128"/>
              </a:rPr>
              <a:t>「提供：○○」などの表記</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広告の四隅のいずれかに「インフォメーションアイコン」が表示されます。</a:t>
            </a:r>
            <a:br>
              <a:rPr lang="en-US" altLang="ja-JP" sz="1050" dirty="0">
                <a:solidFill>
                  <a:srgbClr val="0D0D0D"/>
                </a:solidFill>
                <a:latin typeface="メイリオ" panose="020B0604030504040204" pitchFamily="50" charset="-128"/>
                <a:ea typeface="メイリオ" panose="020B0604030504040204" pitchFamily="50" charset="-128"/>
              </a:rPr>
            </a:b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広告の規制で定める明記必須項目や常時表示すべき要素は避けて配置ください。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・その他、使用にあたっては別紙「</a:t>
            </a:r>
            <a:r>
              <a:rPr lang="ja-JP" altLang="en-US" sz="1200" dirty="0">
                <a:solidFill>
                  <a:srgbClr val="0D0D0D"/>
                </a:solidFill>
                <a:latin typeface="メイリオ" panose="020B0604030504040204" pitchFamily="50" charset="-128"/>
                <a:ea typeface="メイリオ" panose="020B0604030504040204" pitchFamily="50" charset="-128"/>
                <a:hlinkClick r:id="rId5">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lang="ja-JP" altLang="en-US" sz="1200" dirty="0">
                <a:solidFill>
                  <a:srgbClr val="0D0D0D"/>
                </a:solidFill>
                <a:latin typeface="メイリオ" panose="020B0604030504040204" pitchFamily="50" charset="-128"/>
                <a:ea typeface="メイリオ" panose="020B0604030504040204" pitchFamily="50" charset="-128"/>
              </a:rPr>
              <a:t>」を遵守。</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36" name="フッター プレースホルダー 3">
            <a:extLst>
              <a:ext uri="{FF2B5EF4-FFF2-40B4-BE49-F238E27FC236}">
                <a16:creationId xmlns:a16="http://schemas.microsoft.com/office/drawing/2014/main" id="{E179FC9B-6AA5-ED18-FAFB-76CB4358D39B}"/>
              </a:ext>
            </a:extLst>
          </p:cNvPr>
          <p:cNvSpPr txBox="1">
            <a:spLocks/>
          </p:cNvSpPr>
          <p:nvPr/>
        </p:nvSpPr>
        <p:spPr>
          <a:xfrm>
            <a:off x="1939513" y="383310"/>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ndParaRPr>
          </a:p>
        </p:txBody>
      </p:sp>
      <p:sp>
        <p:nvSpPr>
          <p:cNvPr id="40" name="角丸四角形 26">
            <a:extLst>
              <a:ext uri="{FF2B5EF4-FFF2-40B4-BE49-F238E27FC236}">
                <a16:creationId xmlns:a16="http://schemas.microsoft.com/office/drawing/2014/main" id="{8DFA4DE3-3852-2A3D-EC22-4543ABC8EC2E}"/>
              </a:ext>
            </a:extLst>
          </p:cNvPr>
          <p:cNvSpPr/>
          <p:nvPr/>
        </p:nvSpPr>
        <p:spPr>
          <a:xfrm>
            <a:off x="4284167" y="103740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rPr>
              <a:t>標準（推奨）表記</a:t>
            </a:r>
          </a:p>
        </p:txBody>
      </p:sp>
      <p:sp>
        <p:nvSpPr>
          <p:cNvPr id="4" name="正方形/長方形 3">
            <a:extLst>
              <a:ext uri="{FF2B5EF4-FFF2-40B4-BE49-F238E27FC236}">
                <a16:creationId xmlns:a16="http://schemas.microsoft.com/office/drawing/2014/main" id="{B6A00B5B-B426-2F87-4E3B-27B71E55FD0B}"/>
              </a:ext>
            </a:extLst>
          </p:cNvPr>
          <p:cNvSpPr/>
          <p:nvPr/>
        </p:nvSpPr>
        <p:spPr>
          <a:xfrm>
            <a:off x="8114009" y="2574787"/>
            <a:ext cx="2679887" cy="2148176"/>
          </a:xfrm>
          <a:prstGeom prst="rect">
            <a:avLst/>
          </a:prstGeom>
          <a:solidFill>
            <a:schemeClr val="accent2">
              <a:lumMod val="20000"/>
              <a:lumOff val="80000"/>
            </a:schemeClr>
          </a:solidFill>
          <a:ln w="9525" cap="flat" cmpd="sng" algn="ctr">
            <a:solidFill>
              <a:schemeClr val="accent2"/>
            </a:solidFill>
            <a:prstDash val="solid"/>
          </a:ln>
          <a:effectLst>
            <a:outerShdw dist="38100" dir="2700000" algn="tl" rotWithShape="0">
              <a:srgbClr val="C9002C">
                <a:alpha val="40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kumimoji="0" lang="ja-JP" altLang="en-US" sz="1400" b="1" kern="0">
                <a:solidFill>
                  <a:schemeClr val="accent4"/>
                </a:solidFill>
                <a:latin typeface="Meiryo" panose="020B0604030504040204" pitchFamily="34" charset="-128"/>
                <a:ea typeface="Meiryo" panose="020B0604030504040204" pitchFamily="34" charset="-128"/>
              </a:rPr>
              <a:t>誘導広告バナー</a:t>
            </a:r>
          </a:p>
        </p:txBody>
      </p:sp>
      <p:sp>
        <p:nvSpPr>
          <p:cNvPr id="5" name="フッター プレースホルダー 3">
            <a:extLst>
              <a:ext uri="{FF2B5EF4-FFF2-40B4-BE49-F238E27FC236}">
                <a16:creationId xmlns:a16="http://schemas.microsoft.com/office/drawing/2014/main" id="{3708B7AB-2EF7-B6D7-2171-40343C1A281D}"/>
              </a:ext>
            </a:extLst>
          </p:cNvPr>
          <p:cNvSpPr txBox="1">
            <a:spLocks/>
          </p:cNvSpPr>
          <p:nvPr/>
        </p:nvSpPr>
        <p:spPr>
          <a:xfrm>
            <a:off x="8145836" y="2500081"/>
            <a:ext cx="1440160" cy="365125"/>
          </a:xfrm>
          <a:prstGeom prst="rect">
            <a:avLst/>
          </a:prstGeom>
        </p:spPr>
        <p:txBody>
          <a:bodyPr vert="horz" lIns="91440" tIns="45720" rIns="91440" bIns="45720" rtlCol="0" anchor="ctr"/>
          <a:lstStyle>
            <a:defPPr>
              <a:defRPr lang="ja-JP"/>
            </a:defPPr>
            <a:lvl1pPr marL="0" algn="ctr" defTabSz="914400" rtl="0" eaLnBrk="1" fontAlgn="base" latinLnBrk="0" hangingPunct="1">
              <a:spcBef>
                <a:spcPct val="0"/>
              </a:spcBef>
              <a:spcAft>
                <a:spcPct val="0"/>
              </a:spcAft>
              <a:defRPr kumimoji="1" sz="700" kern="1200">
                <a:solidFill>
                  <a:schemeClr val="tx1"/>
                </a:solidFill>
                <a:latin typeface="+mn-lt"/>
                <a:ea typeface="+mn-ea"/>
                <a:cs typeface="+mn-cs"/>
              </a:defRPr>
            </a:lvl1pPr>
            <a:lvl2pPr marL="457200" algn="l" defTabSz="914400" rtl="0" eaLnBrk="1" fontAlgn="base" latinLnBrk="0" hangingPunct="1">
              <a:spcBef>
                <a:spcPct val="0"/>
              </a:spcBef>
              <a:spcAft>
                <a:spcPct val="0"/>
              </a:spcAft>
              <a:defRPr kumimoji="1" sz="1800" kern="1200">
                <a:solidFill>
                  <a:schemeClr val="tx1"/>
                </a:solidFill>
                <a:latin typeface="+mn-lt"/>
                <a:ea typeface="+mn-ea"/>
                <a:cs typeface="+mn-cs"/>
              </a:defRPr>
            </a:lvl2pPr>
            <a:lvl3pPr marL="914400" algn="l" defTabSz="914400" rtl="0" eaLnBrk="1" fontAlgn="base" latinLnBrk="0" hangingPunct="1">
              <a:spcBef>
                <a:spcPct val="0"/>
              </a:spcBef>
              <a:spcAft>
                <a:spcPct val="0"/>
              </a:spcAft>
              <a:defRPr kumimoji="1" sz="1800" kern="1200">
                <a:solidFill>
                  <a:schemeClr val="tx1"/>
                </a:solidFill>
                <a:latin typeface="+mn-lt"/>
                <a:ea typeface="+mn-ea"/>
                <a:cs typeface="+mn-cs"/>
              </a:defRPr>
            </a:lvl3pPr>
            <a:lvl4pPr marL="1371600" algn="l" defTabSz="914400" rtl="0" eaLnBrk="1" fontAlgn="base" latinLnBrk="0" hangingPunct="1">
              <a:spcBef>
                <a:spcPct val="0"/>
              </a:spcBef>
              <a:spcAft>
                <a:spcPct val="0"/>
              </a:spcAft>
              <a:defRPr kumimoji="1" sz="1800" kern="1200">
                <a:solidFill>
                  <a:schemeClr val="tx1"/>
                </a:solidFill>
                <a:latin typeface="+mn-lt"/>
                <a:ea typeface="+mn-ea"/>
                <a:cs typeface="+mn-cs"/>
              </a:defRPr>
            </a:lvl4pPr>
            <a:lvl5pPr marL="1828800" algn="l" defTabSz="914400" rtl="0" eaLnBrk="1" fontAlgn="base" latinLnBrk="0" hangingPunct="1">
              <a:spcBef>
                <a:spcPct val="0"/>
              </a:spcBef>
              <a:spcAft>
                <a:spcPct val="0"/>
              </a:spcAft>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endParaRPr lang="ja-JP" altLang="en-US" sz="800" dirty="0">
              <a:solidFill>
                <a:prstClr val="black"/>
              </a:solidFill>
              <a:latin typeface="Meiryo" panose="020B0604030504040204" pitchFamily="34" charset="-128"/>
            </a:endParaRPr>
          </a:p>
        </p:txBody>
      </p:sp>
      <p:sp>
        <p:nvSpPr>
          <p:cNvPr id="6" name="角丸四角形 23">
            <a:extLst>
              <a:ext uri="{FF2B5EF4-FFF2-40B4-BE49-F238E27FC236}">
                <a16:creationId xmlns:a16="http://schemas.microsoft.com/office/drawing/2014/main" id="{562922B6-99EE-F371-4440-1215F4759718}"/>
              </a:ext>
            </a:extLst>
          </p:cNvPr>
          <p:cNvSpPr/>
          <p:nvPr/>
        </p:nvSpPr>
        <p:spPr>
          <a:xfrm>
            <a:off x="9944954" y="4347801"/>
            <a:ext cx="720080" cy="25560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horz" wrap="none" lIns="91440" tIns="7200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ロゴ</a:t>
            </a:r>
          </a:p>
        </p:txBody>
      </p:sp>
      <p:sp>
        <p:nvSpPr>
          <p:cNvPr id="8" name="テキスト ボックス 37">
            <a:extLst>
              <a:ext uri="{FF2B5EF4-FFF2-40B4-BE49-F238E27FC236}">
                <a16:creationId xmlns:a16="http://schemas.microsoft.com/office/drawing/2014/main" id="{6595C232-F847-8C2E-35F5-329616AC3047}"/>
              </a:ext>
            </a:extLst>
          </p:cNvPr>
          <p:cNvSpPr txBox="1"/>
          <p:nvPr/>
        </p:nvSpPr>
        <p:spPr>
          <a:xfrm>
            <a:off x="7992014" y="2241022"/>
            <a:ext cx="2431797" cy="276999"/>
          </a:xfrm>
          <a:prstGeom prst="rect">
            <a:avLst/>
          </a:prstGeom>
          <a:noFill/>
        </p:spPr>
        <p:txBody>
          <a:bodyPr wrap="square"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ja-JP" altLang="en-US" sz="12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11" name="角丸四角形 27">
            <a:extLst>
              <a:ext uri="{FF2B5EF4-FFF2-40B4-BE49-F238E27FC236}">
                <a16:creationId xmlns:a16="http://schemas.microsoft.com/office/drawing/2014/main" id="{C9F7E906-822F-A22E-3B99-5BF83914D679}"/>
              </a:ext>
            </a:extLst>
          </p:cNvPr>
          <p:cNvSpPr/>
          <p:nvPr/>
        </p:nvSpPr>
        <p:spPr>
          <a:xfrm>
            <a:off x="8145836" y="2549928"/>
            <a:ext cx="1074246" cy="36512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D0D0D"/>
              </a:solidFill>
              <a:latin typeface="Meiryo" panose="020B0604030504040204" pitchFamily="34" charset="-128"/>
              <a:ea typeface="Meiryo" panose="020B0604030504040204" pitchFamily="34" charset="-128"/>
            </a:endParaRPr>
          </a:p>
        </p:txBody>
      </p:sp>
      <p:cxnSp>
        <p:nvCxnSpPr>
          <p:cNvPr id="13" name="カギ線コネクタ 29">
            <a:extLst>
              <a:ext uri="{FF2B5EF4-FFF2-40B4-BE49-F238E27FC236}">
                <a16:creationId xmlns:a16="http://schemas.microsoft.com/office/drawing/2014/main" id="{775BB044-DA89-5EBC-6694-CADA0947A76A}"/>
              </a:ext>
            </a:extLst>
          </p:cNvPr>
          <p:cNvCxnSpPr>
            <a:cxnSpLocks/>
            <a:stCxn id="11" idx="1"/>
          </p:cNvCxnSpPr>
          <p:nvPr/>
        </p:nvCxnSpPr>
        <p:spPr>
          <a:xfrm rot="10800000" flipH="1" flipV="1">
            <a:off x="8145835" y="2732490"/>
            <a:ext cx="261423" cy="2602749"/>
          </a:xfrm>
          <a:prstGeom prst="bentConnector3">
            <a:avLst>
              <a:gd name="adj1" fmla="val -87444"/>
            </a:avLst>
          </a:prstGeom>
          <a:noFill/>
          <a:ln w="25400" cap="rnd" cmpd="sng" algn="ctr">
            <a:solidFill>
              <a:schemeClr val="tx1"/>
            </a:solidFill>
            <a:prstDash val="sysDot"/>
            <a:bevel/>
            <a:tailEnd type="triangle" w="lg" len="med"/>
          </a:ln>
          <a:effectLst/>
        </p:spPr>
      </p:cxnSp>
      <p:sp>
        <p:nvSpPr>
          <p:cNvPr id="14" name="角丸四角形 30">
            <a:extLst>
              <a:ext uri="{FF2B5EF4-FFF2-40B4-BE49-F238E27FC236}">
                <a16:creationId xmlns:a16="http://schemas.microsoft.com/office/drawing/2014/main" id="{14BA5EE8-8B8A-CFB7-1C83-1A819B06D169}"/>
              </a:ext>
            </a:extLst>
          </p:cNvPr>
          <p:cNvSpPr/>
          <p:nvPr/>
        </p:nvSpPr>
        <p:spPr>
          <a:xfrm>
            <a:off x="9839608" y="4308716"/>
            <a:ext cx="930773" cy="33325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00000"/>
              </a:solidFill>
              <a:latin typeface="Meiryo" panose="020B0604030504040204" pitchFamily="34" charset="-128"/>
              <a:ea typeface="Meiryo" panose="020B0604030504040204" pitchFamily="34" charset="-128"/>
            </a:endParaRPr>
          </a:p>
        </p:txBody>
      </p:sp>
      <p:pic>
        <p:nvPicPr>
          <p:cNvPr id="16" name="グラフィックス 45" descr="バッジ: チェックマーク 1 単色塗りつぶし">
            <a:extLst>
              <a:ext uri="{FF2B5EF4-FFF2-40B4-BE49-F238E27FC236}">
                <a16:creationId xmlns:a16="http://schemas.microsoft.com/office/drawing/2014/main" id="{6267FDC1-73F8-B7E9-5EB5-7F9C36E0C5A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1162" y="2780904"/>
            <a:ext cx="215656" cy="215656"/>
          </a:xfrm>
          <a:prstGeom prst="rect">
            <a:avLst/>
          </a:prstGeom>
        </p:spPr>
      </p:pic>
      <p:pic>
        <p:nvPicPr>
          <p:cNvPr id="17" name="グラフィックス 46" descr="バッジ: チェックマーク 1 単色塗りつぶし">
            <a:extLst>
              <a:ext uri="{FF2B5EF4-FFF2-40B4-BE49-F238E27FC236}">
                <a16:creationId xmlns:a16="http://schemas.microsoft.com/office/drawing/2014/main" id="{797669A9-E507-FFD0-9548-10C84CA0C7F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84990" y="4276749"/>
            <a:ext cx="215656" cy="215656"/>
          </a:xfrm>
          <a:prstGeom prst="rect">
            <a:avLst/>
          </a:prstGeom>
        </p:spPr>
      </p:pic>
      <p:pic>
        <p:nvPicPr>
          <p:cNvPr id="19" name="図 18">
            <a:extLst>
              <a:ext uri="{FF2B5EF4-FFF2-40B4-BE49-F238E27FC236}">
                <a16:creationId xmlns:a16="http://schemas.microsoft.com/office/drawing/2014/main" id="{0D5D2D0F-99DA-7B90-63FF-908812931744}"/>
              </a:ext>
            </a:extLst>
          </p:cNvPr>
          <p:cNvPicPr>
            <a:picLocks noChangeAspect="1"/>
          </p:cNvPicPr>
          <p:nvPr/>
        </p:nvPicPr>
        <p:blipFill>
          <a:blip r:embed="rId7"/>
          <a:stretch>
            <a:fillRect/>
          </a:stretch>
        </p:blipFill>
        <p:spPr>
          <a:xfrm>
            <a:off x="8264971" y="2663854"/>
            <a:ext cx="835975" cy="163917"/>
          </a:xfrm>
          <a:prstGeom prst="rect">
            <a:avLst/>
          </a:prstGeom>
        </p:spPr>
      </p:pic>
    </p:spTree>
    <p:extLst>
      <p:ext uri="{BB962C8B-B14F-4D97-AF65-F5344CB8AC3E}">
        <p14:creationId xmlns:p14="http://schemas.microsoft.com/office/powerpoint/2010/main" val="3222586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71728752-1C8B-9CFE-5B16-E34BCE34128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10</a:t>
            </a:r>
            <a:r>
              <a:rPr kumimoji="1" lang="ja-JP" altLang="en-US">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~2027</a:t>
            </a:r>
            <a:r>
              <a:rPr kumimoji="1" lang="ja-JP" altLang="en-US">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3</a:t>
            </a:r>
            <a:r>
              <a:rPr kumimoji="1" lang="ja-JP" altLang="en-US">
                <a:solidFill>
                  <a:srgbClr val="000048"/>
                </a:solidFill>
                <a:latin typeface="Meiryo" panose="020B0604030504040204" pitchFamily="34" charset="-128"/>
                <a:ea typeface="Meiryo" panose="020B0604030504040204" pitchFamily="34" charset="-128"/>
              </a:rPr>
              <a:t>月</a:t>
            </a:r>
            <a:r>
              <a:rPr kumimoji="1" lang="ja-JP" altLang="en-US" dirty="0">
                <a:solidFill>
                  <a:srgbClr val="000048"/>
                </a:solidFill>
                <a:latin typeface="Meiryo" panose="020B0604030504040204" pitchFamily="34" charset="-128"/>
                <a:ea typeface="Meiryo" panose="020B0604030504040204" pitchFamily="34" charset="-128"/>
              </a:rPr>
              <a:t>商品</a:t>
            </a:r>
          </a:p>
        </p:txBody>
      </p:sp>
      <p:sp>
        <p:nvSpPr>
          <p:cNvPr id="9" name="1 つの角を丸めた四角形 22">
            <a:extLst>
              <a:ext uri="{FF2B5EF4-FFF2-40B4-BE49-F238E27FC236}">
                <a16:creationId xmlns:a16="http://schemas.microsoft.com/office/drawing/2014/main" id="{257BB2AF-45B0-4A70-2980-EE8661DB9FE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ja-JP" altLang="en-US" b="1">
                <a:latin typeface="Meiryo"/>
                <a:ea typeface="Meiryo"/>
              </a:rPr>
              <a:t>スポーツナビ</a:t>
            </a:r>
            <a:r>
              <a:rPr kumimoji="1" lang="ja-JP" altLang="en-US" sz="1800" b="1" i="0">
                <a:latin typeface="Meiryo"/>
                <a:ea typeface="Meiryo"/>
              </a:rPr>
              <a:t>　</a:t>
            </a:r>
            <a:r>
              <a:rPr kumimoji="1" lang="ja-JP" altLang="en-US" sz="1800" b="1" i="0" dirty="0">
                <a:latin typeface="Meiryo"/>
                <a:ea typeface="Meiryo"/>
              </a:rPr>
              <a:t>タイアップ　</a:t>
            </a:r>
            <a:r>
              <a:rPr kumimoji="1" lang="en-US" altLang="ja-JP" sz="1800" b="1" i="0" dirty="0">
                <a:latin typeface="Meiryo"/>
                <a:ea typeface="Meiryo"/>
              </a:rPr>
              <a:t>2026</a:t>
            </a:r>
            <a:r>
              <a:rPr kumimoji="1" lang="ja-JP" altLang="en-US" sz="1800" b="1" i="0">
                <a:latin typeface="Meiryo"/>
                <a:ea typeface="Meiryo"/>
              </a:rPr>
              <a:t>年</a:t>
            </a:r>
            <a:r>
              <a:rPr lang="en-US" altLang="ja-JP" b="1" dirty="0">
                <a:latin typeface="Meiryo"/>
                <a:ea typeface="Meiryo"/>
              </a:rPr>
              <a:t>10</a:t>
            </a:r>
            <a:r>
              <a:rPr kumimoji="1" lang="ja-JP" altLang="en-US" sz="1800" b="1" i="0">
                <a:latin typeface="Meiryo"/>
                <a:ea typeface="Meiryo"/>
              </a:rPr>
              <a:t>月</a:t>
            </a:r>
            <a:r>
              <a:rPr kumimoji="1" lang="en-US" altLang="ja-JP" sz="1800" b="1" i="0" dirty="0">
                <a:latin typeface="Meiryo"/>
                <a:ea typeface="Meiryo"/>
              </a:rPr>
              <a:t>~2027</a:t>
            </a:r>
            <a:r>
              <a:rPr kumimoji="1" lang="ja-JP" altLang="en-US" sz="1800" b="1" i="0">
                <a:latin typeface="Meiryo"/>
                <a:ea typeface="Meiryo"/>
              </a:rPr>
              <a:t>年</a:t>
            </a:r>
            <a:r>
              <a:rPr lang="en-US" altLang="ja-JP" b="1" dirty="0">
                <a:latin typeface="Meiryo"/>
                <a:ea typeface="Meiryo"/>
              </a:rPr>
              <a:t>3</a:t>
            </a:r>
            <a:r>
              <a:rPr kumimoji="1" lang="ja-JP" altLang="en-US" sz="1800" b="1" i="0">
                <a:latin typeface="Meiryo"/>
                <a:ea typeface="Meiryo"/>
              </a:rPr>
              <a:t>月商品</a:t>
            </a:r>
            <a:endParaRPr kumimoji="1" lang="ja-JP" altLang="en-US" sz="1800" b="1" i="0" dirty="0">
              <a:latin typeface="Meiryo"/>
              <a:ea typeface="Meiryo"/>
            </a:endParaRPr>
          </a:p>
        </p:txBody>
      </p:sp>
      <p:sp>
        <p:nvSpPr>
          <p:cNvPr id="10" name="正方形/長方形 9">
            <a:extLst>
              <a:ext uri="{FF2B5EF4-FFF2-40B4-BE49-F238E27FC236}">
                <a16:creationId xmlns:a16="http://schemas.microsoft.com/office/drawing/2014/main" id="{B323071F-6CD5-366A-6C00-509C84FEF1CC}"/>
              </a:ext>
            </a:extLst>
          </p:cNvPr>
          <p:cNvSpPr/>
          <p:nvPr/>
        </p:nvSpPr>
        <p:spPr>
          <a:xfrm>
            <a:off x="493629" y="1566406"/>
            <a:ext cx="11204741" cy="4687538"/>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defRPr/>
            </a:pPr>
            <a:r>
              <a:rPr lang="ja-JP" altLang="en-US" sz="1600" b="1" spc="300">
                <a:solidFill>
                  <a:srgbClr val="0D0D0D"/>
                </a:solidFill>
                <a:latin typeface="メイリオ" panose="020B0604030504040204" pitchFamily="50" charset="-128"/>
                <a:ea typeface="メイリオ" panose="020B0604030504040204" pitchFamily="50" charset="-128"/>
              </a:rPr>
              <a:t>掲載期間</a:t>
            </a:r>
            <a:r>
              <a:rPr lang="en-US" altLang="ja-JP" sz="1600" b="1" spc="300" dirty="0">
                <a:solidFill>
                  <a:srgbClr val="0D0D0D"/>
                </a:solidFill>
                <a:latin typeface="メイリオ" panose="020B0604030504040204" pitchFamily="50" charset="-128"/>
                <a:ea typeface="メイリオ" panose="020B0604030504040204" pitchFamily="50" charset="-128"/>
              </a:rPr>
              <a:t>2026年9月30日</a:t>
            </a:r>
            <a:r>
              <a:rPr lang="ja-JP" altLang="en-US" sz="1600" b="1" spc="300">
                <a:solidFill>
                  <a:srgbClr val="0D0D0D"/>
                </a:solidFill>
                <a:latin typeface="メイリオ" panose="020B0604030504040204" pitchFamily="50" charset="-128"/>
                <a:ea typeface="メイリオ" panose="020B0604030504040204" pitchFamily="50" charset="-128"/>
              </a:rPr>
              <a:t>までの商品がご好評につき、</a:t>
            </a:r>
          </a:p>
          <a:p>
            <a:pPr>
              <a:defRPr/>
            </a:pPr>
            <a:r>
              <a:rPr lang="ja-JP" altLang="en-US" sz="1600" b="1" spc="300">
                <a:solidFill>
                  <a:srgbClr val="0D0D0D"/>
                </a:solidFill>
                <a:latin typeface="メイリオ" panose="020B0604030504040204" pitchFamily="50" charset="-128"/>
                <a:ea typeface="メイリオ" panose="020B0604030504040204" pitchFamily="50" charset="-128"/>
              </a:rPr>
              <a:t>掲載期間のみ変更した商品を</a:t>
            </a:r>
            <a:r>
              <a:rPr lang="en-US" altLang="ja-JP" sz="1600" b="1" spc="300" dirty="0">
                <a:solidFill>
                  <a:srgbClr val="0D0D0D"/>
                </a:solidFill>
                <a:latin typeface="メイリオ" panose="020B0604030504040204" pitchFamily="50" charset="-128"/>
                <a:ea typeface="メイリオ" panose="020B0604030504040204" pitchFamily="50" charset="-128"/>
              </a:rPr>
              <a:t>2027年7月22日</a:t>
            </a:r>
            <a:r>
              <a:rPr lang="ja-JP" altLang="en-US" sz="1600" b="1" spc="300">
                <a:solidFill>
                  <a:srgbClr val="0D0D0D"/>
                </a:solidFill>
                <a:latin typeface="メイリオ" panose="020B0604030504040204" pitchFamily="50" charset="-128"/>
                <a:ea typeface="メイリオ" panose="020B0604030504040204" pitchFamily="50" charset="-128"/>
              </a:rPr>
              <a:t>に新たにリリースしました。</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4" name="テキスト ボックス 3">
            <a:extLst>
              <a:ext uri="{FF2B5EF4-FFF2-40B4-BE49-F238E27FC236}">
                <a16:creationId xmlns:a16="http://schemas.microsoft.com/office/drawing/2014/main" id="{759B4C44-F706-2211-5F7F-218A5E9A0C96}"/>
              </a:ext>
            </a:extLst>
          </p:cNvPr>
          <p:cNvSpPr txBox="1"/>
          <p:nvPr/>
        </p:nvSpPr>
        <p:spPr>
          <a:xfrm>
            <a:off x="7027862" y="488431"/>
            <a:ext cx="3276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1000" dirty="0">
                <a:solidFill>
                  <a:srgbClr val="0D0D0D"/>
                </a:solidFill>
                <a:latin typeface="Meiryo" panose="020B0604030504040204" pitchFamily="34" charset="-128"/>
                <a:ea typeface="Meiryo" panose="020B0604030504040204" pitchFamily="34" charset="-128"/>
              </a:rPr>
              <a:t>4</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からの変更点</a:t>
            </a:r>
          </a:p>
        </p:txBody>
      </p:sp>
    </p:spTree>
    <p:extLst>
      <p:ext uri="{BB962C8B-B14F-4D97-AF65-F5344CB8AC3E}">
        <p14:creationId xmlns:p14="http://schemas.microsoft.com/office/powerpoint/2010/main" val="319107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スポーツナビ  </a:t>
            </a:r>
            <a:r>
              <a:rPr lang="ja-JP" altLang="en-US" dirty="0">
                <a:latin typeface="+mn-ea"/>
                <a:cs typeface="メイリオ" panose="020B0604030504040204" pitchFamily="50" charset="-128"/>
              </a:rPr>
              <a:t>タイアップ </a:t>
            </a:r>
            <a:r>
              <a:rPr lang="en-US" altLang="ja-JP" dirty="0">
                <a:latin typeface="+mn-ea"/>
                <a:cs typeface="メイリオ" panose="020B0604030504040204" pitchFamily="50" charset="-128"/>
              </a:rPr>
              <a:t>– </a:t>
            </a:r>
            <a:r>
              <a:rPr lang="ja-JP" altLang="en-US" dirty="0">
                <a:latin typeface="+mn-ea"/>
                <a:cs typeface="メイリオ" panose="020B0604030504040204" pitchFamily="50" charset="-128"/>
              </a:rPr>
              <a:t>スマートフォン </a:t>
            </a:r>
            <a:r>
              <a:rPr lang="en-US" altLang="ja-JP" dirty="0">
                <a:latin typeface="+mn-ea"/>
                <a:cs typeface="メイリオ" panose="020B0604030504040204" pitchFamily="50" charset="-128"/>
              </a:rPr>
              <a:t>–</a:t>
            </a:r>
          </a:p>
        </p:txBody>
      </p:sp>
      <p:sp>
        <p:nvSpPr>
          <p:cNvPr id="7" name="正方形/長方形 6">
            <a:extLst>
              <a:ext uri="{FF2B5EF4-FFF2-40B4-BE49-F238E27FC236}">
                <a16:creationId xmlns:a16="http://schemas.microsoft.com/office/drawing/2014/main" id="{6C9D5195-8DFE-8BEC-6AE6-3E54EEC70292}"/>
              </a:ext>
            </a:extLst>
          </p:cNvPr>
          <p:cNvSpPr/>
          <p:nvPr/>
        </p:nvSpPr>
        <p:spPr>
          <a:xfrm>
            <a:off x="825413" y="2324713"/>
            <a:ext cx="10634749" cy="4236424"/>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4761A925-E68C-94EA-CFC6-61CEC3B38603}"/>
              </a:ext>
            </a:extLst>
          </p:cNvPr>
          <p:cNvSpPr/>
          <p:nvPr/>
        </p:nvSpPr>
        <p:spPr>
          <a:xfrm>
            <a:off x="479425" y="2329245"/>
            <a:ext cx="350620" cy="4236424"/>
          </a:xfrm>
          <a:prstGeom prst="rect">
            <a:avLst/>
          </a:prstGeom>
          <a:solidFill>
            <a:schemeClr val="accent1"/>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スマートフォン</a:t>
            </a:r>
          </a:p>
        </p:txBody>
      </p:sp>
      <p:sp>
        <p:nvSpPr>
          <p:cNvPr id="9" name="テキスト ボックス 8">
            <a:extLst>
              <a:ext uri="{FF2B5EF4-FFF2-40B4-BE49-F238E27FC236}">
                <a16:creationId xmlns:a16="http://schemas.microsoft.com/office/drawing/2014/main" id="{1E345249-E496-966D-2076-BFE75E93D850}"/>
              </a:ext>
            </a:extLst>
          </p:cNvPr>
          <p:cNvSpPr txBox="1"/>
          <p:nvPr/>
        </p:nvSpPr>
        <p:spPr>
          <a:xfrm>
            <a:off x="1604650" y="3040203"/>
            <a:ext cx="1346522" cy="379719"/>
          </a:xfrm>
          <a:prstGeom prst="rect">
            <a:avLst/>
          </a:prstGeom>
          <a:noFill/>
          <a:ln w="38100">
            <a:noFill/>
          </a:ln>
        </p:spPr>
        <p:txBody>
          <a:bodyPr vert="horz" wrap="none" lIns="0" tIns="0" rIns="0" bIns="0" rtlCol="0">
            <a:spAutoFit/>
          </a:bodyPr>
          <a:lstStyle/>
          <a:p>
            <a:pPr algn="ctr">
              <a:lnSpc>
                <a:spcPct val="120000"/>
              </a:lnSpc>
              <a:defRPr/>
            </a:pPr>
            <a:r>
              <a:rPr lang="ja-JP" altLang="en-US" sz="1050" dirty="0">
                <a:solidFill>
                  <a:srgbClr val="545454"/>
                </a:solidFill>
                <a:latin typeface="メイリオ"/>
              </a:rPr>
              <a:t>スポーツナビトップ</a:t>
            </a:r>
          </a:p>
          <a:p>
            <a:pPr algn="ctr">
              <a:lnSpc>
                <a:spcPct val="120000"/>
              </a:lnSpc>
              <a:defRPr/>
            </a:pPr>
            <a:r>
              <a:rPr lang="en-US" altLang="ja-JP" sz="1050" dirty="0">
                <a:solidFill>
                  <a:srgbClr val="545454"/>
                </a:solidFill>
                <a:latin typeface="メイリオ"/>
              </a:rPr>
              <a:t>※</a:t>
            </a:r>
            <a:r>
              <a:rPr lang="ja-JP" altLang="en-US" sz="1050" dirty="0">
                <a:solidFill>
                  <a:srgbClr val="545454"/>
                </a:solidFill>
                <a:latin typeface="メイリオ"/>
              </a:rPr>
              <a:t>保証ではありません</a:t>
            </a:r>
          </a:p>
        </p:txBody>
      </p:sp>
      <p:sp>
        <p:nvSpPr>
          <p:cNvPr id="11" name="角丸四角形 19">
            <a:extLst>
              <a:ext uri="{FF2B5EF4-FFF2-40B4-BE49-F238E27FC236}">
                <a16:creationId xmlns:a16="http://schemas.microsoft.com/office/drawing/2014/main" id="{BF767E97-8BE7-8A3F-CB3C-03BE5598FB5A}"/>
              </a:ext>
            </a:extLst>
          </p:cNvPr>
          <p:cNvSpPr/>
          <p:nvPr/>
        </p:nvSpPr>
        <p:spPr>
          <a:xfrm>
            <a:off x="1459057" y="2521757"/>
            <a:ext cx="38314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12" name="角丸四角形 48">
            <a:extLst>
              <a:ext uri="{FF2B5EF4-FFF2-40B4-BE49-F238E27FC236}">
                <a16:creationId xmlns:a16="http://schemas.microsoft.com/office/drawing/2014/main" id="{8296F386-EBDB-07A0-5FAD-6945D6037828}"/>
              </a:ext>
            </a:extLst>
          </p:cNvPr>
          <p:cNvSpPr/>
          <p:nvPr/>
        </p:nvSpPr>
        <p:spPr>
          <a:xfrm>
            <a:off x="9582082" y="3528940"/>
            <a:ext cx="1301333" cy="2606634"/>
          </a:xfrm>
          <a:prstGeom prst="roundRect">
            <a:avLst>
              <a:gd name="adj" fmla="val 7298"/>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広告主様</a:t>
            </a:r>
            <a:br>
              <a:rPr kumimoji="0" lang="en-US" altLang="ja-JP"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b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ページ</a:t>
            </a:r>
          </a:p>
        </p:txBody>
      </p:sp>
      <p:pic>
        <p:nvPicPr>
          <p:cNvPr id="13" name="図 12">
            <a:extLst>
              <a:ext uri="{FF2B5EF4-FFF2-40B4-BE49-F238E27FC236}">
                <a16:creationId xmlns:a16="http://schemas.microsoft.com/office/drawing/2014/main" id="{A9E9D90E-F76F-8DB8-F701-895958ED97A3}"/>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517403" y="3469360"/>
            <a:ext cx="1430691" cy="2773891"/>
          </a:xfrm>
          <a:prstGeom prst="rect">
            <a:avLst/>
          </a:prstGeom>
        </p:spPr>
      </p:pic>
      <p:sp>
        <p:nvSpPr>
          <p:cNvPr id="14" name="object 4">
            <a:extLst>
              <a:ext uri="{FF2B5EF4-FFF2-40B4-BE49-F238E27FC236}">
                <a16:creationId xmlns:a16="http://schemas.microsoft.com/office/drawing/2014/main" id="{5D68F6C0-B9CA-34A1-1D33-FE991682F7F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スポーツの特定競技に関する記事を中心にした</a:t>
            </a:r>
            <a:r>
              <a:rPr lang="ja-JP" altLang="en-US" sz="1600" b="1" dirty="0">
                <a:solidFill>
                  <a:srgbClr val="0D0D0D"/>
                </a:solidFill>
                <a:latin typeface="メイリオ" panose="020B0604030504040204" pitchFamily="50" charset="-128"/>
                <a:ea typeface="メイリオ" panose="020B0604030504040204" pitchFamily="50" charset="-128"/>
              </a:rPr>
              <a:t>中立型タイプから商品訴求を中心とした</a:t>
            </a:r>
            <a:r>
              <a:rPr lang="en-US" altLang="ja-JP" sz="1600" b="1" dirty="0">
                <a:solidFill>
                  <a:srgbClr val="0D0D0D"/>
                </a:solidFill>
                <a:latin typeface="メイリオ" panose="020B0604030504040204" pitchFamily="50" charset="-128"/>
                <a:ea typeface="メイリオ" panose="020B0604030504040204" pitchFamily="50" charset="-128"/>
              </a:rPr>
              <a:t>PR</a:t>
            </a:r>
            <a:r>
              <a:rPr lang="ja-JP" altLang="en-US" sz="1600" b="1" dirty="0">
                <a:solidFill>
                  <a:srgbClr val="0D0D0D"/>
                </a:solidFill>
                <a:latin typeface="メイリオ" panose="020B0604030504040204" pitchFamily="50" charset="-128"/>
                <a:ea typeface="メイリオ" panose="020B0604030504040204" pitchFamily="50" charset="-128"/>
              </a:rPr>
              <a:t>企画型</a:t>
            </a:r>
            <a:r>
              <a:rPr lang="ja-JP" altLang="en-US" sz="1600" dirty="0">
                <a:solidFill>
                  <a:srgbClr val="0D0D0D"/>
                </a:solidFill>
                <a:latin typeface="メイリオ" panose="020B0604030504040204" pitchFamily="50" charset="-128"/>
                <a:ea typeface="メイリオ" panose="020B0604030504040204" pitchFamily="50" charset="-128"/>
              </a:rPr>
              <a:t>にいたるまで</a:t>
            </a:r>
          </a:p>
          <a:p>
            <a:pPr>
              <a:lnSpc>
                <a:spcPct val="130000"/>
              </a:lnSpc>
            </a:pPr>
            <a:r>
              <a:rPr lang="ja-JP" altLang="en-US" sz="1600" b="1" dirty="0">
                <a:solidFill>
                  <a:srgbClr val="0D0D0D"/>
                </a:solidFill>
                <a:latin typeface="メイリオ" panose="020B0604030504040204" pitchFamily="50" charset="-128"/>
                <a:ea typeface="メイリオ" panose="020B0604030504040204" pitchFamily="50" charset="-128"/>
              </a:rPr>
              <a:t>ご要望に応じたタイアップ企画</a:t>
            </a:r>
            <a:r>
              <a:rPr lang="ja-JP" altLang="en-US" sz="1600" dirty="0">
                <a:solidFill>
                  <a:srgbClr val="0D0D0D"/>
                </a:solidFill>
                <a:latin typeface="メイリオ" panose="020B0604030504040204" pitchFamily="50" charset="-128"/>
                <a:ea typeface="メイリオ" panose="020B0604030504040204" pitchFamily="50" charset="-128"/>
              </a:rPr>
              <a:t>をご提供いたします。</a:t>
            </a:r>
          </a:p>
        </p:txBody>
      </p:sp>
      <p:grpSp>
        <p:nvGrpSpPr>
          <p:cNvPr id="15" name="グループ化 14">
            <a:extLst>
              <a:ext uri="{FF2B5EF4-FFF2-40B4-BE49-F238E27FC236}">
                <a16:creationId xmlns:a16="http://schemas.microsoft.com/office/drawing/2014/main" id="{A18F59DE-8354-6BFA-0F4F-1ECFCFCB04D6}"/>
              </a:ext>
            </a:extLst>
          </p:cNvPr>
          <p:cNvGrpSpPr>
            <a:grpSpLocks noChangeAspect="1"/>
          </p:cNvGrpSpPr>
          <p:nvPr/>
        </p:nvGrpSpPr>
        <p:grpSpPr>
          <a:xfrm>
            <a:off x="5763983" y="4756992"/>
            <a:ext cx="272794" cy="150529"/>
            <a:chOff x="5270129" y="3256673"/>
            <a:chExt cx="396700" cy="218901"/>
          </a:xfrm>
        </p:grpSpPr>
        <p:sp>
          <p:nvSpPr>
            <p:cNvPr id="16" name="直角三角形 15">
              <a:extLst>
                <a:ext uri="{FF2B5EF4-FFF2-40B4-BE49-F238E27FC236}">
                  <a16:creationId xmlns:a16="http://schemas.microsoft.com/office/drawing/2014/main" id="{3E1D0EDC-8F6D-3D27-6CFF-A4CA3FA18A71}"/>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17" name="直角三角形 16">
              <a:extLst>
                <a:ext uri="{FF2B5EF4-FFF2-40B4-BE49-F238E27FC236}">
                  <a16:creationId xmlns:a16="http://schemas.microsoft.com/office/drawing/2014/main" id="{0F5F8EEC-6C9E-4C25-01A9-9A60BE24D72A}"/>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grpSp>
        <p:nvGrpSpPr>
          <p:cNvPr id="18" name="グループ化 17">
            <a:extLst>
              <a:ext uri="{FF2B5EF4-FFF2-40B4-BE49-F238E27FC236}">
                <a16:creationId xmlns:a16="http://schemas.microsoft.com/office/drawing/2014/main" id="{4FDCDAC4-FF7E-4FE5-CEED-1368BF3E184D}"/>
              </a:ext>
            </a:extLst>
          </p:cNvPr>
          <p:cNvGrpSpPr>
            <a:grpSpLocks noChangeAspect="1"/>
          </p:cNvGrpSpPr>
          <p:nvPr/>
        </p:nvGrpSpPr>
        <p:grpSpPr>
          <a:xfrm>
            <a:off x="8536614" y="4756992"/>
            <a:ext cx="272794" cy="150529"/>
            <a:chOff x="5270129" y="3256673"/>
            <a:chExt cx="396700" cy="218901"/>
          </a:xfrm>
        </p:grpSpPr>
        <p:sp>
          <p:nvSpPr>
            <p:cNvPr id="19" name="直角三角形 18">
              <a:extLst>
                <a:ext uri="{FF2B5EF4-FFF2-40B4-BE49-F238E27FC236}">
                  <a16:creationId xmlns:a16="http://schemas.microsoft.com/office/drawing/2014/main" id="{DF9DD723-8D71-7CF9-F7C1-245A4490EFE2}"/>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20" name="直角三角形 19">
              <a:extLst>
                <a:ext uri="{FF2B5EF4-FFF2-40B4-BE49-F238E27FC236}">
                  <a16:creationId xmlns:a16="http://schemas.microsoft.com/office/drawing/2014/main" id="{89FBDE3D-F2EB-631D-3E5D-CF45F1E32844}"/>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cxnSp>
        <p:nvCxnSpPr>
          <p:cNvPr id="21" name="直線矢印コネクタ 20">
            <a:extLst>
              <a:ext uri="{FF2B5EF4-FFF2-40B4-BE49-F238E27FC236}">
                <a16:creationId xmlns:a16="http://schemas.microsoft.com/office/drawing/2014/main" id="{50D03A9E-988B-5A33-11C3-AC0069ADD46B}"/>
              </a:ext>
            </a:extLst>
          </p:cNvPr>
          <p:cNvCxnSpPr>
            <a:cxnSpLocks/>
          </p:cNvCxnSpPr>
          <p:nvPr/>
        </p:nvCxnSpPr>
        <p:spPr>
          <a:xfrm>
            <a:off x="8048170" y="4659732"/>
            <a:ext cx="1469233" cy="0"/>
          </a:xfrm>
          <a:prstGeom prst="straightConnector1">
            <a:avLst/>
          </a:prstGeom>
          <a:noFill/>
          <a:ln w="25400" cap="rnd" cmpd="sng" algn="ctr">
            <a:solidFill>
              <a:srgbClr val="C9002C"/>
            </a:solidFill>
            <a:prstDash val="sysDot"/>
            <a:tailEnd type="triangle" w="lg" len="med"/>
          </a:ln>
          <a:effectLst/>
        </p:spPr>
      </p:cxnSp>
      <p:sp>
        <p:nvSpPr>
          <p:cNvPr id="22" name="ホームベース 12">
            <a:extLst>
              <a:ext uri="{FF2B5EF4-FFF2-40B4-BE49-F238E27FC236}">
                <a16:creationId xmlns:a16="http://schemas.microsoft.com/office/drawing/2014/main" id="{E880B00D-C203-728C-7F9B-230FEB197D30}"/>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23" name="ホームベース 14">
            <a:extLst>
              <a:ext uri="{FF2B5EF4-FFF2-40B4-BE49-F238E27FC236}">
                <a16:creationId xmlns:a16="http://schemas.microsoft.com/office/drawing/2014/main" id="{2A865843-5FCD-F01F-AE94-1296841F3FEB}"/>
              </a:ext>
            </a:extLst>
          </p:cNvPr>
          <p:cNvSpPr/>
          <p:nvPr/>
        </p:nvSpPr>
        <p:spPr>
          <a:xfrm>
            <a:off x="464235" y="179894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sp>
        <p:nvSpPr>
          <p:cNvPr id="24" name="ホームベース 13">
            <a:extLst>
              <a:ext uri="{FF2B5EF4-FFF2-40B4-BE49-F238E27FC236}">
                <a16:creationId xmlns:a16="http://schemas.microsoft.com/office/drawing/2014/main" id="{EDF0F316-9DF0-BF61-62A1-A060BC9AFED8}"/>
              </a:ext>
            </a:extLst>
          </p:cNvPr>
          <p:cNvSpPr/>
          <p:nvPr/>
        </p:nvSpPr>
        <p:spPr>
          <a:xfrm>
            <a:off x="5938619" y="1809390"/>
            <a:ext cx="3163040" cy="475343"/>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grpSp>
        <p:nvGrpSpPr>
          <p:cNvPr id="25" name="グループ化 24">
            <a:extLst>
              <a:ext uri="{FF2B5EF4-FFF2-40B4-BE49-F238E27FC236}">
                <a16:creationId xmlns:a16="http://schemas.microsoft.com/office/drawing/2014/main" id="{0D24BF2E-3AF5-986C-A5F1-6B685C5279A9}"/>
              </a:ext>
            </a:extLst>
          </p:cNvPr>
          <p:cNvGrpSpPr/>
          <p:nvPr/>
        </p:nvGrpSpPr>
        <p:grpSpPr>
          <a:xfrm>
            <a:off x="1585159" y="3469360"/>
            <a:ext cx="1430691" cy="2773891"/>
            <a:chOff x="3321431" y="3469360"/>
            <a:chExt cx="1430691" cy="2773891"/>
          </a:xfrm>
        </p:grpSpPr>
        <p:sp>
          <p:nvSpPr>
            <p:cNvPr id="26" name="角丸四角形 45">
              <a:extLst>
                <a:ext uri="{FF2B5EF4-FFF2-40B4-BE49-F238E27FC236}">
                  <a16:creationId xmlns:a16="http://schemas.microsoft.com/office/drawing/2014/main" id="{867B2C00-A9F3-C450-E6BD-755C9C203C6C}"/>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7" name="図 26">
              <a:extLst>
                <a:ext uri="{FF2B5EF4-FFF2-40B4-BE49-F238E27FC236}">
                  <a16:creationId xmlns:a16="http://schemas.microsoft.com/office/drawing/2014/main" id="{D7B86AC3-8483-0F31-56E0-EF1424DD0644}"/>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grpSp>
        <p:nvGrpSpPr>
          <p:cNvPr id="28" name="グループ化 27">
            <a:extLst>
              <a:ext uri="{FF2B5EF4-FFF2-40B4-BE49-F238E27FC236}">
                <a16:creationId xmlns:a16="http://schemas.microsoft.com/office/drawing/2014/main" id="{7E6463C8-CDFF-CCEF-123D-B5A1DE1CF99D}"/>
              </a:ext>
            </a:extLst>
          </p:cNvPr>
          <p:cNvGrpSpPr/>
          <p:nvPr/>
        </p:nvGrpSpPr>
        <p:grpSpPr>
          <a:xfrm>
            <a:off x="3729009" y="3469360"/>
            <a:ext cx="1430691" cy="2773891"/>
            <a:chOff x="3321431" y="3469360"/>
            <a:chExt cx="1430691" cy="2773891"/>
          </a:xfrm>
        </p:grpSpPr>
        <p:sp>
          <p:nvSpPr>
            <p:cNvPr id="29" name="角丸四角形 45">
              <a:extLst>
                <a:ext uri="{FF2B5EF4-FFF2-40B4-BE49-F238E27FC236}">
                  <a16:creationId xmlns:a16="http://schemas.microsoft.com/office/drawing/2014/main" id="{EB74ADE6-EF39-97FD-6EF5-F52F18094375}"/>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5F6812DA-39C6-91A0-EDC1-F133317487BA}"/>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31" name="図 30">
            <a:extLst>
              <a:ext uri="{FF2B5EF4-FFF2-40B4-BE49-F238E27FC236}">
                <a16:creationId xmlns:a16="http://schemas.microsoft.com/office/drawing/2014/main" id="{F34A931C-874B-DD11-3B45-EA07F84840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7796" y="3723172"/>
            <a:ext cx="1257537" cy="2276184"/>
          </a:xfrm>
          <a:prstGeom prst="rect">
            <a:avLst/>
          </a:prstGeom>
        </p:spPr>
      </p:pic>
      <p:pic>
        <p:nvPicPr>
          <p:cNvPr id="32" name="図 31">
            <a:extLst>
              <a:ext uri="{FF2B5EF4-FFF2-40B4-BE49-F238E27FC236}">
                <a16:creationId xmlns:a16="http://schemas.microsoft.com/office/drawing/2014/main" id="{F8B4441C-1497-4974-806F-D8C237A721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6911" y="3782643"/>
            <a:ext cx="1212018" cy="2142369"/>
          </a:xfrm>
          <a:prstGeom prst="rect">
            <a:avLst/>
          </a:prstGeom>
        </p:spPr>
      </p:pic>
      <p:sp>
        <p:nvSpPr>
          <p:cNvPr id="33" name="テキスト ボックス 32">
            <a:extLst>
              <a:ext uri="{FF2B5EF4-FFF2-40B4-BE49-F238E27FC236}">
                <a16:creationId xmlns:a16="http://schemas.microsoft.com/office/drawing/2014/main" id="{286B6645-99D1-2A6D-3371-0825018CAF9E}"/>
              </a:ext>
            </a:extLst>
          </p:cNvPr>
          <p:cNvSpPr txBox="1"/>
          <p:nvPr/>
        </p:nvSpPr>
        <p:spPr>
          <a:xfrm>
            <a:off x="3410775" y="3022369"/>
            <a:ext cx="2019784" cy="379719"/>
          </a:xfrm>
          <a:prstGeom prst="rect">
            <a:avLst/>
          </a:prstGeom>
          <a:noFill/>
          <a:ln w="38100">
            <a:noFill/>
          </a:ln>
        </p:spPr>
        <p:txBody>
          <a:bodyPr vert="horz" wrap="none" lIns="0" tIns="0" rIns="0" bIns="0" rtlCol="0">
            <a:spAutoFit/>
          </a:bodyPr>
          <a:lstStyle/>
          <a:p>
            <a:pPr algn="ctr">
              <a:lnSpc>
                <a:spcPct val="120000"/>
              </a:lnSpc>
              <a:defRPr/>
            </a:pPr>
            <a:r>
              <a:rPr lang="ja-JP" altLang="en-US" sz="1050" dirty="0">
                <a:solidFill>
                  <a:srgbClr val="545454"/>
                </a:solidFill>
                <a:latin typeface="メイリオ"/>
              </a:rPr>
              <a:t>スポーツナビ関連種目カテゴリ内</a:t>
            </a:r>
          </a:p>
          <a:p>
            <a:pPr algn="ctr">
              <a:lnSpc>
                <a:spcPct val="120000"/>
              </a:lnSpc>
              <a:defRPr/>
            </a:pPr>
            <a:r>
              <a:rPr lang="en-US" altLang="ja-JP" sz="1050" dirty="0">
                <a:solidFill>
                  <a:srgbClr val="545454"/>
                </a:solidFill>
                <a:latin typeface="メイリオ"/>
              </a:rPr>
              <a:t>※</a:t>
            </a:r>
            <a:r>
              <a:rPr lang="ja-JP" altLang="en-US" sz="1050" dirty="0">
                <a:solidFill>
                  <a:srgbClr val="545454"/>
                </a:solidFill>
                <a:latin typeface="メイリオ"/>
              </a:rPr>
              <a:t>保証ではありません</a:t>
            </a:r>
          </a:p>
        </p:txBody>
      </p:sp>
      <p:grpSp>
        <p:nvGrpSpPr>
          <p:cNvPr id="34" name="グループ化 33">
            <a:extLst>
              <a:ext uri="{FF2B5EF4-FFF2-40B4-BE49-F238E27FC236}">
                <a16:creationId xmlns:a16="http://schemas.microsoft.com/office/drawing/2014/main" id="{309BB834-63D1-1A56-BE19-D801685D81ED}"/>
              </a:ext>
            </a:extLst>
          </p:cNvPr>
          <p:cNvGrpSpPr/>
          <p:nvPr/>
        </p:nvGrpSpPr>
        <p:grpSpPr>
          <a:xfrm>
            <a:off x="6757672" y="3469360"/>
            <a:ext cx="1430691" cy="2773891"/>
            <a:chOff x="4833239" y="3469360"/>
            <a:chExt cx="1430691" cy="2773891"/>
          </a:xfrm>
        </p:grpSpPr>
        <p:sp>
          <p:nvSpPr>
            <p:cNvPr id="35" name="角丸四角形 42">
              <a:extLst>
                <a:ext uri="{FF2B5EF4-FFF2-40B4-BE49-F238E27FC236}">
                  <a16:creationId xmlns:a16="http://schemas.microsoft.com/office/drawing/2014/main" id="{9A557505-6818-2A97-4DC4-672B0122B62F}"/>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6" name="図 35">
              <a:extLst>
                <a:ext uri="{FF2B5EF4-FFF2-40B4-BE49-F238E27FC236}">
                  <a16:creationId xmlns:a16="http://schemas.microsoft.com/office/drawing/2014/main" id="{06E31473-A54D-3A5E-4B70-BAF31FF02709}"/>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37" name="図 36">
            <a:extLst>
              <a:ext uri="{FF2B5EF4-FFF2-40B4-BE49-F238E27FC236}">
                <a16:creationId xmlns:a16="http://schemas.microsoft.com/office/drawing/2014/main" id="{D8B49F2A-E4C8-3BD3-AD8C-35A39536073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3079" y="3650513"/>
            <a:ext cx="1220335" cy="2421502"/>
          </a:xfrm>
          <a:prstGeom prst="rect">
            <a:avLst/>
          </a:prstGeom>
        </p:spPr>
      </p:pic>
      <p:sp>
        <p:nvSpPr>
          <p:cNvPr id="38" name="テキスト ボックス 37">
            <a:extLst>
              <a:ext uri="{FF2B5EF4-FFF2-40B4-BE49-F238E27FC236}">
                <a16:creationId xmlns:a16="http://schemas.microsoft.com/office/drawing/2014/main" id="{A9107D52-2A85-7195-2913-5056267BEB40}"/>
              </a:ext>
            </a:extLst>
          </p:cNvPr>
          <p:cNvSpPr txBox="1"/>
          <p:nvPr/>
        </p:nvSpPr>
        <p:spPr>
          <a:xfrm>
            <a:off x="6728679" y="6364052"/>
            <a:ext cx="1506823" cy="1384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srgbClr val="0D0D0D"/>
                </a:solidFill>
                <a:effectLst/>
                <a:uLnTx/>
                <a:uFillTx/>
                <a:latin typeface="メイリオ"/>
                <a:ea typeface="メイリオ"/>
                <a:cs typeface="+mn-cs"/>
              </a:rPr>
              <a:t>バナーサイズ</a:t>
            </a:r>
            <a:r>
              <a:rPr lang="en-US" altLang="ja-JP" sz="900" dirty="0">
                <a:solidFill>
                  <a:srgbClr val="0D0D0D"/>
                </a:solidFill>
                <a:latin typeface="メイリオ"/>
                <a:ea typeface="メイリオ"/>
              </a:rPr>
              <a:t> </a:t>
            </a:r>
            <a:r>
              <a:rPr kumimoji="1" lang="en-US" altLang="ja-JP" sz="900" b="0" i="0" u="none" strike="noStrike" kern="1200" cap="none" spc="0" normalizeH="0" baseline="0" noProof="0" dirty="0">
                <a:ln>
                  <a:noFill/>
                </a:ln>
                <a:solidFill>
                  <a:srgbClr val="0D0D0D"/>
                </a:solidFill>
                <a:effectLst/>
                <a:uLnTx/>
                <a:uFillTx/>
                <a:latin typeface="メイリオ"/>
                <a:ea typeface="メイリオ"/>
                <a:cs typeface="+mn-cs"/>
              </a:rPr>
              <a:t>640×360px</a:t>
            </a:r>
            <a:endParaRPr kumimoji="1" lang="ja-JP" altLang="en-US" sz="900" b="0" i="0" u="none" strike="noStrike" kern="1200" cap="none" spc="0" normalizeH="0" baseline="0" noProof="0" dirty="0">
              <a:ln>
                <a:noFill/>
              </a:ln>
              <a:solidFill>
                <a:srgbClr val="0D0D0D"/>
              </a:solidFill>
              <a:effectLst/>
              <a:uLnTx/>
              <a:uFillTx/>
              <a:latin typeface="メイリオ"/>
              <a:ea typeface="メイリオ"/>
              <a:cs typeface="+mn-cs"/>
            </a:endParaRPr>
          </a:p>
        </p:txBody>
      </p:sp>
      <p:sp>
        <p:nvSpPr>
          <p:cNvPr id="39" name="正方形/長方形 38">
            <a:extLst>
              <a:ext uri="{FF2B5EF4-FFF2-40B4-BE49-F238E27FC236}">
                <a16:creationId xmlns:a16="http://schemas.microsoft.com/office/drawing/2014/main" id="{93F270C2-C568-83B1-976F-CD15C292D6E1}"/>
              </a:ext>
            </a:extLst>
          </p:cNvPr>
          <p:cNvSpPr/>
          <p:nvPr/>
        </p:nvSpPr>
        <p:spPr>
          <a:xfrm>
            <a:off x="6902108" y="4342289"/>
            <a:ext cx="1146062" cy="679653"/>
          </a:xfrm>
          <a:prstGeom prst="rect">
            <a:avLst/>
          </a:prstGeom>
          <a:solidFill>
            <a:srgbClr val="FCEDED">
              <a:lumMod val="90000"/>
            </a:srgbClr>
          </a:solid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spTree>
    <p:extLst>
      <p:ext uri="{BB962C8B-B14F-4D97-AF65-F5344CB8AC3E}">
        <p14:creationId xmlns:p14="http://schemas.microsoft.com/office/powerpoint/2010/main" val="337879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スポーツナビ　タイアップ </a:t>
            </a:r>
            <a:r>
              <a:rPr lang="en-US" altLang="ja-JP" dirty="0">
                <a:latin typeface="+mn-ea"/>
                <a:cs typeface="メイリオ" panose="020B0604030504040204" pitchFamily="50" charset="-128"/>
              </a:rPr>
              <a:t>– PC –</a:t>
            </a:r>
          </a:p>
        </p:txBody>
      </p:sp>
      <p:sp>
        <p:nvSpPr>
          <p:cNvPr id="5" name="正方形/長方形 4">
            <a:extLst>
              <a:ext uri="{FF2B5EF4-FFF2-40B4-BE49-F238E27FC236}">
                <a16:creationId xmlns:a16="http://schemas.microsoft.com/office/drawing/2014/main" id="{A6562DC1-AEF2-5128-7F1A-E0F21CF6BB22}"/>
              </a:ext>
            </a:extLst>
          </p:cNvPr>
          <p:cNvSpPr/>
          <p:nvPr/>
        </p:nvSpPr>
        <p:spPr>
          <a:xfrm>
            <a:off x="825413" y="2324713"/>
            <a:ext cx="10634749" cy="4236424"/>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6C1F5F63-BBB9-AD07-779A-D0046DCE1423}"/>
              </a:ext>
            </a:extLst>
          </p:cNvPr>
          <p:cNvSpPr/>
          <p:nvPr/>
        </p:nvSpPr>
        <p:spPr>
          <a:xfrm>
            <a:off x="479425" y="2329245"/>
            <a:ext cx="350620" cy="4236424"/>
          </a:xfrm>
          <a:prstGeom prst="rect">
            <a:avLst/>
          </a:prstGeom>
          <a:solidFill>
            <a:schemeClr val="accent1"/>
          </a:solidFill>
          <a:ln w="9525" cap="flat" cmpd="sng" algn="ctr">
            <a:noFill/>
            <a:prstDash val="solid"/>
          </a:ln>
          <a:effectLst/>
        </p:spPr>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rPr>
              <a:t>PC</a:t>
            </a:r>
            <a:endPar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メイリオ" panose="020B0604030504040204" pitchFamily="50" charset="-128"/>
              <a:cs typeface="+mn-cs"/>
            </a:endParaRPr>
          </a:p>
        </p:txBody>
      </p:sp>
      <p:sp>
        <p:nvSpPr>
          <p:cNvPr id="9" name="ホームベース 12">
            <a:extLst>
              <a:ext uri="{FF2B5EF4-FFF2-40B4-BE49-F238E27FC236}">
                <a16:creationId xmlns:a16="http://schemas.microsoft.com/office/drawing/2014/main" id="{5020E283-12E6-F333-A532-404F810100AC}"/>
              </a:ext>
            </a:extLst>
          </p:cNvPr>
          <p:cNvSpPr/>
          <p:nvPr/>
        </p:nvSpPr>
        <p:spPr>
          <a:xfrm>
            <a:off x="8810431" y="1809390"/>
            <a:ext cx="2902143" cy="475343"/>
          </a:xfrm>
          <a:prstGeom prst="homePlate">
            <a:avLst/>
          </a:prstGeom>
          <a:solidFill>
            <a:srgbClr val="00003E">
              <a:alpha val="69804"/>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LP</a:t>
            </a:r>
            <a:endPar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1" name="ホームベース 14">
            <a:extLst>
              <a:ext uri="{FF2B5EF4-FFF2-40B4-BE49-F238E27FC236}">
                <a16:creationId xmlns:a16="http://schemas.microsoft.com/office/drawing/2014/main" id="{859B6C0B-87D4-B5B9-2243-134DBF81CE28}"/>
              </a:ext>
            </a:extLst>
          </p:cNvPr>
          <p:cNvSpPr/>
          <p:nvPr/>
        </p:nvSpPr>
        <p:spPr>
          <a:xfrm>
            <a:off x="464235" y="1798947"/>
            <a:ext cx="5809529" cy="475343"/>
          </a:xfrm>
          <a:prstGeom prst="homePlate">
            <a:avLst/>
          </a:prstGeom>
          <a:solidFill>
            <a:srgbClr val="00003E">
              <a:alpha val="20000"/>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各種誘導</a:t>
            </a:r>
          </a:p>
        </p:txBody>
      </p:sp>
      <p:grpSp>
        <p:nvGrpSpPr>
          <p:cNvPr id="12" name="グループ化 11">
            <a:extLst>
              <a:ext uri="{FF2B5EF4-FFF2-40B4-BE49-F238E27FC236}">
                <a16:creationId xmlns:a16="http://schemas.microsoft.com/office/drawing/2014/main" id="{196EEDDB-5750-9B2C-55A5-D0A7D01CE141}"/>
              </a:ext>
            </a:extLst>
          </p:cNvPr>
          <p:cNvGrpSpPr>
            <a:grpSpLocks noChangeAspect="1"/>
          </p:cNvGrpSpPr>
          <p:nvPr/>
        </p:nvGrpSpPr>
        <p:grpSpPr>
          <a:xfrm>
            <a:off x="8719342" y="4108958"/>
            <a:ext cx="272794" cy="150529"/>
            <a:chOff x="5270129" y="3256673"/>
            <a:chExt cx="396700" cy="218901"/>
          </a:xfrm>
        </p:grpSpPr>
        <p:sp>
          <p:nvSpPr>
            <p:cNvPr id="13" name="直角三角形 12">
              <a:extLst>
                <a:ext uri="{FF2B5EF4-FFF2-40B4-BE49-F238E27FC236}">
                  <a16:creationId xmlns:a16="http://schemas.microsoft.com/office/drawing/2014/main" id="{9204F5E5-018F-13F0-BF7C-4CDCE55D6ED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14" name="直角三角形 13">
              <a:extLst>
                <a:ext uri="{FF2B5EF4-FFF2-40B4-BE49-F238E27FC236}">
                  <a16:creationId xmlns:a16="http://schemas.microsoft.com/office/drawing/2014/main" id="{C4ED6B7E-6159-CF89-2E89-7BF5335CBDD1}"/>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pic>
        <p:nvPicPr>
          <p:cNvPr id="15" name="図 14">
            <a:extLst>
              <a:ext uri="{FF2B5EF4-FFF2-40B4-BE49-F238E27FC236}">
                <a16:creationId xmlns:a16="http://schemas.microsoft.com/office/drawing/2014/main" id="{B99D19D9-8806-C1B9-4470-C44886E32D9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pic>
        <p:nvPicPr>
          <p:cNvPr id="16" name="図 15">
            <a:extLst>
              <a:ext uri="{FF2B5EF4-FFF2-40B4-BE49-F238E27FC236}">
                <a16:creationId xmlns:a16="http://schemas.microsoft.com/office/drawing/2014/main" id="{443FE21B-8166-1162-C14E-967973364A7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17" name="角丸四角形 48">
            <a:extLst>
              <a:ext uri="{FF2B5EF4-FFF2-40B4-BE49-F238E27FC236}">
                <a16:creationId xmlns:a16="http://schemas.microsoft.com/office/drawing/2014/main" id="{BEB992AB-96FB-76E2-3B9E-A62007783296}"/>
              </a:ext>
            </a:extLst>
          </p:cNvPr>
          <p:cNvSpPr/>
          <p:nvPr/>
        </p:nvSpPr>
        <p:spPr>
          <a:xfrm>
            <a:off x="9186366" y="3620958"/>
            <a:ext cx="2103950" cy="1188000"/>
          </a:xfrm>
          <a:prstGeom prst="roundRect">
            <a:avLst>
              <a:gd name="adj" fmla="val 0"/>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広告主様</a:t>
            </a:r>
            <a:br>
              <a:rPr kumimoji="0" lang="en-US" altLang="ja-JP"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br>
            <a:r>
              <a:rPr kumimoji="0" lang="ja-JP" altLang="en-US" sz="1600" b="0"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ページ</a:t>
            </a:r>
          </a:p>
        </p:txBody>
      </p:sp>
      <p:cxnSp>
        <p:nvCxnSpPr>
          <p:cNvPr id="18" name="直線矢印コネクタ 17">
            <a:extLst>
              <a:ext uri="{FF2B5EF4-FFF2-40B4-BE49-F238E27FC236}">
                <a16:creationId xmlns:a16="http://schemas.microsoft.com/office/drawing/2014/main" id="{A10DDA1F-8BEE-BF04-3AC5-04F9E0E53E3D}"/>
              </a:ext>
            </a:extLst>
          </p:cNvPr>
          <p:cNvCxnSpPr>
            <a:cxnSpLocks/>
          </p:cNvCxnSpPr>
          <p:nvPr/>
        </p:nvCxnSpPr>
        <p:spPr>
          <a:xfrm>
            <a:off x="8216945" y="4563806"/>
            <a:ext cx="942442" cy="0"/>
          </a:xfrm>
          <a:prstGeom prst="straightConnector1">
            <a:avLst/>
          </a:prstGeom>
          <a:noFill/>
          <a:ln w="25400" cap="rnd" cmpd="sng" algn="ctr">
            <a:solidFill>
              <a:srgbClr val="C9002C"/>
            </a:solidFill>
            <a:prstDash val="sysDot"/>
            <a:tailEnd type="triangle" w="lg" len="med"/>
          </a:ln>
          <a:effectLst/>
        </p:spPr>
      </p:cxnSp>
      <p:sp>
        <p:nvSpPr>
          <p:cNvPr id="19" name="ホームベース 13">
            <a:extLst>
              <a:ext uri="{FF2B5EF4-FFF2-40B4-BE49-F238E27FC236}">
                <a16:creationId xmlns:a16="http://schemas.microsoft.com/office/drawing/2014/main" id="{AA68AEF1-05BE-870A-0944-EC63C6446D36}"/>
              </a:ext>
            </a:extLst>
          </p:cNvPr>
          <p:cNvSpPr/>
          <p:nvPr/>
        </p:nvSpPr>
        <p:spPr>
          <a:xfrm>
            <a:off x="5938619" y="1809390"/>
            <a:ext cx="3163040" cy="475343"/>
          </a:xfrm>
          <a:prstGeom prst="homePlate">
            <a:avLst/>
          </a:prstGeom>
          <a:solidFill>
            <a:srgbClr val="00003E">
              <a:alpha val="50196"/>
            </a:srgbClr>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タイアップ</a:t>
            </a:r>
          </a:p>
        </p:txBody>
      </p:sp>
      <p:sp>
        <p:nvSpPr>
          <p:cNvPr id="20" name="object 4">
            <a:extLst>
              <a:ext uri="{FF2B5EF4-FFF2-40B4-BE49-F238E27FC236}">
                <a16:creationId xmlns:a16="http://schemas.microsoft.com/office/drawing/2014/main" id="{923815F1-8DC4-0952-7325-3A49134765BE}"/>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dirty="0">
                <a:solidFill>
                  <a:srgbClr val="0D0D0D"/>
                </a:solidFill>
                <a:latin typeface="メイリオ" panose="020B0604030504040204" pitchFamily="50" charset="-128"/>
                <a:ea typeface="メイリオ" panose="020B0604030504040204" pitchFamily="50" charset="-128"/>
              </a:rPr>
              <a:t>スポーツの特定競技に関する記事を中心にした</a:t>
            </a:r>
            <a:r>
              <a:rPr lang="ja-JP" altLang="en-US" sz="1600" b="1" dirty="0">
                <a:solidFill>
                  <a:srgbClr val="0D0D0D"/>
                </a:solidFill>
                <a:latin typeface="メイリオ" panose="020B0604030504040204" pitchFamily="50" charset="-128"/>
                <a:ea typeface="メイリオ" panose="020B0604030504040204" pitchFamily="50" charset="-128"/>
              </a:rPr>
              <a:t>中立型タイプから商品訴求を中心とした</a:t>
            </a:r>
            <a:r>
              <a:rPr lang="en-US" altLang="ja-JP" sz="1600" b="1" dirty="0">
                <a:solidFill>
                  <a:srgbClr val="0D0D0D"/>
                </a:solidFill>
                <a:latin typeface="メイリオ" panose="020B0604030504040204" pitchFamily="50" charset="-128"/>
                <a:ea typeface="メイリオ" panose="020B0604030504040204" pitchFamily="50" charset="-128"/>
              </a:rPr>
              <a:t>PR</a:t>
            </a:r>
            <a:r>
              <a:rPr lang="ja-JP" altLang="en-US" sz="1600" b="1" dirty="0">
                <a:solidFill>
                  <a:srgbClr val="0D0D0D"/>
                </a:solidFill>
                <a:latin typeface="メイリオ" panose="020B0604030504040204" pitchFamily="50" charset="-128"/>
                <a:ea typeface="メイリオ" panose="020B0604030504040204" pitchFamily="50" charset="-128"/>
              </a:rPr>
              <a:t>企画型</a:t>
            </a:r>
            <a:r>
              <a:rPr lang="ja-JP" altLang="en-US" sz="1600" dirty="0">
                <a:solidFill>
                  <a:srgbClr val="0D0D0D"/>
                </a:solidFill>
                <a:latin typeface="メイリオ" panose="020B0604030504040204" pitchFamily="50" charset="-128"/>
                <a:ea typeface="メイリオ" panose="020B0604030504040204" pitchFamily="50" charset="-128"/>
              </a:rPr>
              <a:t>にいたるまで</a:t>
            </a:r>
          </a:p>
          <a:p>
            <a:pPr>
              <a:lnSpc>
                <a:spcPct val="130000"/>
              </a:lnSpc>
            </a:pPr>
            <a:r>
              <a:rPr lang="ja-JP" altLang="en-US" sz="1600" b="1" dirty="0">
                <a:solidFill>
                  <a:srgbClr val="0D0D0D"/>
                </a:solidFill>
                <a:latin typeface="メイリオ" panose="020B0604030504040204" pitchFamily="50" charset="-128"/>
                <a:ea typeface="メイリオ" panose="020B0604030504040204" pitchFamily="50" charset="-128"/>
              </a:rPr>
              <a:t>ご要望に応じたタイアップ企画</a:t>
            </a:r>
            <a:r>
              <a:rPr lang="ja-JP" altLang="en-US" sz="1600" dirty="0">
                <a:solidFill>
                  <a:srgbClr val="0D0D0D"/>
                </a:solidFill>
                <a:latin typeface="メイリオ" panose="020B0604030504040204" pitchFamily="50" charset="-128"/>
                <a:ea typeface="メイリオ" panose="020B0604030504040204" pitchFamily="50" charset="-128"/>
              </a:rPr>
              <a:t>をご提供いたします。</a:t>
            </a:r>
          </a:p>
        </p:txBody>
      </p:sp>
      <p:sp>
        <p:nvSpPr>
          <p:cNvPr id="21" name="テキスト ボックス 20">
            <a:extLst>
              <a:ext uri="{FF2B5EF4-FFF2-40B4-BE49-F238E27FC236}">
                <a16:creationId xmlns:a16="http://schemas.microsoft.com/office/drawing/2014/main" id="{54334827-5535-3D15-6BB9-E044BD1F7B80}"/>
              </a:ext>
            </a:extLst>
          </p:cNvPr>
          <p:cNvSpPr txBox="1"/>
          <p:nvPr/>
        </p:nvSpPr>
        <p:spPr>
          <a:xfrm>
            <a:off x="6804471" y="5527812"/>
            <a:ext cx="1506823" cy="1384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3E"/>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srgbClr val="00003E"/>
                </a:solidFill>
                <a:effectLst/>
                <a:uLnTx/>
                <a:uFillTx/>
                <a:latin typeface="メイリオ"/>
                <a:ea typeface="メイリオ"/>
                <a:cs typeface="+mn-cs"/>
              </a:rPr>
              <a:t>バナーサイズ</a:t>
            </a:r>
            <a:r>
              <a:rPr lang="en-US" altLang="ja-JP" sz="900" dirty="0">
                <a:solidFill>
                  <a:srgbClr val="00003E"/>
                </a:solidFill>
                <a:latin typeface="メイリオ"/>
                <a:ea typeface="メイリオ"/>
              </a:rPr>
              <a:t> 300</a:t>
            </a:r>
            <a:r>
              <a:rPr kumimoji="1" lang="en-US" altLang="ja-JP" sz="900" b="0" i="0" u="none" strike="noStrike" kern="1200" cap="none" spc="0" normalizeH="0" baseline="0" noProof="0" dirty="0">
                <a:ln>
                  <a:noFill/>
                </a:ln>
                <a:solidFill>
                  <a:srgbClr val="00003E"/>
                </a:solidFill>
                <a:effectLst/>
                <a:uLnTx/>
                <a:uFillTx/>
                <a:latin typeface="メイリオ"/>
                <a:ea typeface="メイリオ"/>
                <a:cs typeface="+mn-cs"/>
              </a:rPr>
              <a:t>×250px</a:t>
            </a:r>
            <a:endParaRPr kumimoji="1" lang="ja-JP" altLang="en-US" sz="900" b="0" i="0" u="none" strike="noStrike" kern="1200" cap="none" spc="0" normalizeH="0" baseline="0" noProof="0" dirty="0">
              <a:ln>
                <a:noFill/>
              </a:ln>
              <a:solidFill>
                <a:srgbClr val="00003E"/>
              </a:solidFill>
              <a:effectLst/>
              <a:uLnTx/>
              <a:uFillTx/>
              <a:latin typeface="メイリオ"/>
              <a:ea typeface="メイリオ"/>
              <a:cs typeface="+mn-cs"/>
            </a:endParaRPr>
          </a:p>
        </p:txBody>
      </p:sp>
      <p:pic>
        <p:nvPicPr>
          <p:cNvPr id="22" name="図 21">
            <a:extLst>
              <a:ext uri="{FF2B5EF4-FFF2-40B4-BE49-F238E27FC236}">
                <a16:creationId xmlns:a16="http://schemas.microsoft.com/office/drawing/2014/main" id="{A002EED7-1805-963F-0ADE-0324C33B9DC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1817"/>
          <a:stretch/>
        </p:blipFill>
        <p:spPr>
          <a:xfrm>
            <a:off x="6739222" y="3661378"/>
            <a:ext cx="1664696" cy="1107159"/>
          </a:xfrm>
          <a:prstGeom prst="rect">
            <a:avLst/>
          </a:prstGeom>
        </p:spPr>
      </p:pic>
      <p:sp>
        <p:nvSpPr>
          <p:cNvPr id="23" name="正方形/長方形 22">
            <a:extLst>
              <a:ext uri="{FF2B5EF4-FFF2-40B4-BE49-F238E27FC236}">
                <a16:creationId xmlns:a16="http://schemas.microsoft.com/office/drawing/2014/main" id="{6CD8905D-2694-C73B-6A5B-EA02EE88470D}"/>
              </a:ext>
            </a:extLst>
          </p:cNvPr>
          <p:cNvSpPr/>
          <p:nvPr/>
        </p:nvSpPr>
        <p:spPr>
          <a:xfrm>
            <a:off x="7836211" y="4158058"/>
            <a:ext cx="553194" cy="525557"/>
          </a:xfrm>
          <a:prstGeom prst="rect">
            <a:avLst/>
          </a:prstGeom>
          <a:solidFill>
            <a:srgbClr val="FCEDED">
              <a:lumMod val="90000"/>
            </a:srgbClr>
          </a:solidFill>
          <a:ln w="22225"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panose="020B0604030504040204" pitchFamily="50" charset="-128"/>
              <a:cs typeface="+mn-cs"/>
            </a:endParaRPr>
          </a:p>
        </p:txBody>
      </p:sp>
      <p:pic>
        <p:nvPicPr>
          <p:cNvPr id="24" name="図 23">
            <a:extLst>
              <a:ext uri="{FF2B5EF4-FFF2-40B4-BE49-F238E27FC236}">
                <a16:creationId xmlns:a16="http://schemas.microsoft.com/office/drawing/2014/main" id="{378DD51B-974C-5C41-2B01-5AD97D553BA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61158" y="3681706"/>
            <a:ext cx="2103950" cy="1691025"/>
          </a:xfrm>
          <a:prstGeom prst="rect">
            <a:avLst/>
          </a:prstGeom>
        </p:spPr>
      </p:pic>
      <p:pic>
        <p:nvPicPr>
          <p:cNvPr id="25" name="図 24">
            <a:extLst>
              <a:ext uri="{FF2B5EF4-FFF2-40B4-BE49-F238E27FC236}">
                <a16:creationId xmlns:a16="http://schemas.microsoft.com/office/drawing/2014/main" id="{0A57B685-629A-5F77-E43E-8B1032D2FB0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26057" y="3674272"/>
            <a:ext cx="2103950" cy="1691025"/>
          </a:xfrm>
          <a:prstGeom prst="rect">
            <a:avLst/>
          </a:prstGeom>
        </p:spPr>
      </p:pic>
      <p:pic>
        <p:nvPicPr>
          <p:cNvPr id="26" name="図 25">
            <a:extLst>
              <a:ext uri="{FF2B5EF4-FFF2-40B4-BE49-F238E27FC236}">
                <a16:creationId xmlns:a16="http://schemas.microsoft.com/office/drawing/2014/main" id="{209B7A94-1D42-F635-EC1E-0918B0DD2E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8405"/>
          <a:stretch/>
        </p:blipFill>
        <p:spPr>
          <a:xfrm>
            <a:off x="1469539" y="3790260"/>
            <a:ext cx="1516455" cy="1018698"/>
          </a:xfrm>
          <a:prstGeom prst="rect">
            <a:avLst/>
          </a:prstGeom>
        </p:spPr>
      </p:pic>
      <p:pic>
        <p:nvPicPr>
          <p:cNvPr id="27" name="図 26">
            <a:extLst>
              <a:ext uri="{FF2B5EF4-FFF2-40B4-BE49-F238E27FC236}">
                <a16:creationId xmlns:a16="http://schemas.microsoft.com/office/drawing/2014/main" id="{E8E26E78-7C99-6097-B98D-35DED81D032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7893"/>
          <a:stretch/>
        </p:blipFill>
        <p:spPr>
          <a:xfrm>
            <a:off x="3672209" y="3774929"/>
            <a:ext cx="1780461" cy="1034029"/>
          </a:xfrm>
          <a:prstGeom prst="rect">
            <a:avLst/>
          </a:prstGeom>
        </p:spPr>
      </p:pic>
      <p:sp>
        <p:nvSpPr>
          <p:cNvPr id="28" name="テキスト ボックス 27">
            <a:extLst>
              <a:ext uri="{FF2B5EF4-FFF2-40B4-BE49-F238E27FC236}">
                <a16:creationId xmlns:a16="http://schemas.microsoft.com/office/drawing/2014/main" id="{5CB495B2-7D1F-2296-FD3D-77536B3694BC}"/>
              </a:ext>
            </a:extLst>
          </p:cNvPr>
          <p:cNvSpPr txBox="1"/>
          <p:nvPr/>
        </p:nvSpPr>
        <p:spPr>
          <a:xfrm>
            <a:off x="1604650" y="3040203"/>
            <a:ext cx="1346522" cy="379719"/>
          </a:xfrm>
          <a:prstGeom prst="rect">
            <a:avLst/>
          </a:prstGeom>
          <a:noFill/>
          <a:ln w="38100">
            <a:noFill/>
          </a:ln>
        </p:spPr>
        <p:txBody>
          <a:bodyPr vert="horz" wrap="none" lIns="0" tIns="0" rIns="0" bIns="0" rtlCol="0">
            <a:spAutoFit/>
          </a:bodyPr>
          <a:lstStyle/>
          <a:p>
            <a:pPr algn="ctr">
              <a:lnSpc>
                <a:spcPct val="120000"/>
              </a:lnSpc>
              <a:defRPr/>
            </a:pPr>
            <a:r>
              <a:rPr lang="ja-JP" altLang="en-US" sz="1050" dirty="0">
                <a:solidFill>
                  <a:srgbClr val="545454"/>
                </a:solidFill>
                <a:latin typeface="メイリオ"/>
              </a:rPr>
              <a:t>スポーツナビトップ</a:t>
            </a:r>
          </a:p>
          <a:p>
            <a:pPr algn="ctr">
              <a:lnSpc>
                <a:spcPct val="120000"/>
              </a:lnSpc>
              <a:defRPr/>
            </a:pPr>
            <a:r>
              <a:rPr lang="en-US" altLang="ja-JP" sz="1050" dirty="0">
                <a:solidFill>
                  <a:srgbClr val="545454"/>
                </a:solidFill>
                <a:latin typeface="メイリオ"/>
              </a:rPr>
              <a:t>※</a:t>
            </a:r>
            <a:r>
              <a:rPr lang="ja-JP" altLang="en-US" sz="1050" dirty="0">
                <a:solidFill>
                  <a:srgbClr val="545454"/>
                </a:solidFill>
                <a:latin typeface="メイリオ"/>
              </a:rPr>
              <a:t>保証ではありません</a:t>
            </a:r>
          </a:p>
        </p:txBody>
      </p:sp>
      <p:sp>
        <p:nvSpPr>
          <p:cNvPr id="29" name="角丸四角形 19">
            <a:extLst>
              <a:ext uri="{FF2B5EF4-FFF2-40B4-BE49-F238E27FC236}">
                <a16:creationId xmlns:a16="http://schemas.microsoft.com/office/drawing/2014/main" id="{D1A64F52-2B8C-7A37-2DB5-F01EE953925E}"/>
              </a:ext>
            </a:extLst>
          </p:cNvPr>
          <p:cNvSpPr/>
          <p:nvPr/>
        </p:nvSpPr>
        <p:spPr>
          <a:xfrm>
            <a:off x="1459057" y="2521757"/>
            <a:ext cx="3831400" cy="324214"/>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rPr>
              <a:t>編集誘導枠</a:t>
            </a:r>
            <a:endPar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0" name="テキスト ボックス 29">
            <a:extLst>
              <a:ext uri="{FF2B5EF4-FFF2-40B4-BE49-F238E27FC236}">
                <a16:creationId xmlns:a16="http://schemas.microsoft.com/office/drawing/2014/main" id="{E8F3AE05-4DD2-9B04-0686-18D2499C0DB5}"/>
              </a:ext>
            </a:extLst>
          </p:cNvPr>
          <p:cNvSpPr txBox="1"/>
          <p:nvPr/>
        </p:nvSpPr>
        <p:spPr>
          <a:xfrm>
            <a:off x="3410775" y="3022369"/>
            <a:ext cx="2019784" cy="379719"/>
          </a:xfrm>
          <a:prstGeom prst="rect">
            <a:avLst/>
          </a:prstGeom>
          <a:noFill/>
          <a:ln w="38100">
            <a:noFill/>
          </a:ln>
        </p:spPr>
        <p:txBody>
          <a:bodyPr vert="horz" wrap="none" lIns="0" tIns="0" rIns="0" bIns="0" rtlCol="0">
            <a:spAutoFit/>
          </a:bodyPr>
          <a:lstStyle/>
          <a:p>
            <a:pPr algn="ctr">
              <a:lnSpc>
                <a:spcPct val="120000"/>
              </a:lnSpc>
              <a:defRPr/>
            </a:pPr>
            <a:r>
              <a:rPr lang="ja-JP" altLang="en-US" sz="1050" dirty="0">
                <a:solidFill>
                  <a:srgbClr val="545454"/>
                </a:solidFill>
                <a:latin typeface="メイリオ"/>
              </a:rPr>
              <a:t>スポーツナビ関連種目カテゴリ内</a:t>
            </a:r>
          </a:p>
          <a:p>
            <a:pPr algn="ctr">
              <a:lnSpc>
                <a:spcPct val="120000"/>
              </a:lnSpc>
              <a:defRPr/>
            </a:pPr>
            <a:r>
              <a:rPr lang="en-US" altLang="ja-JP" sz="1050" dirty="0">
                <a:solidFill>
                  <a:srgbClr val="545454"/>
                </a:solidFill>
                <a:latin typeface="メイリオ"/>
              </a:rPr>
              <a:t>※</a:t>
            </a:r>
            <a:r>
              <a:rPr lang="ja-JP" altLang="en-US" sz="1050" dirty="0">
                <a:solidFill>
                  <a:srgbClr val="545454"/>
                </a:solidFill>
                <a:latin typeface="メイリオ"/>
              </a:rPr>
              <a:t>保証ではありません</a:t>
            </a:r>
          </a:p>
        </p:txBody>
      </p:sp>
      <p:grpSp>
        <p:nvGrpSpPr>
          <p:cNvPr id="31" name="グループ化 30">
            <a:extLst>
              <a:ext uri="{FF2B5EF4-FFF2-40B4-BE49-F238E27FC236}">
                <a16:creationId xmlns:a16="http://schemas.microsoft.com/office/drawing/2014/main" id="{7D5DC284-921A-A118-6176-C2A15B46D24B}"/>
              </a:ext>
            </a:extLst>
          </p:cNvPr>
          <p:cNvGrpSpPr>
            <a:grpSpLocks noChangeAspect="1"/>
          </p:cNvGrpSpPr>
          <p:nvPr/>
        </p:nvGrpSpPr>
        <p:grpSpPr>
          <a:xfrm>
            <a:off x="5798658" y="4140134"/>
            <a:ext cx="272794" cy="150529"/>
            <a:chOff x="5270129" y="3256673"/>
            <a:chExt cx="396700" cy="218901"/>
          </a:xfrm>
        </p:grpSpPr>
        <p:sp>
          <p:nvSpPr>
            <p:cNvPr id="32" name="直角三角形 31">
              <a:extLst>
                <a:ext uri="{FF2B5EF4-FFF2-40B4-BE49-F238E27FC236}">
                  <a16:creationId xmlns:a16="http://schemas.microsoft.com/office/drawing/2014/main" id="{72709FA3-A71F-E016-BA3A-6FE6E8AAD0C3}"/>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sp>
          <p:nvSpPr>
            <p:cNvPr id="33" name="直角三角形 32">
              <a:extLst>
                <a:ext uri="{FF2B5EF4-FFF2-40B4-BE49-F238E27FC236}">
                  <a16:creationId xmlns:a16="http://schemas.microsoft.com/office/drawing/2014/main" id="{AE24E682-1C13-4366-1C86-73F0222AF807}"/>
                </a:ext>
              </a:extLst>
            </p:cNvPr>
            <p:cNvSpPr/>
            <p:nvPr/>
          </p:nvSpPr>
          <p:spPr>
            <a:xfrm rot="13500000">
              <a:off x="5270129" y="3256673"/>
              <a:ext cx="218901" cy="218901"/>
            </a:xfrm>
            <a:prstGeom prst="rtTriangle">
              <a:avLst/>
            </a:prstGeom>
            <a:solidFill>
              <a:srgbClr val="FCEDED">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ndParaRPr>
            </a:p>
          </p:txBody>
        </p:sp>
      </p:grpSp>
    </p:spTree>
    <p:extLst>
      <p:ext uri="{BB962C8B-B14F-4D97-AF65-F5344CB8AC3E}">
        <p14:creationId xmlns:p14="http://schemas.microsoft.com/office/powerpoint/2010/main" val="199548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6D23CCEF-4DEA-9F09-EBE3-F288334EBAA5}"/>
              </a:ext>
            </a:extLst>
          </p:cNvPr>
          <p:cNvGraphicFramePr>
            <a:graphicFrameLocks noGrp="1"/>
          </p:cNvGraphicFramePr>
          <p:nvPr>
            <p:extLst>
              <p:ext uri="{D42A27DB-BD31-4B8C-83A1-F6EECF244321}">
                <p14:modId xmlns:p14="http://schemas.microsoft.com/office/powerpoint/2010/main" val="3780071032"/>
              </p:ext>
            </p:extLst>
          </p:nvPr>
        </p:nvGraphicFramePr>
        <p:xfrm>
          <a:off x="226530" y="1049155"/>
          <a:ext cx="11723571" cy="5310462"/>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タイアップページの制作・掲載、タイアップページへの誘導</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スポーツナビの各所誘導枠　</a:t>
                      </a:r>
                      <a:r>
                        <a:rPr kumimoji="1" lang="en-US" altLang="ja-JP" sz="1100" kern="120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noProof="0" dirty="0">
                          <a:solidFill>
                            <a:srgbClr val="0D0D0D"/>
                          </a:solidFill>
                          <a:latin typeface="メイリオ" panose="020B0604030504040204" pitchFamily="50" charset="-128"/>
                          <a:ea typeface="メイリオ" panose="020B0604030504040204" pitchFamily="50" charset="-128"/>
                          <a:cs typeface="+mn-cs"/>
                        </a:rPr>
                        <a:t>編集誘導枠の提供は保証いたしかねます。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・掲載場所：スポーツナビ内 特設ページ</a:t>
                      </a:r>
                    </a:p>
                    <a:p>
                      <a:pPr marL="0" indent="0">
                        <a:buNone/>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・デバイス：</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、スマートフォン（両デバイスの実施となります。</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のみもしくはスマートフォンのみは基本不可となります）</a:t>
                      </a:r>
                    </a:p>
                    <a:p>
                      <a:pPr marL="0" indent="0">
                        <a:buNone/>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・ページ数：</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5</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ページ程度</a:t>
                      </a:r>
                    </a:p>
                    <a:p>
                      <a:pPr marL="0" indent="0">
                        <a:buNone/>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・ページ内の広告枠：</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：プライムディスプレイ　スマートフォン：トップパネル</a:t>
                      </a:r>
                    </a:p>
                    <a:p>
                      <a:pPr marL="0" indent="0">
                        <a:buNone/>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・更新：内容や回数などにより可否を判断させていただきます。また、別途費用が発生する可能性があります</a:t>
                      </a:r>
                    </a:p>
                    <a:p>
                      <a:pPr marL="0" indent="0">
                        <a:buNone/>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・二次利用：不可</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22297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a:solidFill>
                            <a:srgbClr val="0D0D0D"/>
                          </a:solidFill>
                          <a:latin typeface="メイリオ" panose="020B0604030504040204" pitchFamily="50" charset="-128"/>
                          <a:ea typeface="+mn-ea"/>
                          <a:cs typeface="+mn-cs"/>
                        </a:rPr>
                        <a:t>①申込商品：</a:t>
                      </a:r>
                      <a:r>
                        <a:rPr kumimoji="1" lang="ja-JP" altLang="en-US" sz="1100" kern="1200">
                          <a:solidFill>
                            <a:srgbClr val="0D0D0D"/>
                          </a:solidFill>
                          <a:latin typeface="メイリオ" panose="020B0604030504040204" pitchFamily="50" charset="-128"/>
                          <a:ea typeface="メイリオ" panose="020B0604030504040204" pitchFamily="50" charset="-128"/>
                          <a:cs typeface="+mn-cs"/>
                        </a:rPr>
                        <a:t>特集・タイアップ広告・クリエイティブ企画（レギュラー商品）</a:t>
                      </a:r>
                      <a:endParaRPr kumimoji="1" lang="en-US" altLang="ja-JP" sz="1100" kern="1200" dirty="0">
                        <a:solidFill>
                          <a:srgbClr val="0D0D0D"/>
                        </a:solidFill>
                        <a:latin typeface="メイリオ" panose="020B0604030504040204" pitchFamily="50" charset="-128"/>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mn-ea"/>
                          <a:cs typeface="+mn-cs"/>
                        </a:rPr>
                        <a:t>②</a:t>
                      </a:r>
                      <a:r>
                        <a:rPr kumimoji="1" lang="ja-JP" altLang="en-US" sz="1100" kern="1200">
                          <a:solidFill>
                            <a:srgbClr val="0D0D0D"/>
                          </a:solidFill>
                          <a:latin typeface="メイリオ" panose="020B0604030504040204" pitchFamily="50" charset="-128"/>
                          <a:ea typeface="+mn-ea"/>
                          <a:cs typeface="+mn-cs"/>
                        </a:rPr>
                        <a:t>契約分類：制作</a:t>
                      </a:r>
                      <a:r>
                        <a:rPr kumimoji="1" lang="en-US" altLang="ja-JP" sz="1100" kern="1200" dirty="0">
                          <a:solidFill>
                            <a:srgbClr val="0D0D0D"/>
                          </a:solidFill>
                          <a:latin typeface="メイリオ" panose="020B0604030504040204" pitchFamily="50" charset="-128"/>
                          <a:ea typeface="+mn-ea"/>
                          <a:cs typeface="+mn-cs"/>
                        </a:rPr>
                        <a:t>+</a:t>
                      </a:r>
                      <a:r>
                        <a:rPr kumimoji="1" lang="ja-JP" altLang="en-US" sz="1100" kern="1200">
                          <a:solidFill>
                            <a:srgbClr val="0D0D0D"/>
                          </a:solidFill>
                          <a:latin typeface="メイリオ" panose="020B0604030504040204" pitchFamily="50" charset="-128"/>
                          <a:ea typeface="+mn-ea"/>
                          <a:cs typeface="+mn-cs"/>
                        </a:rPr>
                        <a:t>掲載</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a:solidFill>
                            <a:srgbClr val="0D0D0D"/>
                          </a:solidFill>
                          <a:latin typeface="メイリオ" panose="020B0604030504040204" pitchFamily="50" charset="-128"/>
                          <a:ea typeface="+mn-ea"/>
                          <a:cs typeface="+mn-cs"/>
                        </a:rPr>
                        <a:t>③</a:t>
                      </a:r>
                      <a:r>
                        <a:rPr kumimoji="1" lang="ja-JP" altLang="en-US" sz="1100" kern="1200" dirty="0">
                          <a:solidFill>
                            <a:srgbClr val="0D0D0D"/>
                          </a:solidFill>
                          <a:latin typeface="メイリオ" panose="020B0604030504040204" pitchFamily="50" charset="-128"/>
                          <a:ea typeface="+mn-ea"/>
                          <a:cs typeface="+mn-cs"/>
                        </a:rPr>
                        <a:t>契約サービス</a:t>
                      </a:r>
                      <a:r>
                        <a:rPr kumimoji="1" lang="ja-JP" altLang="en-US" sz="1100" kern="1200">
                          <a:solidFill>
                            <a:srgbClr val="0D0D0D"/>
                          </a:solidFill>
                          <a:latin typeface="メイリオ" panose="020B0604030504040204" pitchFamily="50" charset="-128"/>
                          <a:ea typeface="+mn-ea"/>
                          <a:cs typeface="+mn-cs"/>
                        </a:rPr>
                        <a:t>詳細：スポーツナビ　タイアップ　協賛費</a:t>
                      </a:r>
                      <a:endParaRPr kumimoji="1" lang="ja-JP" altLang="en-US" sz="1100" kern="1200" dirty="0">
                        <a:solidFill>
                          <a:srgbClr val="0D0D0D"/>
                        </a:solidFill>
                        <a:latin typeface="メイリオ" panose="020B0604030504040204" pitchFamily="50" charset="-128"/>
                        <a:ea typeface="+mn-ea"/>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42913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メイリオ" panose="020B0604030504040204" pitchFamily="50" charset="-128"/>
                          <a:ea typeface="+mn-ea"/>
                          <a:cs typeface="+mn-cs"/>
                        </a:rPr>
                        <a:t>～</a:t>
                      </a:r>
                      <a:r>
                        <a:rPr kumimoji="1" lang="en-US" altLang="ja-JP" sz="1100" kern="1200" dirty="0">
                          <a:solidFill>
                            <a:srgbClr val="0D0D0D"/>
                          </a:solidFill>
                          <a:latin typeface="メイリオ" panose="020B0604030504040204" pitchFamily="50" charset="-128"/>
                          <a:ea typeface="+mn-ea"/>
                          <a:cs typeface="+mn-cs"/>
                        </a:rPr>
                        <a:t>1</a:t>
                      </a:r>
                      <a:r>
                        <a:rPr kumimoji="1" lang="ja-JP" altLang="en-US" sz="1100" kern="1200" dirty="0">
                          <a:solidFill>
                            <a:srgbClr val="0D0D0D"/>
                          </a:solidFill>
                          <a:latin typeface="メイリオ" panose="020B0604030504040204" pitchFamily="50" charset="-128"/>
                          <a:ea typeface="+mn-ea"/>
                          <a:cs typeface="+mn-cs"/>
                        </a:rPr>
                        <a:t>か月間（平日掲載開始）</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mn-ea"/>
                          <a:cs typeface="+mn-cs"/>
                        </a:rPr>
                        <a:t>※</a:t>
                      </a:r>
                      <a:r>
                        <a:rPr kumimoji="1" lang="ja-JP" altLang="en-US" sz="1100" kern="1200" dirty="0">
                          <a:solidFill>
                            <a:srgbClr val="0D0D0D"/>
                          </a:solidFill>
                          <a:latin typeface="メイリオ" panose="020B0604030504040204" pitchFamily="50" charset="-128"/>
                          <a:ea typeface="+mn-ea"/>
                          <a:cs typeface="+mn-cs"/>
                        </a:rPr>
                        <a:t>タイアップページは、掲載開始日の前営業日までにアップします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mn-ea"/>
                          <a:cs typeface="+mn-cs"/>
                        </a:rPr>
                        <a:t>※</a:t>
                      </a:r>
                      <a:r>
                        <a:rPr kumimoji="1" lang="ja-JP" altLang="en-US" sz="1100" kern="1200" dirty="0">
                          <a:solidFill>
                            <a:srgbClr val="0D0D0D"/>
                          </a:solidFill>
                          <a:latin typeface="メイリオ" panose="020B0604030504040204" pitchFamily="50" charset="-128"/>
                          <a:ea typeface="+mn-ea"/>
                          <a:cs typeface="+mn-cs"/>
                        </a:rPr>
                        <a:t>掲載を延長する場合は、別途ホスティング費をご請求いたします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86146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1000</a:t>
                      </a:r>
                      <a:r>
                        <a:rPr kumimoji="1" lang="ja-JP" altLang="en-US" sz="1100" kern="1200">
                          <a:solidFill>
                            <a:srgbClr val="0D0D0D"/>
                          </a:solidFill>
                          <a:latin typeface="メイリオ" panose="020B0604030504040204" pitchFamily="50" charset="-128"/>
                          <a:ea typeface="メイリオ" panose="020B0604030504040204" pitchFamily="50" charset="-128"/>
                          <a:cs typeface="+mn-cs"/>
                        </a:rPr>
                        <a:t>万円／ </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事前見積もり：不要</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企画内容によって、別途費用が発生する場合があります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本商品はお見積りが不要な商品ですが、本商品資料と異なる条件で契約する場合はお見積りが必要となりますので</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お申し込み時には弊社営業担当までお問い合わせください。</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掲載期間の延長も可能です。別途費用がかかりますので、ご要望の際は弊社営業担当までご確認下さい。</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56484931"/>
                  </a:ext>
                </a:extLst>
              </a:tr>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か月間（平日掲載開始）</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r h="145617">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rgbClr val="0D0D0D"/>
                          </a:solidFill>
                          <a:latin typeface="+mn-ea"/>
                          <a:ea typeface="+mn-ea"/>
                          <a:cs typeface="メイリオ" panose="020B0604030504040204" pitchFamily="50" charset="-128"/>
                        </a:rPr>
                        <a:t>原則として、掲載開始の</a:t>
                      </a:r>
                      <a:r>
                        <a:rPr kumimoji="1" lang="en-US" altLang="ja-JP" sz="1100" kern="1200" noProof="0" dirty="0">
                          <a:solidFill>
                            <a:srgbClr val="0D0D0D"/>
                          </a:solidFill>
                          <a:latin typeface="+mn-ea"/>
                          <a:ea typeface="+mn-ea"/>
                          <a:cs typeface="メイリオ" panose="020B0604030504040204" pitchFamily="50" charset="-128"/>
                        </a:rPr>
                        <a:t>2</a:t>
                      </a:r>
                      <a:r>
                        <a:rPr kumimoji="1" lang="ja-JP" altLang="en-US" sz="1100" kern="1200" noProof="0" dirty="0">
                          <a:solidFill>
                            <a:srgbClr val="0D0D0D"/>
                          </a:solidFill>
                          <a:latin typeface="+mn-ea"/>
                          <a:ea typeface="+mn-ea"/>
                          <a:cs typeface="メイリオ" panose="020B0604030504040204" pitchFamily="50" charset="-128"/>
                        </a:rPr>
                        <a:t>か月前までにお申し込みください</a:t>
                      </a:r>
                      <a:endParaRPr kumimoji="1" lang="en-US" altLang="ja-JP" sz="1100" kern="1200" noProof="0" dirty="0">
                        <a:solidFill>
                          <a:srgbClr val="0D0D0D"/>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mn-ea"/>
                          <a:ea typeface="+mn-ea"/>
                          <a:cs typeface="メイリオ" panose="020B0604030504040204" pitchFamily="50" charset="-128"/>
                        </a:rPr>
                        <a:t>※</a:t>
                      </a:r>
                      <a:r>
                        <a:rPr kumimoji="1" lang="ja-JP" altLang="en-US" sz="1100" kern="1200" noProof="0" dirty="0">
                          <a:solidFill>
                            <a:srgbClr val="0D0D0D"/>
                          </a:solidFill>
                          <a:latin typeface="+mn-ea"/>
                          <a:ea typeface="+mn-ea"/>
                          <a:cs typeface="メイリオ" panose="020B0604030504040204" pitchFamily="50" charset="-128"/>
                        </a:rPr>
                        <a:t>所定の方法によるお申し込み契約の成立後はキャンセルは不可となります</a:t>
                      </a:r>
                      <a:endParaRPr kumimoji="1" lang="en-US" altLang="ja-JP" sz="1100" kern="1200" noProof="0" dirty="0">
                        <a:solidFill>
                          <a:srgbClr val="0D0D0D"/>
                        </a:solidFill>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rgbClr val="0D0D0D"/>
                          </a:solidFill>
                          <a:latin typeface="+mn-ea"/>
                          <a:ea typeface="+mn-ea"/>
                          <a:cs typeface="メイリオ" panose="020B0604030504040204" pitchFamily="50" charset="-128"/>
                        </a:rPr>
                        <a:t>※</a:t>
                      </a:r>
                      <a:r>
                        <a:rPr kumimoji="1" lang="ja-JP" altLang="en-US" sz="1100" kern="1200" noProof="0" dirty="0">
                          <a:solidFill>
                            <a:srgbClr val="0D0D0D"/>
                          </a:solidFill>
                          <a:latin typeface="+mn-ea"/>
                          <a:ea typeface="+mn-ea"/>
                          <a:cs typeface="メイリオ" panose="020B0604030504040204" pitchFamily="50" charset="-128"/>
                        </a:rPr>
                        <a:t>お申し込み時に掲載期間が未決定の場合は、別途、掲載開始日の</a:t>
                      </a:r>
                      <a:r>
                        <a:rPr kumimoji="1" lang="en-US" altLang="ja-JP" sz="1100" kern="1200" noProof="0" dirty="0">
                          <a:solidFill>
                            <a:srgbClr val="0D0D0D"/>
                          </a:solidFill>
                          <a:latin typeface="+mn-ea"/>
                          <a:ea typeface="+mn-ea"/>
                          <a:cs typeface="メイリオ" panose="020B0604030504040204" pitchFamily="50" charset="-128"/>
                        </a:rPr>
                        <a:t>5</a:t>
                      </a:r>
                      <a:r>
                        <a:rPr kumimoji="1" lang="ja-JP" altLang="en-US" sz="1100" kern="1200" noProof="0" dirty="0">
                          <a:solidFill>
                            <a:srgbClr val="0D0D0D"/>
                          </a:solidFill>
                          <a:latin typeface="+mn-ea"/>
                          <a:ea typeface="+mn-ea"/>
                          <a:cs typeface="メイリオ" panose="020B0604030504040204" pitchFamily="50" charset="-128"/>
                        </a:rPr>
                        <a:t>営業日前までに掲載期間のご連絡をメールでいただきます</a:t>
                      </a:r>
                      <a:endParaRPr kumimoji="1" lang="ja-JP" altLang="en-US" sz="110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05448160"/>
                  </a:ext>
                </a:extLst>
              </a:tr>
              <a:tr h="26103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10</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1</a:t>
                      </a:r>
                      <a:r>
                        <a:rPr kumimoji="1" lang="ja-JP" altLang="en-US" sz="1100" kern="1200" dirty="0">
                          <a:solidFill>
                            <a:srgbClr val="0D0D0D"/>
                          </a:solidFill>
                          <a:latin typeface="+mn-ea"/>
                          <a:ea typeface="+mn-ea"/>
                          <a:cs typeface="メイリオ" panose="020B0604030504040204" pitchFamily="50" charset="-128"/>
                        </a:rPr>
                        <a:t>日</a:t>
                      </a:r>
                      <a:r>
                        <a:rPr kumimoji="1" lang="ja-JP" altLang="en-US" sz="1100" kern="120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2027</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3</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30</a:t>
                      </a:r>
                      <a:r>
                        <a:rPr kumimoji="1" lang="ja-JP" altLang="en-US" sz="1100" kern="1200">
                          <a:solidFill>
                            <a:srgbClr val="0D0D0D"/>
                          </a:solidFill>
                          <a:latin typeface="+mn-ea"/>
                          <a:ea typeface="+mn-ea"/>
                          <a:cs typeface="メイリオ" panose="020B0604030504040204" pitchFamily="50" charset="-128"/>
                        </a:rPr>
                        <a:t>日　</a:t>
                      </a:r>
                      <a:r>
                        <a:rPr kumimoji="1" lang="ja-JP" altLang="en-US" sz="1100" kern="1200" dirty="0">
                          <a:solidFill>
                            <a:srgbClr val="0D0D0D"/>
                          </a:solidFill>
                          <a:latin typeface="+mn-ea"/>
                          <a:ea typeface="+mn-ea"/>
                          <a:cs typeface="メイリオ" panose="020B0604030504040204" pitchFamily="50" charset="-128"/>
                        </a:rPr>
                        <a:t>掲載分</a:t>
                      </a:r>
                      <a:endParaRPr kumimoji="1" lang="en-US" altLang="ja-JP" sz="1100" kern="1200" dirty="0">
                        <a:solidFill>
                          <a:srgbClr val="0D0D0D"/>
                        </a:solidFill>
                        <a:latin typeface="+mn-ea"/>
                        <a:ea typeface="+mn-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1906091"/>
                  </a:ext>
                </a:extLst>
              </a:tr>
              <a:tr h="26103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PV</a:t>
                      </a:r>
                      <a:r>
                        <a:rPr kumimoji="1" lang="ja-JP" altLang="en-US" sz="1100" kern="1200" dirty="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UB</a:t>
                      </a:r>
                      <a:r>
                        <a:rPr kumimoji="1" lang="ja-JP" altLang="en-US" sz="1100" kern="1200" dirty="0">
                          <a:solidFill>
                            <a:srgbClr val="0D0D0D"/>
                          </a:solidFill>
                          <a:latin typeface="+mn-ea"/>
                          <a:ea typeface="+mn-ea"/>
                          <a:cs typeface="メイリオ" panose="020B0604030504040204" pitchFamily="50" charset="-128"/>
                        </a:rPr>
                        <a:t>、訪問者の性別・性別</a:t>
                      </a: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年齢層比率、アンケート</a:t>
                      </a:r>
                      <a:endParaRPr kumimoji="1" lang="en-US" altLang="ja-JP" sz="1100" kern="12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掲載終了から</a:t>
                      </a:r>
                      <a:r>
                        <a:rPr kumimoji="1" lang="en-US" altLang="ja-JP" sz="1100" kern="1200" dirty="0">
                          <a:solidFill>
                            <a:srgbClr val="0D0D0D"/>
                          </a:solidFill>
                          <a:latin typeface="+mn-ea"/>
                          <a:ea typeface="+mn-ea"/>
                          <a:cs typeface="メイリオ" panose="020B0604030504040204" pitchFamily="50" charset="-128"/>
                        </a:rPr>
                        <a:t>2</a:t>
                      </a:r>
                      <a:r>
                        <a:rPr kumimoji="1" lang="ja-JP" altLang="en-US" sz="1100" kern="1200" dirty="0">
                          <a:solidFill>
                            <a:srgbClr val="0D0D0D"/>
                          </a:solidFill>
                          <a:latin typeface="+mn-ea"/>
                          <a:ea typeface="+mn-ea"/>
                          <a:cs typeface="メイリオ" panose="020B0604030504040204" pitchFamily="50" charset="-128"/>
                        </a:rPr>
                        <a:t>週間程度でご提出いたします</a:t>
                      </a:r>
                      <a:endParaRPr kumimoji="1" lang="en-US" altLang="ja-JP" sz="1100" kern="12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取得できない場合がございます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55307660"/>
                  </a:ext>
                </a:extLst>
              </a:tr>
            </a:tbl>
          </a:graphicData>
        </a:graphic>
      </p:graphicFrame>
    </p:spTree>
    <p:extLst>
      <p:ext uri="{BB962C8B-B14F-4D97-AF65-F5344CB8AC3E}">
        <p14:creationId xmlns:p14="http://schemas.microsoft.com/office/powerpoint/2010/main" val="2633121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dirty="0"/>
              <a:t>効果検証レポート</a:t>
            </a:r>
          </a:p>
        </p:txBody>
      </p:sp>
      <p:sp>
        <p:nvSpPr>
          <p:cNvPr id="25" name="正方形/長方形 24">
            <a:extLst>
              <a:ext uri="{FF2B5EF4-FFF2-40B4-BE49-F238E27FC236}">
                <a16:creationId xmlns:a16="http://schemas.microsoft.com/office/drawing/2014/main" id="{6152A449-1BE8-0A43-0AA7-4ED048CDF2B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メイリオ" panose="020B0604030504040204" pitchFamily="50" charset="-128"/>
                <a:ea typeface="メイリオ" panose="020B0604030504040204" pitchFamily="50" charset="-128"/>
              </a:rPr>
              <a:t>定量・定性両面から、施策の実績を集計、分析し、タイアップ実施効果のレポーティングを行います。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5209829-B642-9902-4638-F7B5FDDFB5D2}"/>
              </a:ext>
            </a:extLst>
          </p:cNvPr>
          <p:cNvGrpSpPr/>
          <p:nvPr/>
        </p:nvGrpSpPr>
        <p:grpSpPr>
          <a:xfrm>
            <a:off x="479425" y="1785214"/>
            <a:ext cx="5646291" cy="2507043"/>
            <a:chOff x="479425" y="1607413"/>
            <a:chExt cx="5646291" cy="2507043"/>
          </a:xfrm>
        </p:grpSpPr>
        <p:sp>
          <p:nvSpPr>
            <p:cNvPr id="27" name="角丸四角形 59">
              <a:extLst>
                <a:ext uri="{FF2B5EF4-FFF2-40B4-BE49-F238E27FC236}">
                  <a16:creationId xmlns:a16="http://schemas.microsoft.com/office/drawing/2014/main" id="{34DA1D9F-CE24-5C5E-5AFB-34A77CB96116}"/>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r>
                <a:rPr kumimoji="0" lang="ja-JP" altLang="en"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タイアップ訪問者の性別・性別</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年齢層比率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編集誘導枠</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クリック数・率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p:txBody>
        </p:sp>
        <p:sp>
          <p:nvSpPr>
            <p:cNvPr id="28" name="角丸四角形 60">
              <a:extLst>
                <a:ext uri="{FF2B5EF4-FFF2-40B4-BE49-F238E27FC236}">
                  <a16:creationId xmlns:a16="http://schemas.microsoft.com/office/drawing/2014/main" id="{CD2E08D2-9DAB-E95B-1586-685BD5A245A4}"/>
                </a:ext>
              </a:extLst>
            </p:cNvPr>
            <p:cNvSpPr/>
            <p:nvPr/>
          </p:nvSpPr>
          <p:spPr>
            <a:xfrm>
              <a:off x="803425" y="1661413"/>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集客数・属性広告主様ページへの送客数</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29" name="グループ化 28">
              <a:extLst>
                <a:ext uri="{FF2B5EF4-FFF2-40B4-BE49-F238E27FC236}">
                  <a16:creationId xmlns:a16="http://schemas.microsoft.com/office/drawing/2014/main" id="{437A93DD-27DC-1DE9-0DBA-E4651F0A7596}"/>
                </a:ext>
              </a:extLst>
            </p:cNvPr>
            <p:cNvGrpSpPr>
              <a:grpSpLocks noChangeAspect="1"/>
            </p:cNvGrpSpPr>
            <p:nvPr/>
          </p:nvGrpSpPr>
          <p:grpSpPr>
            <a:xfrm>
              <a:off x="479425" y="1607413"/>
              <a:ext cx="576000" cy="576000"/>
              <a:chOff x="2435103" y="2081892"/>
              <a:chExt cx="792088" cy="792088"/>
            </a:xfrm>
          </p:grpSpPr>
          <p:sp>
            <p:nvSpPr>
              <p:cNvPr id="30" name="円/楕円 63">
                <a:extLst>
                  <a:ext uri="{FF2B5EF4-FFF2-40B4-BE49-F238E27FC236}">
                    <a16:creationId xmlns:a16="http://schemas.microsoft.com/office/drawing/2014/main" id="{B5E43E2A-9ADD-4AEB-29CC-C261F1F83891}"/>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31" name="グラフィックス 30" descr="棒グラフ (上昇) 単色塗りつぶし">
                <a:extLst>
                  <a:ext uri="{FF2B5EF4-FFF2-40B4-BE49-F238E27FC236}">
                    <a16:creationId xmlns:a16="http://schemas.microsoft.com/office/drawing/2014/main" id="{E3666B64-0050-F5DC-7044-DB38A81CD91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32" name="図 31">
            <a:extLst>
              <a:ext uri="{FF2B5EF4-FFF2-40B4-BE49-F238E27FC236}">
                <a16:creationId xmlns:a16="http://schemas.microsoft.com/office/drawing/2014/main" id="{F7904792-F9D3-F6B8-981F-0FBA34D7321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33" name="図 32">
            <a:extLst>
              <a:ext uri="{FF2B5EF4-FFF2-40B4-BE49-F238E27FC236}">
                <a16:creationId xmlns:a16="http://schemas.microsoft.com/office/drawing/2014/main" id="{868A178C-5EE7-21A1-823F-83F418935E0F}"/>
              </a:ext>
            </a:extLst>
          </p:cNvPr>
          <p:cNvPicPr>
            <a:picLocks noChangeAspect="1"/>
          </p:cNvPicPr>
          <p:nvPr/>
        </p:nvPicPr>
        <p:blipFill>
          <a:blip r:embed="rId6"/>
          <a:stretch>
            <a:fillRect/>
          </a:stretch>
        </p:blipFill>
        <p:spPr>
          <a:xfrm>
            <a:off x="8907023" y="2098357"/>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34" name="角丸四角形 68">
            <a:extLst>
              <a:ext uri="{FF2B5EF4-FFF2-40B4-BE49-F238E27FC236}">
                <a16:creationId xmlns:a16="http://schemas.microsoft.com/office/drawing/2014/main" id="{A6B95403-FEE9-0701-E6EC-1862D7C04063}"/>
              </a:ext>
            </a:extLst>
          </p:cNvPr>
          <p:cNvSpPr/>
          <p:nvPr/>
        </p:nvSpPr>
        <p:spPr>
          <a:xfrm>
            <a:off x="9105427" y="4851266"/>
            <a:ext cx="2852111" cy="147117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定型項目での実施となります。</a:t>
            </a: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アンケート回答数の保証はいたしかねます。</a:t>
            </a:r>
            <a:br>
              <a:rPr kumimoji="0" lang="en-US" altLang="ja-JP" sz="800" kern="0" dirty="0">
                <a:latin typeface="Meiryo" panose="020B0604030504040204" pitchFamily="34" charset="-128"/>
              </a:rPr>
            </a:br>
            <a:r>
              <a:rPr kumimoji="0" lang="ja-JP" altLang="en-US" sz="800" kern="0" dirty="0">
                <a:latin typeface="Meiryo" panose="020B0604030504040204" pitchFamily="34" charset="-128"/>
              </a:rPr>
              <a:t>また、回答数は</a:t>
            </a:r>
            <a:r>
              <a:rPr kumimoji="0" lang="en-US" altLang="ja-JP" sz="800" kern="0" dirty="0">
                <a:latin typeface="Meiryo" panose="020B0604030504040204" pitchFamily="34" charset="-128"/>
              </a:rPr>
              <a:t>500</a:t>
            </a:r>
            <a:r>
              <a:rPr kumimoji="0" lang="ja-JP" altLang="en-US" sz="800" kern="0" dirty="0">
                <a:latin typeface="Meiryo" panose="020B0604030504040204" pitchFamily="34" charset="-128"/>
              </a:rPr>
              <a:t>件を上限とし、これを超えた場合、</a:t>
            </a:r>
            <a:endParaRPr kumimoji="0" lang="en-US" altLang="ja-JP" sz="800" kern="0" dirty="0">
              <a:latin typeface="Meiryo" panose="020B0604030504040204" pitchFamily="34" charset="-128"/>
            </a:endParaRPr>
          </a:p>
          <a:p>
            <a:pPr marL="108000" indent="-180000">
              <a:lnSpc>
                <a:spcPct val="120000"/>
              </a:lnSpc>
              <a:defRPr/>
            </a:pPr>
            <a:r>
              <a:rPr kumimoji="0" lang="ja-JP" altLang="en-US" sz="800" kern="0" dirty="0">
                <a:latin typeface="Meiryo" panose="020B0604030504040204" pitchFamily="34" charset="-128"/>
              </a:rPr>
              <a:t>　掲載途中でもアンケートを終了させていただきます。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タイアップ訪問者から有意な回答数を得られなかった場合、別途実施する</a:t>
            </a:r>
            <a:r>
              <a:rPr kumimoji="0" lang="en-US" altLang="ja-JP" sz="800" kern="0" dirty="0">
                <a:latin typeface="Meiryo" panose="020B0604030504040204" pitchFamily="34" charset="-128"/>
              </a:rPr>
              <a:t>Yahoo!</a:t>
            </a:r>
            <a:r>
              <a:rPr kumimoji="0" lang="ja-JP" altLang="en-US" sz="800" kern="0" dirty="0">
                <a:latin typeface="Meiryo" panose="020B0604030504040204" pitchFamily="34" charset="-128"/>
              </a:rPr>
              <a:t>クラウドソーシングユーザーを対象にした同アンケート結果を代替として報告いたします。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一部データは、非正規の参考値としてのご提出となります。</a:t>
            </a:r>
          </a:p>
        </p:txBody>
      </p:sp>
      <p:pic>
        <p:nvPicPr>
          <p:cNvPr id="35" name="図 34">
            <a:extLst>
              <a:ext uri="{FF2B5EF4-FFF2-40B4-BE49-F238E27FC236}">
                <a16:creationId xmlns:a16="http://schemas.microsoft.com/office/drawing/2014/main" id="{B08AFDFD-3A94-718A-CDDF-3F95641839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36" name="Picture 2" descr="B1D2497D-1EBE-4057-8CE8-D155B6774F92-L0-001">
            <a:extLst>
              <a:ext uri="{FF2B5EF4-FFF2-40B4-BE49-F238E27FC236}">
                <a16:creationId xmlns:a16="http://schemas.microsoft.com/office/drawing/2014/main" id="{392FE178-3373-7C55-076C-743D5D8B6227}"/>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37" name="角丸四角形 77">
            <a:extLst>
              <a:ext uri="{FF2B5EF4-FFF2-40B4-BE49-F238E27FC236}">
                <a16:creationId xmlns:a16="http://schemas.microsoft.com/office/drawing/2014/main" id="{E29B9DC7-81AC-8D1E-8486-4E3163A8A3BF}"/>
              </a:ext>
            </a:extLst>
          </p:cNvPr>
          <p:cNvSpPr/>
          <p:nvPr/>
        </p:nvSpPr>
        <p:spPr>
          <a:xfrm>
            <a:off x="8153370" y="1669886"/>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8" name="角丸四角形 78">
            <a:extLst>
              <a:ext uri="{FF2B5EF4-FFF2-40B4-BE49-F238E27FC236}">
                <a16:creationId xmlns:a16="http://schemas.microsoft.com/office/drawing/2014/main" id="{B5C04D0B-FACD-07A2-A430-CAE1CCD76D84}"/>
              </a:ext>
            </a:extLst>
          </p:cNvPr>
          <p:cNvSpPr/>
          <p:nvPr/>
        </p:nvSpPr>
        <p:spPr>
          <a:xfrm>
            <a:off x="7108480" y="3886455"/>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39" name="グループ化 38">
            <a:extLst>
              <a:ext uri="{FF2B5EF4-FFF2-40B4-BE49-F238E27FC236}">
                <a16:creationId xmlns:a16="http://schemas.microsoft.com/office/drawing/2014/main" id="{368E9569-0C1C-70A0-56F1-3FD749436535}"/>
              </a:ext>
            </a:extLst>
          </p:cNvPr>
          <p:cNvGrpSpPr/>
          <p:nvPr/>
        </p:nvGrpSpPr>
        <p:grpSpPr>
          <a:xfrm>
            <a:off x="479425" y="4605646"/>
            <a:ext cx="5646291" cy="1454252"/>
            <a:chOff x="479425" y="4775746"/>
            <a:chExt cx="5646291" cy="1454252"/>
          </a:xfrm>
        </p:grpSpPr>
        <p:sp>
          <p:nvSpPr>
            <p:cNvPr id="40" name="角丸四角形 26">
              <a:extLst>
                <a:ext uri="{FF2B5EF4-FFF2-40B4-BE49-F238E27FC236}">
                  <a16:creationId xmlns:a16="http://schemas.microsoft.com/office/drawing/2014/main" id="{FD52F3DD-D349-BBE4-DC32-A3AA2B418DE7}"/>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タイアップ読者に対するアンケートを無償でご提供</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タイアップ記事の評価、読了後の態度変容を問うアンケートです。</a:t>
              </a:r>
              <a:b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タイアップページ下部からのアンケートリンクを設置します。</a:t>
              </a:r>
            </a:p>
          </p:txBody>
        </p:sp>
        <p:sp>
          <p:nvSpPr>
            <p:cNvPr id="41" name="角丸四角形 27">
              <a:extLst>
                <a:ext uri="{FF2B5EF4-FFF2-40B4-BE49-F238E27FC236}">
                  <a16:creationId xmlns:a16="http://schemas.microsoft.com/office/drawing/2014/main" id="{6BB14BA4-657F-5A99-5541-81A092FC2D9E}"/>
                </a:ext>
              </a:extLst>
            </p:cNvPr>
            <p:cNvSpPr/>
            <p:nvPr/>
          </p:nvSpPr>
          <p:spPr>
            <a:xfrm>
              <a:off x="803425" y="4829746"/>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態度変容効果</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42" name="グループ化 41">
              <a:extLst>
                <a:ext uri="{FF2B5EF4-FFF2-40B4-BE49-F238E27FC236}">
                  <a16:creationId xmlns:a16="http://schemas.microsoft.com/office/drawing/2014/main" id="{B96F1614-6992-16AA-778D-4B9AFFF031CB}"/>
                </a:ext>
              </a:extLst>
            </p:cNvPr>
            <p:cNvGrpSpPr>
              <a:grpSpLocks noChangeAspect="1"/>
            </p:cNvGrpSpPr>
            <p:nvPr/>
          </p:nvGrpSpPr>
          <p:grpSpPr>
            <a:xfrm>
              <a:off x="479425" y="4775746"/>
              <a:ext cx="576000" cy="576000"/>
              <a:chOff x="2435103" y="2081892"/>
              <a:chExt cx="792088" cy="792088"/>
            </a:xfrm>
          </p:grpSpPr>
          <p:sp>
            <p:nvSpPr>
              <p:cNvPr id="43" name="円/楕円 29">
                <a:extLst>
                  <a:ext uri="{FF2B5EF4-FFF2-40B4-BE49-F238E27FC236}">
                    <a16:creationId xmlns:a16="http://schemas.microsoft.com/office/drawing/2014/main" id="{FDD8DAD7-CDAA-A855-A60C-A97B314A5545}"/>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44" name="グラフィックス 43">
                <a:extLst>
                  <a:ext uri="{FF2B5EF4-FFF2-40B4-BE49-F238E27FC236}">
                    <a16:creationId xmlns:a16="http://schemas.microsoft.com/office/drawing/2014/main" id="{3F26CF31-689C-FCB7-4FDA-587622339FC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136067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30231</TotalTime>
  <Words>3720</Words>
  <Application>Microsoft Macintosh PowerPoint</Application>
  <PresentationFormat>ワイド画面</PresentationFormat>
  <Paragraphs>342</Paragraphs>
  <Slides>21</Slides>
  <Notes>3</Notes>
  <HiddenSlides>0</HiddenSlides>
  <MMClips>0</MMClips>
  <ScaleCrop>false</ScaleCrop>
  <HeadingPairs>
    <vt:vector size="8" baseType="variant">
      <vt:variant>
        <vt:lpstr>使用されているフォント</vt:lpstr>
      </vt:variant>
      <vt:variant>
        <vt:i4>8</vt:i4>
      </vt:variant>
      <vt:variant>
        <vt:lpstr>テーマ</vt:lpstr>
      </vt:variant>
      <vt:variant>
        <vt:i4>3</vt:i4>
      </vt:variant>
      <vt:variant>
        <vt:lpstr>埋め込まれた OLE サーバー</vt:lpstr>
      </vt:variant>
      <vt:variant>
        <vt:i4>1</vt:i4>
      </vt:variant>
      <vt:variant>
        <vt:lpstr>スライド タイトル</vt:lpstr>
      </vt:variant>
      <vt:variant>
        <vt:i4>21</vt:i4>
      </vt:variant>
    </vt:vector>
  </HeadingPairs>
  <TitlesOfParts>
    <vt:vector size="33" baseType="lpstr">
      <vt:lpstr>メイリオ 本文</vt:lpstr>
      <vt:lpstr>Yu Gothic Medium</vt:lpstr>
      <vt:lpstr>Arial</vt:lpstr>
      <vt:lpstr>Calibri</vt:lpstr>
      <vt:lpstr>Segoe UI</vt:lpstr>
      <vt:lpstr>Wingdings</vt:lpstr>
      <vt:lpstr>メイリオ</vt:lpstr>
      <vt:lpstr>メイリオ</vt:lpstr>
      <vt:lpstr>旧CBCレイアウト（広告主・代理店限定）</vt:lpstr>
      <vt:lpstr>CBCレイアウト</vt:lpstr>
      <vt:lpstr>CBCレイアウト（広告主・代理店限定）</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小岩 哲也</cp:lastModifiedBy>
  <cp:revision>348</cp:revision>
  <dcterms:created xsi:type="dcterms:W3CDTF">2023-12-19T04:51:39Z</dcterms:created>
  <dcterms:modified xsi:type="dcterms:W3CDTF">2026-07-16T05:45:17Z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