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Lst>
  <p:notesMasterIdLst>
    <p:notesMasterId r:id="rId42"/>
  </p:notesMasterIdLst>
  <p:handoutMasterIdLst>
    <p:handoutMasterId r:id="rId43"/>
  </p:handoutMasterIdLst>
  <p:sldIdLst>
    <p:sldId id="700" r:id="rId4"/>
    <p:sldId id="572" r:id="rId5"/>
    <p:sldId id="624" r:id="rId6"/>
    <p:sldId id="2146849012" r:id="rId7"/>
    <p:sldId id="2146849013" r:id="rId8"/>
    <p:sldId id="701" r:id="rId9"/>
    <p:sldId id="702" r:id="rId10"/>
    <p:sldId id="703" r:id="rId11"/>
    <p:sldId id="732" r:id="rId12"/>
    <p:sldId id="745" r:id="rId13"/>
    <p:sldId id="734" r:id="rId14"/>
    <p:sldId id="707" r:id="rId15"/>
    <p:sldId id="708" r:id="rId16"/>
    <p:sldId id="709" r:id="rId17"/>
    <p:sldId id="710" r:id="rId18"/>
    <p:sldId id="2146849021" r:id="rId19"/>
    <p:sldId id="2146849025" r:id="rId20"/>
    <p:sldId id="2146849145" r:id="rId21"/>
    <p:sldId id="698" r:id="rId22"/>
    <p:sldId id="712" r:id="rId23"/>
    <p:sldId id="699" r:id="rId24"/>
    <p:sldId id="2146849164" r:id="rId25"/>
    <p:sldId id="2146849165" r:id="rId26"/>
    <p:sldId id="2146849147" r:id="rId27"/>
    <p:sldId id="2146849149" r:id="rId28"/>
    <p:sldId id="2146849148" r:id="rId29"/>
    <p:sldId id="2146849150" r:id="rId30"/>
    <p:sldId id="2146849151" r:id="rId31"/>
    <p:sldId id="727" r:id="rId32"/>
    <p:sldId id="2146849160" r:id="rId33"/>
    <p:sldId id="2146849153" r:id="rId34"/>
    <p:sldId id="2146849161" r:id="rId35"/>
    <p:sldId id="2146849166" r:id="rId36"/>
    <p:sldId id="2146849156" r:id="rId37"/>
    <p:sldId id="2146849158" r:id="rId38"/>
    <p:sldId id="2146849163" r:id="rId39"/>
    <p:sldId id="2146849168" r:id="rId40"/>
    <p:sldId id="448" r:id="rId41"/>
  </p:sldIdLst>
  <p:sldSz cx="12192000" cy="6858000"/>
  <p:notesSz cx="6858000" cy="9144000"/>
  <p:custDataLst>
    <p:tags r:id="rId44"/>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0D0D0D"/>
    <a:srgbClr val="000041"/>
    <a:srgbClr val="49497A"/>
    <a:srgbClr val="DEDEE5"/>
    <a:srgbClr val="2B2B5D"/>
    <a:srgbClr val="464675"/>
    <a:srgbClr val="7B7B9F"/>
    <a:srgbClr val="ACA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203D52-7151-4664-AC98-83399FD0B75D}" v="110" dt="2025-12-10T07:27:09.66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29" autoAdjust="0"/>
    <p:restoredTop sz="96354"/>
  </p:normalViewPr>
  <p:slideViewPr>
    <p:cSldViewPr snapToGrid="0">
      <p:cViewPr>
        <p:scale>
          <a:sx n="75" d="100"/>
          <a:sy n="75" d="100"/>
        </p:scale>
        <p:origin x="932" y="1612"/>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zone Yuko （小曽根祐子）" userId="7815483560_tp_box_2" providerId="OAuth2" clId="{9D3F3C96-46F0-4A69-B082-E038EE86BD3E}"/>
    <pc:docChg chg="modSld">
      <pc:chgData name="Ozone Yuko （小曽根祐子）" userId="7815483560_tp_box_2" providerId="OAuth2" clId="{9D3F3C96-46F0-4A69-B082-E038EE86BD3E}" dt="2025-12-02T07:35:59.090" v="35"/>
      <pc:docMkLst>
        <pc:docMk/>
      </pc:docMkLst>
      <pc:sldChg chg="modSp mod">
        <pc:chgData name="Ozone Yuko （小曽根祐子）" userId="7815483560_tp_box_2" providerId="OAuth2" clId="{9D3F3C96-46F0-4A69-B082-E038EE86BD3E}" dt="2025-12-02T07:35:59.090" v="35"/>
        <pc:sldMkLst>
          <pc:docMk/>
          <pc:sldMk cId="3195398385" sldId="2146849017"/>
        </pc:sldMkLst>
        <pc:graphicFrameChg chg="mod modGraphic">
          <ac:chgData name="Ozone Yuko （小曽根祐子）" userId="7815483560_tp_box_2" providerId="OAuth2" clId="{9D3F3C96-46F0-4A69-B082-E038EE86BD3E}" dt="2025-12-02T07:35:59.090" v="35"/>
          <ac:graphicFrameMkLst>
            <pc:docMk/>
            <pc:sldMk cId="3195398385" sldId="2146849017"/>
            <ac:graphicFrameMk id="2" creationId="{525C0CA8-189D-1202-CC06-538707193B6B}"/>
          </ac:graphicFrameMkLst>
        </pc:graphicFrameChg>
      </pc:sldChg>
      <pc:sldChg chg="modSp">
        <pc:chgData name="Ozone Yuko （小曽根祐子）" userId="7815483560_tp_box_2" providerId="OAuth2" clId="{9D3F3C96-46F0-4A69-B082-E038EE86BD3E}" dt="2025-11-24T23:15:28.931" v="1"/>
        <pc:sldMkLst>
          <pc:docMk/>
          <pc:sldMk cId="2399088016" sldId="2146849018"/>
        </pc:sldMkLst>
        <pc:graphicFrameChg chg="mod">
          <ac:chgData name="Ozone Yuko （小曽根祐子）" userId="7815483560_tp_box_2" providerId="OAuth2" clId="{9D3F3C96-46F0-4A69-B082-E038EE86BD3E}" dt="2025-11-24T23:15:28.931" v="1"/>
          <ac:graphicFrameMkLst>
            <pc:docMk/>
            <pc:sldMk cId="2399088016" sldId="2146849018"/>
            <ac:graphicFrameMk id="3" creationId="{AC17B2BF-C93A-AAC5-18AD-6BD1754D55B2}"/>
          </ac:graphicFrameMkLst>
        </pc:graphicFrameChg>
      </pc:sldChg>
      <pc:sldChg chg="modSp mod">
        <pc:chgData name="Ozone Yuko （小曽根祐子）" userId="7815483560_tp_box_2" providerId="OAuth2" clId="{9D3F3C96-46F0-4A69-B082-E038EE86BD3E}" dt="2025-12-01T03:06:45.725" v="13" actId="255"/>
        <pc:sldMkLst>
          <pc:docMk/>
          <pc:sldMk cId="1127904736" sldId="2146849020"/>
        </pc:sldMkLst>
        <pc:graphicFrameChg chg="mod modGraphic">
          <ac:chgData name="Ozone Yuko （小曽根祐子）" userId="7815483560_tp_box_2" providerId="OAuth2" clId="{9D3F3C96-46F0-4A69-B082-E038EE86BD3E}" dt="2025-12-01T03:06:45.725" v="13" actId="255"/>
          <ac:graphicFrameMkLst>
            <pc:docMk/>
            <pc:sldMk cId="1127904736" sldId="2146849020"/>
            <ac:graphicFrameMk id="11" creationId="{A6260912-BF58-714A-7AAD-36203F5C5014}"/>
          </ac:graphicFrameMkLst>
        </pc:graphicFrameChg>
      </pc:sldChg>
    </pc:docChg>
  </pc:docChgLst>
  <pc:docChgLst>
    <pc:chgData name="Miyazaki Satsuki （宮崎佐津紀）" userId="7815101345_tp_box_2" providerId="OAuth2" clId="{A9FAAC9B-447C-494C-B145-619817B383C9}"/>
    <pc:docChg chg="undo custSel addSld delSld modSld">
      <pc:chgData name="Miyazaki Satsuki （宮崎佐津紀）" userId="7815101345_tp_box_2" providerId="OAuth2" clId="{A9FAAC9B-447C-494C-B145-619817B383C9}" dt="2025-12-10T07:27:22.243" v="742" actId="20577"/>
      <pc:docMkLst>
        <pc:docMk/>
      </pc:docMkLst>
      <pc:sldChg chg="modSp mod">
        <pc:chgData name="Miyazaki Satsuki （宮崎佐津紀）" userId="7815101345_tp_box_2" providerId="OAuth2" clId="{A9FAAC9B-447C-494C-B145-619817B383C9}" dt="2025-12-10T07:27:22.243" v="742" actId="20577"/>
        <pc:sldMkLst>
          <pc:docMk/>
          <pc:sldMk cId="1540687963" sldId="446"/>
        </pc:sldMkLst>
        <pc:graphicFrameChg chg="mod modGraphic">
          <ac:chgData name="Miyazaki Satsuki （宮崎佐津紀）" userId="7815101345_tp_box_2" providerId="OAuth2" clId="{A9FAAC9B-447C-494C-B145-619817B383C9}" dt="2025-12-10T07:27:22.243" v="742" actId="20577"/>
          <ac:graphicFrameMkLst>
            <pc:docMk/>
            <pc:sldMk cId="1540687963" sldId="446"/>
            <ac:graphicFrameMk id="12" creationId="{87590230-9C79-E079-1462-616F37DD62D0}"/>
          </ac:graphicFrameMkLst>
        </pc:graphicFrameChg>
      </pc:sldChg>
      <pc:sldChg chg="modSp mod">
        <pc:chgData name="Miyazaki Satsuki （宮崎佐津紀）" userId="7815101345_tp_box_2" providerId="OAuth2" clId="{A9FAAC9B-447C-494C-B145-619817B383C9}" dt="2025-12-01T01:33:16.470" v="28" actId="20577"/>
        <pc:sldMkLst>
          <pc:docMk/>
          <pc:sldMk cId="319107457" sldId="2146849012"/>
        </pc:sldMkLst>
        <pc:spChg chg="mod">
          <ac:chgData name="Miyazaki Satsuki （宮崎佐津紀）" userId="7815101345_tp_box_2" providerId="OAuth2" clId="{A9FAAC9B-447C-494C-B145-619817B383C9}" dt="2025-12-01T01:33:16.470" v="28" actId="20577"/>
          <ac:spMkLst>
            <pc:docMk/>
            <pc:sldMk cId="319107457" sldId="2146849012"/>
            <ac:spMk id="10" creationId="{B323071F-6CD5-366A-6C00-509C84FEF1CC}"/>
          </ac:spMkLst>
        </pc:spChg>
      </pc:sldChg>
      <pc:sldChg chg="modSp">
        <pc:chgData name="Miyazaki Satsuki （宮崎佐津紀）" userId="7815101345_tp_box_2" providerId="OAuth2" clId="{A9FAAC9B-447C-494C-B145-619817B383C9}" dt="2025-12-08T08:25:29.409" v="600"/>
        <pc:sldMkLst>
          <pc:docMk/>
          <pc:sldMk cId="3726732187" sldId="2146849019"/>
        </pc:sldMkLst>
        <pc:graphicFrameChg chg="mod">
          <ac:chgData name="Miyazaki Satsuki （宮崎佐津紀）" userId="7815101345_tp_box_2" providerId="OAuth2" clId="{A9FAAC9B-447C-494C-B145-619817B383C9}" dt="2025-12-08T08:25:29.409" v="600"/>
          <ac:graphicFrameMkLst>
            <pc:docMk/>
            <pc:sldMk cId="3726732187" sldId="2146849019"/>
            <ac:graphicFrameMk id="11" creationId="{E32B4F43-1AE4-5E89-87FA-92A4F15CD826}"/>
          </ac:graphicFrameMkLst>
        </pc:graphicFrameChg>
      </pc:sldChg>
      <pc:sldChg chg="modSp">
        <pc:chgData name="Miyazaki Satsuki （宮崎佐津紀）" userId="7815101345_tp_box_2" providerId="OAuth2" clId="{A9FAAC9B-447C-494C-B145-619817B383C9}" dt="2025-12-08T08:25:49.930" v="612"/>
        <pc:sldMkLst>
          <pc:docMk/>
          <pc:sldMk cId="1127904736" sldId="2146849020"/>
        </pc:sldMkLst>
        <pc:graphicFrameChg chg="mod">
          <ac:chgData name="Miyazaki Satsuki （宮崎佐津紀）" userId="7815101345_tp_box_2" providerId="OAuth2" clId="{A9FAAC9B-447C-494C-B145-619817B383C9}" dt="2025-12-08T08:25:49.930" v="612"/>
          <ac:graphicFrameMkLst>
            <pc:docMk/>
            <pc:sldMk cId="1127904736" sldId="2146849020"/>
            <ac:graphicFrameMk id="11" creationId="{A6260912-BF58-714A-7AAD-36203F5C5014}"/>
          </ac:graphicFrameMkLst>
        </pc:graphicFrameChg>
      </pc:sldChg>
      <pc:sldChg chg="modSp">
        <pc:chgData name="Miyazaki Satsuki （宮崎佐津紀）" userId="7815101345_tp_box_2" providerId="OAuth2" clId="{A9FAAC9B-447C-494C-B145-619817B383C9}" dt="2025-12-08T08:27:09.601" v="656"/>
        <pc:sldMkLst>
          <pc:docMk/>
          <pc:sldMk cId="446833053" sldId="2146849023"/>
        </pc:sldMkLst>
        <pc:graphicFrameChg chg="mod">
          <ac:chgData name="Miyazaki Satsuki （宮崎佐津紀）" userId="7815101345_tp_box_2" providerId="OAuth2" clId="{A9FAAC9B-447C-494C-B145-619817B383C9}" dt="2025-12-08T08:27:09.601" v="656"/>
          <ac:graphicFrameMkLst>
            <pc:docMk/>
            <pc:sldMk cId="446833053" sldId="2146849023"/>
            <ac:graphicFrameMk id="16" creationId="{0D53300D-F0FB-9A7C-929A-B69E0C522074}"/>
          </ac:graphicFrameMkLst>
        </pc:graphicFrameChg>
      </pc:sldChg>
      <pc:sldChg chg="modSp">
        <pc:chgData name="Miyazaki Satsuki （宮崎佐津紀）" userId="7815101345_tp_box_2" providerId="OAuth2" clId="{A9FAAC9B-447C-494C-B145-619817B383C9}" dt="2025-12-08T08:27:25.583" v="680"/>
        <pc:sldMkLst>
          <pc:docMk/>
          <pc:sldMk cId="2090041538" sldId="2146849024"/>
        </pc:sldMkLst>
        <pc:graphicFrameChg chg="mod">
          <ac:chgData name="Miyazaki Satsuki （宮崎佐津紀）" userId="7815101345_tp_box_2" providerId="OAuth2" clId="{A9FAAC9B-447C-494C-B145-619817B383C9}" dt="2025-12-08T08:27:25.583" v="680"/>
          <ac:graphicFrameMkLst>
            <pc:docMk/>
            <pc:sldMk cId="2090041538" sldId="2146849024"/>
            <ac:graphicFrameMk id="16" creationId="{524C3614-0E90-0E0A-5C04-110B9EB1BE29}"/>
          </ac:graphicFrameMkLst>
        </pc:graphicFrameChg>
      </pc:sldChg>
      <pc:sldChg chg="modSp mod">
        <pc:chgData name="Miyazaki Satsuki （宮崎佐津紀）" userId="7815101345_tp_box_2" providerId="OAuth2" clId="{A9FAAC9B-447C-494C-B145-619817B383C9}" dt="2025-12-08T08:28:14.351" v="683" actId="2711"/>
        <pc:sldMkLst>
          <pc:docMk/>
          <pc:sldMk cId="1071687524" sldId="2146849025"/>
        </pc:sldMkLst>
        <pc:spChg chg="mod">
          <ac:chgData name="Miyazaki Satsuki （宮崎佐津紀）" userId="7815101345_tp_box_2" providerId="OAuth2" clId="{A9FAAC9B-447C-494C-B145-619817B383C9}" dt="2025-12-08T08:27:58.173" v="681" actId="2711"/>
          <ac:spMkLst>
            <pc:docMk/>
            <pc:sldMk cId="1071687524" sldId="2146849025"/>
            <ac:spMk id="3" creationId="{A2FA6B53-EC21-3006-7EA0-979FDAC3BE84}"/>
          </ac:spMkLst>
        </pc:spChg>
        <pc:spChg chg="mod">
          <ac:chgData name="Miyazaki Satsuki （宮崎佐津紀）" userId="7815101345_tp_box_2" providerId="OAuth2" clId="{A9FAAC9B-447C-494C-B145-619817B383C9}" dt="2025-12-08T08:28:14.351" v="683" actId="2711"/>
          <ac:spMkLst>
            <pc:docMk/>
            <pc:sldMk cId="1071687524" sldId="2146849025"/>
            <ac:spMk id="4" creationId="{1CE1CDF4-54E6-23EF-B17A-9F7DAEC41FD9}"/>
          </ac:spMkLst>
        </pc:spChg>
      </pc:sldChg>
      <pc:sldChg chg="modSp mod">
        <pc:chgData name="Miyazaki Satsuki （宮崎佐津紀）" userId="7815101345_tp_box_2" providerId="OAuth2" clId="{A9FAAC9B-447C-494C-B145-619817B383C9}" dt="2025-12-03T00:13:15.789" v="65" actId="20577"/>
        <pc:sldMkLst>
          <pc:docMk/>
          <pc:sldMk cId="2668851445" sldId="2146849026"/>
        </pc:sldMkLst>
        <pc:graphicFrameChg chg="mod modGraphic">
          <ac:chgData name="Miyazaki Satsuki （宮崎佐津紀）" userId="7815101345_tp_box_2" providerId="OAuth2" clId="{A9FAAC9B-447C-494C-B145-619817B383C9}" dt="2025-12-03T00:13:15.789" v="65" actId="20577"/>
          <ac:graphicFrameMkLst>
            <pc:docMk/>
            <pc:sldMk cId="2668851445" sldId="2146849026"/>
            <ac:graphicFrameMk id="8" creationId="{4D285855-9DB4-7B15-873D-C0B8CE8E5C79}"/>
          </ac:graphicFrameMkLst>
        </pc:graphicFrameChg>
      </pc:sldChg>
      <pc:sldChg chg="addSp delSp modSp add mod">
        <pc:chgData name="Miyazaki Satsuki （宮崎佐津紀）" userId="7815101345_tp_box_2" providerId="OAuth2" clId="{A9FAAC9B-447C-494C-B145-619817B383C9}" dt="2025-12-08T08:24:37.401" v="590" actId="1038"/>
        <pc:sldMkLst>
          <pc:docMk/>
          <pc:sldMk cId="330285224" sldId="2146849029"/>
        </pc:sldMkLst>
        <pc:spChg chg="mod">
          <ac:chgData name="Miyazaki Satsuki （宮崎佐津紀）" userId="7815101345_tp_box_2" providerId="OAuth2" clId="{A9FAAC9B-447C-494C-B145-619817B383C9}" dt="2025-12-03T06:34:00.472" v="301" actId="1076"/>
          <ac:spMkLst>
            <pc:docMk/>
            <pc:sldMk cId="330285224" sldId="2146849029"/>
            <ac:spMk id="11" creationId="{C10DB8CA-A86A-FD07-2B2D-9D6AA82F6F67}"/>
          </ac:spMkLst>
        </pc:spChg>
        <pc:spChg chg="add mod">
          <ac:chgData name="Miyazaki Satsuki （宮崎佐津紀）" userId="7815101345_tp_box_2" providerId="OAuth2" clId="{A9FAAC9B-447C-494C-B145-619817B383C9}" dt="2025-12-03T06:46:26.943" v="515" actId="14100"/>
          <ac:spMkLst>
            <pc:docMk/>
            <pc:sldMk cId="330285224" sldId="2146849029"/>
            <ac:spMk id="33" creationId="{9D90DEB0-4554-5474-C67D-2A3CE17C64ED}"/>
          </ac:spMkLst>
        </pc:spChg>
        <pc:spChg chg="add mod">
          <ac:chgData name="Miyazaki Satsuki （宮崎佐津紀）" userId="7815101345_tp_box_2" providerId="OAuth2" clId="{A9FAAC9B-447C-494C-B145-619817B383C9}" dt="2025-12-03T06:46:36.548" v="517" actId="1076"/>
          <ac:spMkLst>
            <pc:docMk/>
            <pc:sldMk cId="330285224" sldId="2146849029"/>
            <ac:spMk id="34" creationId="{A2741724-055F-7185-BB83-81129C13F986}"/>
          </ac:spMkLst>
        </pc:spChg>
        <pc:spChg chg="add mod">
          <ac:chgData name="Miyazaki Satsuki （宮崎佐津紀）" userId="7815101345_tp_box_2" providerId="OAuth2" clId="{A9FAAC9B-447C-494C-B145-619817B383C9}" dt="2025-12-08T08:24:37.401" v="590" actId="1038"/>
          <ac:spMkLst>
            <pc:docMk/>
            <pc:sldMk cId="330285224" sldId="2146849029"/>
            <ac:spMk id="45" creationId="{136EE752-4956-469C-25FE-7C93C76E37D1}"/>
          </ac:spMkLst>
        </pc:spChg>
        <pc:spChg chg="add mod">
          <ac:chgData name="Miyazaki Satsuki （宮崎佐津紀）" userId="7815101345_tp_box_2" providerId="OAuth2" clId="{A9FAAC9B-447C-494C-B145-619817B383C9}" dt="2025-12-08T08:24:37.401" v="590" actId="1038"/>
          <ac:spMkLst>
            <pc:docMk/>
            <pc:sldMk cId="330285224" sldId="2146849029"/>
            <ac:spMk id="46" creationId="{D700A611-4394-B513-4C2E-B74BB123237B}"/>
          </ac:spMkLst>
        </pc:spChg>
        <pc:spChg chg="add mod">
          <ac:chgData name="Miyazaki Satsuki （宮崎佐津紀）" userId="7815101345_tp_box_2" providerId="OAuth2" clId="{A9FAAC9B-447C-494C-B145-619817B383C9}" dt="2025-12-08T08:24:37.401" v="590" actId="1038"/>
          <ac:spMkLst>
            <pc:docMk/>
            <pc:sldMk cId="330285224" sldId="2146849029"/>
            <ac:spMk id="47" creationId="{3EF57BF4-92FB-BE97-3F3A-D3D5C910A73C}"/>
          </ac:spMkLst>
        </pc:spChg>
        <pc:grpChg chg="add mod">
          <ac:chgData name="Miyazaki Satsuki （宮崎佐津紀）" userId="7815101345_tp_box_2" providerId="OAuth2" clId="{A9FAAC9B-447C-494C-B145-619817B383C9}" dt="2025-12-08T08:24:37.401" v="590" actId="1038"/>
          <ac:grpSpMkLst>
            <pc:docMk/>
            <pc:sldMk cId="330285224" sldId="2146849029"/>
            <ac:grpSpMk id="48" creationId="{59EC8359-71D8-E4EF-098C-69C7624FEAF7}"/>
          </ac:grpSpMkLst>
        </pc:grpChg>
        <pc:grpChg chg="add mod">
          <ac:chgData name="Miyazaki Satsuki （宮崎佐津紀）" userId="7815101345_tp_box_2" providerId="OAuth2" clId="{A9FAAC9B-447C-494C-B145-619817B383C9}" dt="2025-12-08T08:24:37.401" v="590" actId="1038"/>
          <ac:grpSpMkLst>
            <pc:docMk/>
            <pc:sldMk cId="330285224" sldId="2146849029"/>
            <ac:grpSpMk id="49" creationId="{01360022-C206-D911-637D-4992BC7FAA39}"/>
          </ac:grpSpMkLst>
        </pc:grpChg>
        <pc:grpChg chg="add mod">
          <ac:chgData name="Miyazaki Satsuki （宮崎佐津紀）" userId="7815101345_tp_box_2" providerId="OAuth2" clId="{A9FAAC9B-447C-494C-B145-619817B383C9}" dt="2025-12-08T08:24:37.401" v="590" actId="1038"/>
          <ac:grpSpMkLst>
            <pc:docMk/>
            <pc:sldMk cId="330285224" sldId="2146849029"/>
            <ac:grpSpMk id="50" creationId="{10E5F7A9-259A-5351-A9EC-553E8960AA74}"/>
          </ac:grpSpMkLst>
        </pc:grpChg>
        <pc:picChg chg="mod topLvl">
          <ac:chgData name="Miyazaki Satsuki （宮崎佐津紀）" userId="7815101345_tp_box_2" providerId="OAuth2" clId="{A9FAAC9B-447C-494C-B145-619817B383C9}" dt="2025-12-08T08:24:37.401" v="590" actId="1038"/>
          <ac:picMkLst>
            <pc:docMk/>
            <pc:sldMk cId="330285224" sldId="2146849029"/>
            <ac:picMk id="14" creationId="{6B5E9BE3-4F15-70B9-5B3F-0E2CD638CF50}"/>
          </ac:picMkLst>
        </pc:picChg>
        <pc:picChg chg="mod topLvl">
          <ac:chgData name="Miyazaki Satsuki （宮崎佐津紀）" userId="7815101345_tp_box_2" providerId="OAuth2" clId="{A9FAAC9B-447C-494C-B145-619817B383C9}" dt="2025-12-03T06:48:06.805" v="550" actId="164"/>
          <ac:picMkLst>
            <pc:docMk/>
            <pc:sldMk cId="330285224" sldId="2146849029"/>
            <ac:picMk id="19" creationId="{CC56B59C-B3BA-6E3A-50F7-3C1144BA56D3}"/>
          </ac:picMkLst>
        </pc:picChg>
        <pc:picChg chg="mod topLvl">
          <ac:chgData name="Miyazaki Satsuki （宮崎佐津紀）" userId="7815101345_tp_box_2" providerId="OAuth2" clId="{A9FAAC9B-447C-494C-B145-619817B383C9}" dt="2025-12-03T06:48:14.595" v="551" actId="164"/>
          <ac:picMkLst>
            <pc:docMk/>
            <pc:sldMk cId="330285224" sldId="2146849029"/>
            <ac:picMk id="22" creationId="{E6CBE171-48D1-2409-827B-5D35A3CAB623}"/>
          </ac:picMkLst>
        </pc:picChg>
        <pc:picChg chg="mod topLvl">
          <ac:chgData name="Miyazaki Satsuki （宮崎佐津紀）" userId="7815101345_tp_box_2" providerId="OAuth2" clId="{A9FAAC9B-447C-494C-B145-619817B383C9}" dt="2025-12-03T06:48:14.595" v="551" actId="164"/>
          <ac:picMkLst>
            <pc:docMk/>
            <pc:sldMk cId="330285224" sldId="2146849029"/>
            <ac:picMk id="26" creationId="{FAD289A5-6295-D7B0-A7AA-0B216B07FB66}"/>
          </ac:picMkLst>
        </pc:picChg>
        <pc:picChg chg="mod ord topLvl">
          <ac:chgData name="Miyazaki Satsuki （宮崎佐津紀）" userId="7815101345_tp_box_2" providerId="OAuth2" clId="{A9FAAC9B-447C-494C-B145-619817B383C9}" dt="2025-12-03T06:48:21.350" v="552" actId="164"/>
          <ac:picMkLst>
            <pc:docMk/>
            <pc:sldMk cId="330285224" sldId="2146849029"/>
            <ac:picMk id="28" creationId="{89C3831B-DE43-3FDE-C765-06BA85ED82DE}"/>
          </ac:picMkLst>
        </pc:picChg>
        <pc:picChg chg="mod topLvl">
          <ac:chgData name="Miyazaki Satsuki （宮崎佐津紀）" userId="7815101345_tp_box_2" providerId="OAuth2" clId="{A9FAAC9B-447C-494C-B145-619817B383C9}" dt="2025-12-03T06:48:21.350" v="552" actId="164"/>
          <ac:picMkLst>
            <pc:docMk/>
            <pc:sldMk cId="330285224" sldId="2146849029"/>
            <ac:picMk id="30" creationId="{32421A7A-AD8F-6BCE-F317-8AEBD45BFCDC}"/>
          </ac:picMkLst>
        </pc:picChg>
        <pc:picChg chg="add mod modCrop">
          <ac:chgData name="Miyazaki Satsuki （宮崎佐津紀）" userId="7815101345_tp_box_2" providerId="OAuth2" clId="{A9FAAC9B-447C-494C-B145-619817B383C9}" dt="2025-12-03T06:48:06.805" v="550" actId="164"/>
          <ac:picMkLst>
            <pc:docMk/>
            <pc:sldMk cId="330285224" sldId="2146849029"/>
            <ac:picMk id="37" creationId="{9430B842-E471-771E-F854-BE1BE8B6DA8E}"/>
          </ac:picMkLst>
        </pc:picChg>
        <pc:picChg chg="add mod">
          <ac:chgData name="Miyazaki Satsuki （宮崎佐津紀）" userId="7815101345_tp_box_2" providerId="OAuth2" clId="{A9FAAC9B-447C-494C-B145-619817B383C9}" dt="2025-12-03T06:48:06.805" v="550" actId="164"/>
          <ac:picMkLst>
            <pc:docMk/>
            <pc:sldMk cId="330285224" sldId="2146849029"/>
            <ac:picMk id="38" creationId="{7234D147-B990-874F-8460-FD8CBF65E48C}"/>
          </ac:picMkLst>
        </pc:picChg>
        <pc:picChg chg="add mod modCrop">
          <ac:chgData name="Miyazaki Satsuki （宮崎佐津紀）" userId="7815101345_tp_box_2" providerId="OAuth2" clId="{A9FAAC9B-447C-494C-B145-619817B383C9}" dt="2025-12-03T06:48:14.595" v="551" actId="164"/>
          <ac:picMkLst>
            <pc:docMk/>
            <pc:sldMk cId="330285224" sldId="2146849029"/>
            <ac:picMk id="40" creationId="{96BF5230-3493-F3F4-D19A-D08A8E7DBE1B}"/>
          </ac:picMkLst>
        </pc:picChg>
        <pc:picChg chg="add mod">
          <ac:chgData name="Miyazaki Satsuki （宮崎佐津紀）" userId="7815101345_tp_box_2" providerId="OAuth2" clId="{A9FAAC9B-447C-494C-B145-619817B383C9}" dt="2025-12-03T06:48:14.595" v="551" actId="164"/>
          <ac:picMkLst>
            <pc:docMk/>
            <pc:sldMk cId="330285224" sldId="2146849029"/>
            <ac:picMk id="41" creationId="{CB5A9A4C-A9D9-977E-C611-7A194BC89BB8}"/>
          </ac:picMkLst>
        </pc:picChg>
        <pc:picChg chg="add mod modCrop">
          <ac:chgData name="Miyazaki Satsuki （宮崎佐津紀）" userId="7815101345_tp_box_2" providerId="OAuth2" clId="{A9FAAC9B-447C-494C-B145-619817B383C9}" dt="2025-12-03T06:48:21.350" v="552" actId="164"/>
          <ac:picMkLst>
            <pc:docMk/>
            <pc:sldMk cId="330285224" sldId="2146849029"/>
            <ac:picMk id="43" creationId="{A55867ED-783D-5B28-719F-C4F757E7538E}"/>
          </ac:picMkLst>
        </pc:picChg>
        <pc:picChg chg="add mod">
          <ac:chgData name="Miyazaki Satsuki （宮崎佐津紀）" userId="7815101345_tp_box_2" providerId="OAuth2" clId="{A9FAAC9B-447C-494C-B145-619817B383C9}" dt="2025-12-03T06:48:21.350" v="552" actId="164"/>
          <ac:picMkLst>
            <pc:docMk/>
            <pc:sldMk cId="330285224" sldId="2146849029"/>
            <ac:picMk id="44" creationId="{9D483CD5-3B1D-6AD4-B354-3BB57479B300}"/>
          </ac:picMkLst>
        </pc:picChg>
      </pc:sldChg>
      <pc:sldChg chg="addSp delSp modSp add mod">
        <pc:chgData name="Miyazaki Satsuki （宮崎佐津紀）" userId="7815101345_tp_box_2" providerId="OAuth2" clId="{A9FAAC9B-447C-494C-B145-619817B383C9}" dt="2025-12-08T09:08:24.577" v="699"/>
        <pc:sldMkLst>
          <pc:docMk/>
          <pc:sldMk cId="4291855696" sldId="2146849142"/>
        </pc:sldMkLst>
        <pc:spChg chg="add mod">
          <ac:chgData name="Miyazaki Satsuki （宮崎佐津紀）" userId="7815101345_tp_box_2" providerId="OAuth2" clId="{A9FAAC9B-447C-494C-B145-619817B383C9}" dt="2025-12-08T09:08:24.577" v="699"/>
          <ac:spMkLst>
            <pc:docMk/>
            <pc:sldMk cId="4291855696" sldId="2146849142"/>
            <ac:spMk id="16" creationId="{F3699E78-C61E-0020-4C8F-15C9FAB47AE8}"/>
          </ac:spMkLst>
        </pc:spChg>
      </pc:sldChg>
      <pc:sldChg chg="addSp delSp modSp add mod">
        <pc:chgData name="Miyazaki Satsuki （宮崎佐津紀）" userId="7815101345_tp_box_2" providerId="OAuth2" clId="{A9FAAC9B-447C-494C-B145-619817B383C9}" dt="2025-12-09T06:13:04.136" v="705" actId="20577"/>
        <pc:sldMkLst>
          <pc:docMk/>
          <pc:sldMk cId="2898702680" sldId="2146849143"/>
        </pc:sldMkLst>
        <pc:spChg chg="add mod">
          <ac:chgData name="Miyazaki Satsuki （宮崎佐津紀）" userId="7815101345_tp_box_2" providerId="OAuth2" clId="{A9FAAC9B-447C-494C-B145-619817B383C9}" dt="2025-12-08T09:08:37.364" v="702"/>
          <ac:spMkLst>
            <pc:docMk/>
            <pc:sldMk cId="2898702680" sldId="2146849143"/>
            <ac:spMk id="8" creationId="{67EC431F-A66C-DA5D-487A-9095DBE7C636}"/>
          </ac:spMkLst>
        </pc:spChg>
        <pc:spChg chg="mod">
          <ac:chgData name="Miyazaki Satsuki （宮崎佐津紀）" userId="7815101345_tp_box_2" providerId="OAuth2" clId="{A9FAAC9B-447C-494C-B145-619817B383C9}" dt="2025-12-09T06:13:04.136" v="705" actId="20577"/>
          <ac:spMkLst>
            <pc:docMk/>
            <pc:sldMk cId="2898702680" sldId="2146849143"/>
            <ac:spMk id="19" creationId="{2E913295-2379-BD96-C4E9-187085292D66}"/>
          </ac:spMkLst>
        </pc:spChg>
      </pc:sldChg>
      <pc:sldChg chg="add">
        <pc:chgData name="Miyazaki Satsuki （宮崎佐津紀）" userId="7815101345_tp_box_2" providerId="OAuth2" clId="{A9FAAC9B-447C-494C-B145-619817B383C9}" dt="2025-12-08T09:10:13.912" v="703"/>
        <pc:sldMkLst>
          <pc:docMk/>
          <pc:sldMk cId="3656554837" sldId="214684914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07/16/2026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07/16/2026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84745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円/楕円 50">
            <a:extLst>
              <a:ext uri="{FF2B5EF4-FFF2-40B4-BE49-F238E27FC236}">
                <a16:creationId xmlns:a16="http://schemas.microsoft.com/office/drawing/2014/main" id="{80CA5AE5-4898-1052-E997-6BDA7D1EC845}"/>
              </a:ext>
            </a:extLst>
          </p:cNvPr>
          <p:cNvSpPr>
            <a:spLocks noChangeAspect="1"/>
          </p:cNvSpPr>
          <p:nvPr userDrawn="1"/>
        </p:nvSpPr>
        <p:spPr>
          <a:xfrm>
            <a:off x="962348" y="5018990"/>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cxnSp>
        <p:nvCxnSpPr>
          <p:cNvPr id="24" name="直線コネクタ 23">
            <a:extLst>
              <a:ext uri="{FF2B5EF4-FFF2-40B4-BE49-F238E27FC236}">
                <a16:creationId xmlns:a16="http://schemas.microsoft.com/office/drawing/2014/main" id="{C647A53A-6228-251A-DEBA-AFCBCA8D515E}"/>
              </a:ext>
            </a:extLst>
          </p:cNvPr>
          <p:cNvCxnSpPr>
            <a:cxnSpLocks/>
            <a:endCxn id="23" idx="0"/>
          </p:cNvCxnSpPr>
          <p:nvPr userDrawn="1"/>
        </p:nvCxnSpPr>
        <p:spPr>
          <a:xfrm>
            <a:off x="1232348" y="46408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7" name="テキスト プレースホルダー 4">
            <a:extLst>
              <a:ext uri="{FF2B5EF4-FFF2-40B4-BE49-F238E27FC236}">
                <a16:creationId xmlns:a16="http://schemas.microsoft.com/office/drawing/2014/main" id="{834511A3-6600-25F7-E70C-7A668A3A60A5}"/>
              </a:ext>
            </a:extLst>
          </p:cNvPr>
          <p:cNvSpPr>
            <a:spLocks noGrp="1"/>
          </p:cNvSpPr>
          <p:nvPr>
            <p:ph type="body" sz="quarter" idx="18" hasCustomPrompt="1"/>
          </p:nvPr>
        </p:nvSpPr>
        <p:spPr>
          <a:xfrm>
            <a:off x="1848388" y="5108970"/>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056789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579300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5" r:id="rId8"/>
    <p:sldLayoutId id="2147484476" r:id="rId9"/>
    <p:sldLayoutId id="2147484477" r:id="rId10"/>
    <p:sldLayoutId id="2147484485" r:id="rId11"/>
    <p:sldLayoutId id="2147484486"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8.png"/><Relationship Id="rId7"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svg"/><Relationship Id="rId9" Type="http://schemas.openxmlformats.org/officeDocument/2006/relationships/image" Target="../media/image44.sv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21.png"/><Relationship Id="rId1" Type="http://schemas.openxmlformats.org/officeDocument/2006/relationships/slideLayout" Target="../slideLayouts/slideLayout21.xml"/><Relationship Id="rId6" Type="http://schemas.openxmlformats.org/officeDocument/2006/relationships/image" Target="../media/image48.svg"/><Relationship Id="rId5" Type="http://schemas.openxmlformats.org/officeDocument/2006/relationships/image" Target="../media/image47.svg"/><Relationship Id="rId4" Type="http://schemas.openxmlformats.org/officeDocument/2006/relationships/image" Target="../media/image46.svg"/></Relationships>
</file>

<file path=ppt/slides/_rels/slide19.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49.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7" Type="http://schemas.openxmlformats.org/officeDocument/2006/relationships/image" Target="../media/image53.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6.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sv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58.svg"/><Relationship Id="rId5" Type="http://schemas.openxmlformats.org/officeDocument/2006/relationships/hyperlink" Target="https://s.yimg.jp/dl/displayads-guarantee/01/displayads-guarantee_ADguideline_Specialfeature.zip" TargetMode="External"/><Relationship Id="rId4" Type="http://schemas.openxmlformats.org/officeDocument/2006/relationships/hyperlink" Target="https://ads-help.yahoo-net.jp/s/article/H000044855?language=ja"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8.png"/><Relationship Id="rId1" Type="http://schemas.openxmlformats.org/officeDocument/2006/relationships/slideLayout" Target="../slideLayouts/slideLayout21.xml"/><Relationship Id="rId6" Type="http://schemas.openxmlformats.org/officeDocument/2006/relationships/image" Target="../media/image63.png"/><Relationship Id="rId5" Type="http://schemas.openxmlformats.org/officeDocument/2006/relationships/hyperlink" Target="https://ads-help.yahoo-net.jp/s/article/H000044930?language=ja" TargetMode="External"/><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image" Target="../media/image8.png"/><Relationship Id="rId1" Type="http://schemas.openxmlformats.org/officeDocument/2006/relationships/slideLayout" Target="../slideLayouts/slideLayout21.xml"/><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image" Target="../media/image8.png"/><Relationship Id="rId1" Type="http://schemas.openxmlformats.org/officeDocument/2006/relationships/slideLayout" Target="../slideLayouts/slideLayout2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8.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a:cs typeface="Segoe UI" panose="020B0502040204020203" pitchFamily="34" charset="0"/>
              </a:rPr>
              <a:t>Yahoo!</a:t>
            </a:r>
            <a:r>
              <a:rPr lang="ja-JP" altLang="en-US" sz="3600" dirty="0">
                <a:cs typeface="Segoe UI" panose="020B0502040204020203" pitchFamily="34" charset="0"/>
              </a:rPr>
              <a:t>ファイナンス　タイアップ</a:t>
            </a:r>
            <a:endParaRPr lang="en-US" altLang="ja-JP" sz="3600" dirty="0">
              <a:cs typeface="Segoe UI" panose="020B0502040204020203" pitchFamily="34" charset="0"/>
            </a:endParaRPr>
          </a:p>
          <a:p>
            <a:pPr lvl="0" eaLnBrk="0" fontAlgn="base" hangingPunct="0">
              <a:spcAft>
                <a:spcPct val="0"/>
              </a:spcAft>
              <a:defRPr/>
            </a:pP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10</a:t>
            </a:r>
            <a:r>
              <a:rPr lang="ja-JP" altLang="en-US" sz="3600" dirty="0">
                <a:cs typeface="Segoe UI" panose="020B0502040204020203" pitchFamily="34" charset="0"/>
              </a:rPr>
              <a:t>月～</a:t>
            </a:r>
            <a:r>
              <a:rPr lang="en-US" altLang="ja-JP" sz="3600" dirty="0">
                <a:cs typeface="Segoe UI" panose="020B0502040204020203" pitchFamily="34" charset="0"/>
              </a:rPr>
              <a:t>2027</a:t>
            </a:r>
            <a:r>
              <a:rPr lang="ja-JP" altLang="en-US" sz="3600" dirty="0">
                <a:cs typeface="Segoe UI" panose="020B0502040204020203" pitchFamily="34" charset="0"/>
              </a:rPr>
              <a:t>年</a:t>
            </a:r>
            <a:r>
              <a:rPr lang="en-US" altLang="ja-JP" sz="3600" dirty="0">
                <a:cs typeface="Segoe UI" panose="020B0502040204020203" pitchFamily="34" charset="0"/>
              </a:rPr>
              <a:t>3</a:t>
            </a:r>
            <a:r>
              <a:rPr lang="ja-JP" altLang="en-US" sz="3600" dirty="0">
                <a:cs typeface="Segoe UI" panose="020B0502040204020203" pitchFamily="34" charset="0"/>
              </a:rPr>
              <a:t>月　</a:t>
            </a:r>
            <a:r>
              <a:rPr lang="ja-JP" altLang="en-US" sz="3600" dirty="0"/>
              <a:t>商品資料</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2026/7/22</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E6A3-D77B-BDF5-0348-AB9AF72E7274}"/>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2B38BC-316A-BC63-1464-CCFBFCC134E0}"/>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0B904F1A-0FF9-9636-9D40-C03DB191A36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9CEC5CE5-633E-0C7C-05F8-35EB61CB30CE}"/>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E5D792FF-EDB1-49F6-47EB-2E42E7932BED}"/>
              </a:ext>
            </a:extLst>
          </p:cNvPr>
          <p:cNvGraphicFramePr>
            <a:graphicFrameLocks noGrp="1"/>
          </p:cNvGraphicFramePr>
          <p:nvPr>
            <p:extLst>
              <p:ext uri="{D42A27DB-BD31-4B8C-83A1-F6EECF244321}">
                <p14:modId xmlns:p14="http://schemas.microsoft.com/office/powerpoint/2010/main" val="1682233356"/>
              </p:ext>
            </p:extLst>
          </p:nvPr>
        </p:nvGraphicFramePr>
        <p:xfrm>
          <a:off x="221381" y="875899"/>
          <a:ext cx="11723571" cy="5586869"/>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75642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申込商品</a:t>
                      </a: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050" b="1"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制作・掲載・編集誘導枠の制作</a:t>
                      </a:r>
                      <a:endParaRPr kumimoji="1" lang="en-US" altLang="ja-JP" sz="1050" b="1"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①申込商品：特集・タイアップ広告・クリエイティブ企画（スペシャル商品）</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②契約分類：制作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制作・掲載費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■編集誘導枠掲載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①申込商品：特集・タイアップ広告・クリエイティブ企画（レギュラー商品）</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編集誘導バナー掲載費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はそれぞれお申込みが必須です。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a:ea typeface="メイリオ"/>
                          <a:cs typeface="メイリオ" panose="020B0604030504040204" pitchFamily="50" charset="-128"/>
                        </a:rPr>
                        <a:t>【3】</a:t>
                      </a:r>
                      <a:r>
                        <a:rPr kumimoji="1" lang="ja-JP" altLang="en-US" sz="1050" b="1" kern="1200" dirty="0">
                          <a:solidFill>
                            <a:srgbClr val="0D0D0D"/>
                          </a:solidFill>
                          <a:latin typeface="メイリオ"/>
                          <a:ea typeface="メイリオ"/>
                          <a:cs typeface="メイリオ" panose="020B0604030504040204" pitchFamily="50" charset="-128"/>
                        </a:rPr>
                        <a:t>■１か月超の期間での掲載延長</a:t>
                      </a:r>
                      <a:endParaRPr kumimoji="1" lang="en-US" altLang="ja-JP" sz="1050" b="1"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①</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申込商品</a:t>
                      </a:r>
                      <a:r>
                        <a:rPr kumimoji="1" lang="ja-JP" altLang="en-US" sz="1050" kern="1200" dirty="0">
                          <a:solidFill>
                            <a:srgbClr val="0D0D0D"/>
                          </a:solidFill>
                          <a:latin typeface="メイリオ"/>
                          <a:ea typeface="メイリオ"/>
                          <a:cs typeface="メイリオ" panose="020B0604030504040204" pitchFamily="50" charset="-128"/>
                        </a:rPr>
                        <a:t>：</a:t>
                      </a:r>
                      <a:r>
                        <a:rPr kumimoji="1" lang="en-US" altLang="ja-JP" sz="1050" kern="1200" dirty="0">
                          <a:solidFill>
                            <a:srgbClr val="0D0D0D"/>
                          </a:solidFill>
                          <a:latin typeface="メイリオ"/>
                          <a:ea typeface="メイリオ"/>
                          <a:cs typeface="メイリオ" panose="020B0604030504040204" pitchFamily="50" charset="-128"/>
                        </a:rPr>
                        <a:t>Yahoo!</a:t>
                      </a:r>
                      <a:r>
                        <a:rPr kumimoji="1" lang="ja-JP" altLang="en-US" sz="1050" kern="1200" dirty="0">
                          <a:solidFill>
                            <a:srgbClr val="0D0D0D"/>
                          </a:solidFill>
                          <a:latin typeface="メイリオ"/>
                          <a:ea typeface="メイリオ"/>
                          <a:cs typeface="メイリオ" panose="020B0604030504040204" pitchFamily="50" charset="-128"/>
                        </a:rPr>
                        <a:t>ファイナンス　タイアップ　掲載延長費</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（レギュラー商品）</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②契約分類：掲載</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a:t>
                      </a:r>
                      <a:r>
                        <a:rPr kumimoji="1" lang="ja-JP" altLang="en-US" sz="1050" kern="1200" dirty="0">
                          <a:solidFill>
                            <a:srgbClr val="0D0D0D"/>
                          </a:solidFill>
                          <a:latin typeface="メイリオ"/>
                          <a:ea typeface="メイリオ"/>
                          <a:cs typeface="メイリオ" panose="020B0604030504040204" pitchFamily="50" charset="-128"/>
                        </a:rPr>
                        <a:t>掲載延長費</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掲載期間が</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か月以上になる場合のみ、こちらの契約サービスでのお申込みが必須です。</a:t>
                      </a:r>
                      <a:endParaRPr kumimoji="1" lang="en-US" altLang="ja-JP" sz="1050" kern="1200" dirty="0">
                        <a:solidFill>
                          <a:srgbClr val="0D0D0D"/>
                        </a:solidFill>
                        <a:latin typeface="メイリオ"/>
                        <a:ea typeface="メイリオ"/>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59184583"/>
                  </a:ext>
                </a:extLst>
              </a:tr>
              <a:tr h="27910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1"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誘導費</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550</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万円＋タイアップページの制作・掲載・編集誘導枠の制作費（都度見積もり</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概算価格</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万円）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chemeClr val="tx1"/>
                          </a:solidFill>
                          <a:latin typeface="メイリオ" panose="020B0604030504040204" pitchFamily="50" charset="-128"/>
                          <a:ea typeface="メイリオ" panose="020B0604030504040204" pitchFamily="50" charset="-128"/>
                          <a:cs typeface="+mn-cs"/>
                        </a:rPr>
                        <a:t>【1】</a:t>
                      </a: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■タイアップページのコンテンツ制作・掲載・編集誘導枠の制作</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都度見積もり（概算価格：</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万円）／事前見積もり：必要／</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LINE Biz Process Manager</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LBPM</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企画内容によって、別途費用が発生する場合があります</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chemeClr val="tx1"/>
                          </a:solidFill>
                          <a:latin typeface="メイリオ" panose="020B0604030504040204" pitchFamily="50" charset="-128"/>
                          <a:ea typeface="メイリオ" panose="020B0604030504040204" pitchFamily="50" charset="-128"/>
                          <a:cs typeface="+mn-cs"/>
                        </a:rPr>
                        <a:t>【2】</a:t>
                      </a: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■編集誘導枠掲載</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400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万円／事前見積もり：不要／</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LINE Biz Process Manager</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LBPM</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）からお申し込み</a:t>
                      </a:r>
                      <a:endParaRPr kumimoji="1" lang="en-US" altLang="ja-JP"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■広告誘導</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LINE</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ヤフー広告 ディプレイ広告（予約型）の広告管理ツールからお申し込み　</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※Yahoo!</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ファイナンス商品から選択してください</a:t>
                      </a:r>
                      <a:endParaRPr kumimoji="1" lang="en-US" altLang="ja-JP"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内訳　スマートフォン：</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　</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PC</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【3】</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１か月超の期間での掲載延長</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タイアップページ：</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3,000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日／事前見積もり：不要／</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LINE Biz Process Manager</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LBPM</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ただし、編集誘導枠を追加購入いただく場合費用は編集誘導枠料金に内包</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編集誘導枠：</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100,000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日／事前見積もり</a:t>
                      </a:r>
                      <a:r>
                        <a:rPr kumimoji="1" lang="ja-JP" altLang="en-US" sz="1050" b="0" kern="1200" dirty="0">
                          <a:solidFill>
                            <a:srgbClr val="0D0D0D"/>
                          </a:solidFill>
                          <a:latin typeface="メイリオ" panose="020B0604030504040204" pitchFamily="50" charset="-128"/>
                          <a:ea typeface="メイリオ" panose="020B0604030504040204" pitchFamily="50" charset="-128"/>
                          <a:cs typeface="+mn-cs"/>
                        </a:rPr>
                        <a:t>：不要／</a:t>
                      </a:r>
                      <a:r>
                        <a:rPr kumimoji="1" lang="en-US" altLang="ja-JP" sz="1050" b="0" kern="1200" dirty="0">
                          <a:solidFill>
                            <a:srgbClr val="0D0D0D"/>
                          </a:solidFill>
                          <a:latin typeface="メイリオ" panose="020B0604030504040204" pitchFamily="50" charset="-128"/>
                          <a:ea typeface="メイリオ" panose="020B0604030504040204" pitchFamily="50" charset="-128"/>
                          <a:cs typeface="+mn-cs"/>
                        </a:rPr>
                        <a:t>LINE Biz Process Manager</a:t>
                      </a:r>
                      <a:r>
                        <a:rPr kumimoji="1" lang="ja-JP" altLang="en-US" sz="1050" b="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b="0" kern="1200" dirty="0">
                          <a:solidFill>
                            <a:srgbClr val="0D0D0D"/>
                          </a:solidFill>
                          <a:latin typeface="メイリオ" panose="020B0604030504040204" pitchFamily="50" charset="-128"/>
                          <a:ea typeface="メイリオ" panose="020B0604030504040204" pitchFamily="50" charset="-128"/>
                          <a:cs typeface="+mn-cs"/>
                        </a:rPr>
                        <a:t>LBPM</a:t>
                      </a:r>
                      <a:r>
                        <a:rPr kumimoji="1" lang="ja-JP" altLang="en-US" sz="1050" b="0" kern="1200" dirty="0">
                          <a:solidFill>
                            <a:srgbClr val="0D0D0D"/>
                          </a:solidFill>
                          <a:latin typeface="メイリオ" panose="020B0604030504040204" pitchFamily="50" charset="-128"/>
                          <a:ea typeface="メイリオ" panose="020B0604030504040204" pitchFamily="50" charset="-128"/>
                          <a:cs typeface="+mn-cs"/>
                        </a:rPr>
                        <a:t>）からお申し込み</a:t>
                      </a: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bl>
          </a:graphicData>
        </a:graphic>
      </p:graphicFrame>
    </p:spTree>
    <p:extLst>
      <p:ext uri="{BB962C8B-B14F-4D97-AF65-F5344CB8AC3E}">
        <p14:creationId xmlns:p14="http://schemas.microsoft.com/office/powerpoint/2010/main" val="3162947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3024505192"/>
              </p:ext>
            </p:extLst>
          </p:nvPr>
        </p:nvGraphicFramePr>
        <p:xfrm>
          <a:off x="221381" y="875898"/>
          <a:ext cx="11723571" cy="5444157"/>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142495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10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原則として、掲載開始の</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か月前までにお申し込みください</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所定の方法によるお申し込み契約の成立後はキャンセルは不可となります</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mn-ea"/>
                          <a:cs typeface="+mn-cs"/>
                        </a:rPr>
                        <a:t>※【</a:t>
                      </a:r>
                      <a:r>
                        <a:rPr kumimoji="1" lang="ja-JP" altLang="en-US" sz="1100" kern="1200" noProof="0" dirty="0">
                          <a:solidFill>
                            <a:srgbClr val="0D0D0D"/>
                          </a:solidFill>
                          <a:latin typeface="メイリオ" panose="020B0604030504040204" pitchFamily="50" charset="-128"/>
                          <a:ea typeface="+mn-ea"/>
                          <a:cs typeface="+mn-cs"/>
                        </a:rPr>
                        <a:t>１</a:t>
                      </a:r>
                      <a:r>
                        <a:rPr kumimoji="1" lang="en-US" altLang="ja-JP" sz="1100" kern="1200" noProof="0" dirty="0">
                          <a:solidFill>
                            <a:srgbClr val="0D0D0D"/>
                          </a:solidFill>
                          <a:latin typeface="メイリオ" panose="020B0604030504040204" pitchFamily="50" charset="-128"/>
                          <a:ea typeface="+mn-ea"/>
                          <a:cs typeface="+mn-cs"/>
                        </a:rPr>
                        <a:t>】</a:t>
                      </a:r>
                      <a:r>
                        <a:rPr kumimoji="1" lang="ja-JP" altLang="en-US" sz="1100" kern="1200" dirty="0">
                          <a:solidFill>
                            <a:srgbClr val="0D0D0D"/>
                          </a:solidFill>
                          <a:latin typeface="メイリオ" panose="020B0604030504040204" pitchFamily="50" charset="-128"/>
                          <a:ea typeface="+mn-ea"/>
                          <a:cs typeface="+mn-cs"/>
                        </a:rPr>
                        <a:t>契約分類：制作</a:t>
                      </a:r>
                      <a:r>
                        <a:rPr kumimoji="1" lang="en-US" altLang="ja-JP" sz="1100" kern="1200" dirty="0">
                          <a:solidFill>
                            <a:srgbClr val="0D0D0D"/>
                          </a:solidFill>
                          <a:latin typeface="メイリオ" panose="020B0604030504040204" pitchFamily="50" charset="-128"/>
                          <a:ea typeface="+mn-ea"/>
                          <a:cs typeface="+mn-cs"/>
                        </a:rPr>
                        <a:t>+</a:t>
                      </a:r>
                      <a:r>
                        <a:rPr kumimoji="1" lang="ja-JP" altLang="en-US" sz="1100" kern="1200" dirty="0">
                          <a:solidFill>
                            <a:srgbClr val="0D0D0D"/>
                          </a:solidFill>
                          <a:latin typeface="メイリオ" panose="020B0604030504040204" pitchFamily="50" charset="-128"/>
                          <a:ea typeface="+mn-ea"/>
                          <a:cs typeface="+mn-cs"/>
                        </a:rPr>
                        <a:t>掲載</a:t>
                      </a:r>
                      <a:r>
                        <a:rPr kumimoji="1" lang="ja-JP" altLang="en-US" sz="1100" kern="1200" noProof="0" dirty="0">
                          <a:solidFill>
                            <a:srgbClr val="0D0D0D"/>
                          </a:solidFill>
                          <a:latin typeface="メイリオ" panose="020B0604030504040204" pitchFamily="50" charset="-128"/>
                          <a:ea typeface="+mn-ea"/>
                          <a:cs typeface="+mn-cs"/>
                        </a:rPr>
                        <a:t>について</a:t>
                      </a:r>
                      <a:br>
                        <a:rPr kumimoji="1" lang="en-US" altLang="ja-JP" sz="1100" kern="1200" noProof="0" dirty="0">
                          <a:solidFill>
                            <a:srgbClr val="0D0D0D"/>
                          </a:solidFill>
                          <a:latin typeface="メイリオ" panose="020B0604030504040204" pitchFamily="50" charset="-128"/>
                          <a:ea typeface="+mn-ea"/>
                          <a:cs typeface="+mn-cs"/>
                        </a:rPr>
                      </a:br>
                      <a:r>
                        <a:rPr kumimoji="1" lang="ja-JP" altLang="en-US" sz="1100" kern="1200" noProof="0" dirty="0">
                          <a:solidFill>
                            <a:srgbClr val="0D0D0D"/>
                          </a:solidFill>
                          <a:latin typeface="メイリオ" panose="020B0604030504040204" pitchFamily="50" charset="-128"/>
                          <a:ea typeface="+mn-ea"/>
                          <a:cs typeface="+mn-cs"/>
                        </a:rPr>
                        <a:t>お申し込み時に掲載期間が未決定の場合は、別途、掲載開始日の</a:t>
                      </a:r>
                      <a:r>
                        <a:rPr kumimoji="1" lang="en-US" altLang="ja-JP" sz="1100" kern="1200" noProof="0" dirty="0">
                          <a:solidFill>
                            <a:srgbClr val="0D0D0D"/>
                          </a:solidFill>
                          <a:latin typeface="メイリオ" panose="020B0604030504040204" pitchFamily="50" charset="-128"/>
                          <a:ea typeface="+mn-ea"/>
                          <a:cs typeface="+mn-cs"/>
                        </a:rPr>
                        <a:t>5</a:t>
                      </a:r>
                      <a:r>
                        <a:rPr kumimoji="1" lang="ja-JP" altLang="en-US" sz="1100" kern="1200" noProof="0" dirty="0">
                          <a:solidFill>
                            <a:srgbClr val="0D0D0D"/>
                          </a:solidFill>
                          <a:latin typeface="メイリオ" panose="020B0604030504040204" pitchFamily="50" charset="-128"/>
                          <a:ea typeface="+mn-ea"/>
                          <a:cs typeface="+mn-cs"/>
                        </a:rPr>
                        <a:t>営業日前までに発注フォームの掲載期間を更新いただきます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10402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2027</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31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日掲載終了分</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191844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UB</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・ページ内リンクのクリック数など</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アンケートレポート</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solidFill>
                          <a:latin typeface="メイリオ" panose="020B0604030504040204" pitchFamily="50" charset="-128"/>
                          <a:ea typeface="+mn-ea"/>
                          <a:cs typeface="+mn-cs"/>
                        </a:rPr>
                        <a:t>※</a:t>
                      </a:r>
                      <a:r>
                        <a:rPr kumimoji="1" lang="ja-JP" altLang="en-US" sz="1100" kern="1200" dirty="0">
                          <a:solidFill>
                            <a:schemeClr val="tx1"/>
                          </a:solidFill>
                          <a:latin typeface="メイリオ" panose="020B0604030504040204" pitchFamily="50" charset="-128"/>
                          <a:ea typeface="+mn-ea"/>
                          <a:cs typeface="+mn-cs"/>
                        </a:rPr>
                        <a:t>タイアップ訪問者から有意な回答数を得られなかった場合、</a:t>
                      </a:r>
                      <a:endParaRPr kumimoji="1" lang="en-US" altLang="ja-JP" sz="1100" kern="1200" dirty="0">
                        <a:solidFill>
                          <a:schemeClr val="tx1"/>
                        </a:solidFill>
                        <a:latin typeface="メイリオ" panose="020B060403050404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メイリオ" panose="020B0604030504040204" pitchFamily="50" charset="-128"/>
                          <a:ea typeface="+mn-ea"/>
                          <a:cs typeface="+mn-cs"/>
                        </a:rPr>
                        <a:t>　別途実施する</a:t>
                      </a:r>
                      <a:r>
                        <a:rPr kumimoji="1" lang="en-US" altLang="ja-JP" sz="1100" kern="1200" dirty="0">
                          <a:solidFill>
                            <a:schemeClr val="tx1"/>
                          </a:solidFill>
                          <a:latin typeface="メイリオ" panose="020B0604030504040204" pitchFamily="50" charset="-128"/>
                          <a:ea typeface="+mn-ea"/>
                          <a:cs typeface="+mn-cs"/>
                        </a:rPr>
                        <a:t>Yahoo!</a:t>
                      </a:r>
                      <a:r>
                        <a:rPr kumimoji="1" lang="ja-JP" altLang="en-US" sz="1100" kern="1200" dirty="0">
                          <a:solidFill>
                            <a:schemeClr val="tx1"/>
                          </a:solidFill>
                          <a:latin typeface="メイリオ" panose="020B0604030504040204" pitchFamily="50" charset="-128"/>
                          <a:ea typeface="+mn-ea"/>
                          <a:cs typeface="+mn-cs"/>
                        </a:rPr>
                        <a:t>クラウドソーシングユーザーを対象にした同アンケート結果を代替として報告いたします</a:t>
                      </a:r>
                      <a:endParaRPr kumimoji="1" lang="en-US" altLang="ja-JP" sz="1100" kern="1200" dirty="0">
                        <a:solidFill>
                          <a:schemeClr val="tx1"/>
                        </a:solidFill>
                        <a:latin typeface="メイリオ" panose="020B060403050404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掲載終了から</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週間程度でご提出いたします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106049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本商品の「</a:t>
                      </a:r>
                      <a:r>
                        <a:rPr kumimoji="1" lang="en-US" altLang="ja-JP" sz="1100" kern="1200" dirty="0">
                          <a:solidFill>
                            <a:srgbClr val="0D0D0D"/>
                          </a:solidFill>
                          <a:latin typeface="メイリオ" panose="020B0604030504040204" pitchFamily="50" charset="-128"/>
                          <a:ea typeface="+mn-ea"/>
                          <a:cs typeface="+mn-cs"/>
                        </a:rPr>
                        <a:t>【1】</a:t>
                      </a:r>
                      <a:r>
                        <a:rPr kumimoji="1" lang="ja-JP" altLang="en-US" sz="1100" kern="1200" dirty="0">
                          <a:solidFill>
                            <a:srgbClr val="0D0D0D"/>
                          </a:solidFill>
                          <a:latin typeface="メイリオ" panose="020B0604030504040204" pitchFamily="50" charset="-128"/>
                          <a:ea typeface="+mn-ea"/>
                          <a:cs typeface="+mn-cs"/>
                        </a:rPr>
                        <a:t>タイアップページのコンテンツ制作・掲載・編集誘導枠の制作」は</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お見積りが必要です。</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また本商品資料と異なる条件で契約する場合もお見積りが必要となりますので</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お申し込み時には弊社営業担当までお問い合わせください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bl>
          </a:graphicData>
        </a:graphic>
      </p:graphicFrame>
    </p:spTree>
    <p:extLst>
      <p:ext uri="{BB962C8B-B14F-4D97-AF65-F5344CB8AC3E}">
        <p14:creationId xmlns:p14="http://schemas.microsoft.com/office/powerpoint/2010/main" val="17004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タイアッププラン一覧</a:t>
            </a:r>
          </a:p>
        </p:txBody>
      </p:sp>
      <p:graphicFrame>
        <p:nvGraphicFramePr>
          <p:cNvPr id="7" name="表 6">
            <a:extLst>
              <a:ext uri="{FF2B5EF4-FFF2-40B4-BE49-F238E27FC236}">
                <a16:creationId xmlns:a16="http://schemas.microsoft.com/office/drawing/2014/main" id="{455AB056-C6FF-9C5F-6814-C92BB7B0C266}"/>
              </a:ext>
            </a:extLst>
          </p:cNvPr>
          <p:cNvGraphicFramePr>
            <a:graphicFrameLocks noGrp="1"/>
          </p:cNvGraphicFramePr>
          <p:nvPr/>
        </p:nvGraphicFramePr>
        <p:xfrm>
          <a:off x="479423" y="1286931"/>
          <a:ext cx="11233152" cy="4512736"/>
        </p:xfrm>
        <a:graphic>
          <a:graphicData uri="http://schemas.openxmlformats.org/drawingml/2006/table">
            <a:tbl>
              <a:tblPr firstRow="1" bandRow="1"/>
              <a:tblGrid>
                <a:gridCol w="1359088">
                  <a:extLst>
                    <a:ext uri="{9D8B030D-6E8A-4147-A177-3AD203B41FA5}">
                      <a16:colId xmlns:a16="http://schemas.microsoft.com/office/drawing/2014/main" val="4151346261"/>
                    </a:ext>
                  </a:extLst>
                </a:gridCol>
                <a:gridCol w="3139889">
                  <a:extLst>
                    <a:ext uri="{9D8B030D-6E8A-4147-A177-3AD203B41FA5}">
                      <a16:colId xmlns:a16="http://schemas.microsoft.com/office/drawing/2014/main" val="903653863"/>
                    </a:ext>
                  </a:extLst>
                </a:gridCol>
                <a:gridCol w="2606307">
                  <a:extLst>
                    <a:ext uri="{9D8B030D-6E8A-4147-A177-3AD203B41FA5}">
                      <a16:colId xmlns:a16="http://schemas.microsoft.com/office/drawing/2014/main" val="3886954139"/>
                    </a:ext>
                  </a:extLst>
                </a:gridCol>
                <a:gridCol w="1520792">
                  <a:extLst>
                    <a:ext uri="{9D8B030D-6E8A-4147-A177-3AD203B41FA5}">
                      <a16:colId xmlns:a16="http://schemas.microsoft.com/office/drawing/2014/main" val="699561445"/>
                    </a:ext>
                  </a:extLst>
                </a:gridCol>
                <a:gridCol w="1397533">
                  <a:extLst>
                    <a:ext uri="{9D8B030D-6E8A-4147-A177-3AD203B41FA5}">
                      <a16:colId xmlns:a16="http://schemas.microsoft.com/office/drawing/2014/main" val="1253173420"/>
                    </a:ext>
                  </a:extLst>
                </a:gridCol>
                <a:gridCol w="1209543">
                  <a:extLst>
                    <a:ext uri="{9D8B030D-6E8A-4147-A177-3AD203B41FA5}">
                      <a16:colId xmlns:a16="http://schemas.microsoft.com/office/drawing/2014/main" val="763568257"/>
                    </a:ext>
                  </a:extLst>
                </a:gridCol>
              </a:tblGrid>
              <a:tr h="1143203">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デバイス</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料金</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パッケージ</a:t>
                      </a:r>
                      <a:endParaRPr kumimoji="1" lang="en-US" altLang="ja-JP" sz="1100" dirty="0">
                        <a:latin typeface="+mn-ea"/>
                        <a:ea typeface="+mn-ea"/>
                      </a:endParaRPr>
                    </a:p>
                    <a:p>
                      <a:pPr algn="ctr"/>
                      <a:r>
                        <a:rPr kumimoji="1" lang="ja-JP" altLang="en-US" sz="1100" dirty="0">
                          <a:latin typeface="+mn-ea"/>
                          <a:ea typeface="+mn-ea"/>
                        </a:rPr>
                        <a:t>価格</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100" dirty="0">
                          <a:latin typeface="+mn-ea"/>
                          <a:ea typeface="+mn-ea"/>
                        </a:rPr>
                        <a:t>想定誘導数</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想定</a:t>
                      </a:r>
                      <a:endParaRPr kumimoji="1" lang="en-US" altLang="ja-JP" sz="1100" dirty="0">
                        <a:latin typeface="+mn-ea"/>
                        <a:ea typeface="+mn-ea"/>
                      </a:endParaRPr>
                    </a:p>
                    <a:p>
                      <a:pPr algn="ctr"/>
                      <a:r>
                        <a:rPr kumimoji="1" lang="en-US" altLang="ja-JP" sz="1100" dirty="0">
                          <a:latin typeface="+mn-ea"/>
                          <a:ea typeface="+mn-ea"/>
                        </a:rPr>
                        <a:t>PV</a:t>
                      </a:r>
                      <a:r>
                        <a:rPr kumimoji="1" lang="ja-JP" altLang="en-US" sz="1100" dirty="0">
                          <a:latin typeface="+mn-ea"/>
                          <a:ea typeface="+mn-ea"/>
                        </a:rPr>
                        <a:t>単価</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extLst>
                  <a:ext uri="{0D108BD9-81ED-4DB2-BD59-A6C34878D82A}">
                    <a16:rowId xmlns:a16="http://schemas.microsoft.com/office/drawing/2014/main" val="2608271982"/>
                  </a:ext>
                </a:extLst>
              </a:tr>
              <a:tr h="1484177">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lnSpc>
                          <a:spcPct val="300000"/>
                        </a:lnSpc>
                      </a:pPr>
                      <a:r>
                        <a:rPr kumimoji="1" lang="en-US" altLang="ja-JP" sz="1200" b="0" dirty="0">
                          <a:solidFill>
                            <a:schemeClr val="bg1"/>
                          </a:solidFill>
                          <a:latin typeface="+mn-ea"/>
                          <a:ea typeface="+mn-ea"/>
                        </a:rPr>
                        <a:t>PC/SP</a:t>
                      </a:r>
                      <a:endParaRPr kumimoji="1" lang="ja-JP" altLang="en-US" sz="1200" b="0" dirty="0">
                        <a:solidFill>
                          <a:schemeClr val="bg1"/>
                        </a:solidFill>
                        <a:latin typeface="+mn-ea"/>
                        <a:ea typeface="+mn-ea"/>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制作・</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掲載・編集誘導枠の制作</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kern="1200" dirty="0">
                          <a:solidFill>
                            <a:schemeClr val="tx1"/>
                          </a:solidFill>
                          <a:latin typeface="メイリオ" panose="020B0604030504040204" pitchFamily="50" charset="-128"/>
                          <a:ea typeface="+mn-ea"/>
                          <a:cs typeface="+mn-cs"/>
                        </a:rPr>
                        <a:t>都度見積もり</a:t>
                      </a:r>
                      <a:endParaRPr kumimoji="1" lang="en-US" altLang="ja-JP" sz="1200" b="0" kern="1200" dirty="0">
                        <a:solidFill>
                          <a:schemeClr val="tx1"/>
                        </a:solidFill>
                        <a:latin typeface="メイリオ" panose="020B0604030504040204" pitchFamily="50" charset="-128"/>
                        <a:ea typeface="+mn-ea"/>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kern="1200" dirty="0">
                          <a:solidFill>
                            <a:schemeClr val="tx1"/>
                          </a:solidFill>
                          <a:latin typeface="メイリオ" panose="020B0604030504040204" pitchFamily="50" charset="-128"/>
                          <a:ea typeface="+mn-ea"/>
                          <a:cs typeface="+mn-cs"/>
                        </a:rPr>
                        <a:t>（概算価格：</a:t>
                      </a:r>
                      <a:r>
                        <a:rPr kumimoji="1" lang="en-US" altLang="ja-JP" sz="1200" b="0" kern="1200" dirty="0">
                          <a:solidFill>
                            <a:schemeClr val="tx1"/>
                          </a:solidFill>
                          <a:latin typeface="メイリオ" panose="020B0604030504040204" pitchFamily="50" charset="-128"/>
                          <a:ea typeface="+mn-ea"/>
                          <a:cs typeface="+mn-cs"/>
                        </a:rPr>
                        <a:t>150</a:t>
                      </a:r>
                      <a:r>
                        <a:rPr kumimoji="1" lang="ja-JP" altLang="en-US" sz="1200" b="0" kern="1200" dirty="0">
                          <a:solidFill>
                            <a:schemeClr val="tx1"/>
                          </a:solidFill>
                          <a:latin typeface="メイリオ" panose="020B0604030504040204" pitchFamily="50" charset="-128"/>
                          <a:ea typeface="+mn-ea"/>
                          <a:cs typeface="+mn-cs"/>
                        </a:rPr>
                        <a:t>万円）</a:t>
                      </a:r>
                      <a:endParaRPr kumimoji="1" lang="ja-JP" altLang="en-US" sz="1200" b="0" kern="1200" dirty="0">
                        <a:solidFill>
                          <a:schemeClr val="tx1"/>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概算価格：</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PV</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31373755"/>
                  </a:ext>
                </a:extLst>
              </a:tr>
              <a:tr h="890507">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編集誘導枠掲載</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400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2830978959"/>
                  </a:ext>
                </a:extLst>
              </a:tr>
              <a:tr h="994849">
                <a:tc vMerge="1">
                  <a:txBody>
                    <a:bodyPr/>
                    <a:lstStyle/>
                    <a:p>
                      <a:endParaRPr kumimoji="1" lang="ja-JP" altLang="en-US" sz="1400" dirty="0"/>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広告誘導</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（スマートフォン：</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4057449848"/>
                  </a:ext>
                </a:extLst>
              </a:tr>
            </a:tbl>
          </a:graphicData>
        </a:graphic>
      </p:graphicFrame>
    </p:spTree>
    <p:extLst>
      <p:ext uri="{BB962C8B-B14F-4D97-AF65-F5344CB8AC3E}">
        <p14:creationId xmlns:p14="http://schemas.microsoft.com/office/powerpoint/2010/main" val="3432861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6"/>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4851266"/>
            <a:ext cx="2852111"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定型項目での実施となります。</a:t>
            </a: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アンケート回答数の保証はいたしかねます。</a:t>
            </a:r>
            <a:br>
              <a:rPr kumimoji="0" lang="en-US" altLang="ja-JP" sz="800" kern="0" dirty="0">
                <a:latin typeface="Meiryo" panose="020B0604030504040204" pitchFamily="34" charset="-128"/>
              </a:rPr>
            </a:br>
            <a:r>
              <a:rPr kumimoji="0" lang="ja-JP" altLang="en-US" sz="800" kern="0" dirty="0">
                <a:latin typeface="Meiryo" panose="020B0604030504040204" pitchFamily="34" charset="-128"/>
              </a:rPr>
              <a:t>また、回答数は</a:t>
            </a:r>
            <a:r>
              <a:rPr kumimoji="0" lang="en-US" altLang="ja-JP" sz="800" kern="0" dirty="0">
                <a:latin typeface="Meiryo" panose="020B0604030504040204" pitchFamily="34" charset="-128"/>
              </a:rPr>
              <a:t>500</a:t>
            </a:r>
            <a:r>
              <a:rPr kumimoji="0" lang="ja-JP" altLang="en-US" sz="800" kern="0" dirty="0">
                <a:latin typeface="Meiryo" panose="020B0604030504040204" pitchFamily="34" charset="-128"/>
              </a:rPr>
              <a:t>件を上限とし、これを超えた場合、</a:t>
            </a:r>
            <a:endParaRPr kumimoji="0" lang="en-US" altLang="ja-JP" sz="800" kern="0" dirty="0">
              <a:latin typeface="Meiryo" panose="020B0604030504040204" pitchFamily="34" charset="-128"/>
            </a:endParaRPr>
          </a:p>
          <a:p>
            <a:pPr marL="108000" indent="-180000">
              <a:lnSpc>
                <a:spcPct val="120000"/>
              </a:lnSpc>
              <a:defRPr/>
            </a:pPr>
            <a:r>
              <a:rPr kumimoji="0" lang="ja-JP" altLang="en-US" sz="800" kern="0" dirty="0">
                <a:latin typeface="Meiryo" panose="020B0604030504040204" pitchFamily="34" charset="-128"/>
              </a:rPr>
              <a:t>　掲載途中でもアンケートを終了させていただきます。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タイアップ訪問者から有意な回答数を得られなかった場合、別途実施する</a:t>
            </a:r>
            <a:r>
              <a:rPr kumimoji="0" lang="en-US" altLang="ja-JP" sz="800" kern="0" dirty="0">
                <a:latin typeface="Meiryo" panose="020B0604030504040204" pitchFamily="34" charset="-128"/>
              </a:rPr>
              <a:t>Yahoo!</a:t>
            </a:r>
            <a:r>
              <a:rPr kumimoji="0" lang="ja-JP" altLang="en-US" sz="800" kern="0" dirty="0">
                <a:latin typeface="Meiryo" panose="020B0604030504040204" pitchFamily="34" charset="-128"/>
              </a:rPr>
              <a:t>クラウドソーシングユーザーを対象にした同アンケート結果を代替として報告いたします。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5" name="Text Box 1031">
            <a:extLst>
              <a:ext uri="{FF2B5EF4-FFF2-40B4-BE49-F238E27FC236}">
                <a16:creationId xmlns:a16="http://schemas.microsoft.com/office/drawing/2014/main" id="{B099816B-D7C9-0C6A-7530-0BC5CB3EADA5}"/>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rPr>
              <a:t>・宗教団体、活動</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3042449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実施フロー</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B04B22E4-B9E4-00F4-96AB-94A3591FDC62}"/>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86142" y="3040869"/>
            <a:ext cx="1586282" cy="1464484"/>
          </a:xfrm>
          <a:prstGeom prst="rect">
            <a:avLst/>
          </a:prstGeom>
          <a:solidFill>
            <a:srgbClr val="FFFFFF"/>
          </a:solidFill>
        </p:spPr>
      </p:pic>
    </p:spTree>
    <p:extLst>
      <p:ext uri="{BB962C8B-B14F-4D97-AF65-F5344CB8AC3E}">
        <p14:creationId xmlns:p14="http://schemas.microsoft.com/office/powerpoint/2010/main" val="1140343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実施フロー</a:t>
            </a:r>
          </a:p>
        </p:txBody>
      </p:sp>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3E"/>
                </a:solidFill>
              </a:rPr>
              <a:t>実施フロー</a:t>
            </a:r>
          </a:p>
        </p:txBody>
      </p:sp>
      <p:pic>
        <p:nvPicPr>
          <p:cNvPr id="8" name="図プレースホルダー 8" descr="アイコン&#10;&#10;自動的に生成された説明">
            <a:extLst>
              <a:ext uri="{FF2B5EF4-FFF2-40B4-BE49-F238E27FC236}">
                <a16:creationId xmlns:a16="http://schemas.microsoft.com/office/drawing/2014/main" id="{D0C6FE41-884A-6091-59E1-9A8C756E6F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ボックス 8">
            <a:extLst>
              <a:ext uri="{FF2B5EF4-FFF2-40B4-BE49-F238E27FC236}">
                <a16:creationId xmlns:a16="http://schemas.microsoft.com/office/drawing/2014/main" id="{5789413E-3CB0-68AB-CF07-D04C1FF9127E}"/>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10" name="ホームベース 22">
            <a:extLst>
              <a:ext uri="{FF2B5EF4-FFF2-40B4-BE49-F238E27FC236}">
                <a16:creationId xmlns:a16="http://schemas.microsoft.com/office/drawing/2014/main" id="{5F7C1010-E68E-0EE4-EF96-A8E49D8687E7}"/>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ホームベース 23">
            <a:extLst>
              <a:ext uri="{FF2B5EF4-FFF2-40B4-BE49-F238E27FC236}">
                <a16:creationId xmlns:a16="http://schemas.microsoft.com/office/drawing/2014/main" id="{1A16CE67-4487-2491-339E-4B8D6E604D12}"/>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2" name="円/楕円 24">
            <a:extLst>
              <a:ext uri="{FF2B5EF4-FFF2-40B4-BE49-F238E27FC236}">
                <a16:creationId xmlns:a16="http://schemas.microsoft.com/office/drawing/2014/main" id="{25FB4C5F-6549-2BBC-93DC-D077EFEDA69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5">
            <a:extLst>
              <a:ext uri="{FF2B5EF4-FFF2-40B4-BE49-F238E27FC236}">
                <a16:creationId xmlns:a16="http://schemas.microsoft.com/office/drawing/2014/main" id="{D702259E-CB5E-1949-D90F-47EF2F6F5DE3}"/>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5" name="円/楕円 26">
            <a:extLst>
              <a:ext uri="{FF2B5EF4-FFF2-40B4-BE49-F238E27FC236}">
                <a16:creationId xmlns:a16="http://schemas.microsoft.com/office/drawing/2014/main" id="{1354ED49-DD43-6C53-4AD9-D47217A978A4}"/>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6" name="ホームベース 27">
            <a:extLst>
              <a:ext uri="{FF2B5EF4-FFF2-40B4-BE49-F238E27FC236}">
                <a16:creationId xmlns:a16="http://schemas.microsoft.com/office/drawing/2014/main" id="{5F05653C-77E5-540E-1011-92C1332CA030}"/>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7" name="円/楕円 28">
            <a:extLst>
              <a:ext uri="{FF2B5EF4-FFF2-40B4-BE49-F238E27FC236}">
                <a16:creationId xmlns:a16="http://schemas.microsoft.com/office/drawing/2014/main" id="{3AAF9663-C2A2-A00E-546D-00609EFAC3A8}"/>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29">
            <a:extLst>
              <a:ext uri="{FF2B5EF4-FFF2-40B4-BE49-F238E27FC236}">
                <a16:creationId xmlns:a16="http://schemas.microsoft.com/office/drawing/2014/main" id="{36AA877E-DE0A-5697-422B-AFD1FF6F25EB}"/>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9" name="円/楕円 30">
            <a:extLst>
              <a:ext uri="{FF2B5EF4-FFF2-40B4-BE49-F238E27FC236}">
                <a16:creationId xmlns:a16="http://schemas.microsoft.com/office/drawing/2014/main" id="{259F1C9E-426C-B288-8805-669F35D11294}"/>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0" name="ホームベース 31">
            <a:extLst>
              <a:ext uri="{FF2B5EF4-FFF2-40B4-BE49-F238E27FC236}">
                <a16:creationId xmlns:a16="http://schemas.microsoft.com/office/drawing/2014/main" id="{129F5A7E-C9EC-2565-CB33-6DD438B6214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21" name="円/楕円 32">
            <a:extLst>
              <a:ext uri="{FF2B5EF4-FFF2-40B4-BE49-F238E27FC236}">
                <a16:creationId xmlns:a16="http://schemas.microsoft.com/office/drawing/2014/main" id="{EAD92AE6-38AD-82B4-F0A1-C61D334C9EFC}"/>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2" name="直線矢印コネクタ 21">
            <a:extLst>
              <a:ext uri="{FF2B5EF4-FFF2-40B4-BE49-F238E27FC236}">
                <a16:creationId xmlns:a16="http://schemas.microsoft.com/office/drawing/2014/main" id="{AF69E1F9-6B44-5055-EE9B-84C83482F772}"/>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3" name="object 39">
            <a:extLst>
              <a:ext uri="{FF2B5EF4-FFF2-40B4-BE49-F238E27FC236}">
                <a16:creationId xmlns:a16="http://schemas.microsoft.com/office/drawing/2014/main" id="{32B7AE73-61D6-A56E-6BD5-7829EC66D2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580BAC08-BAE5-2372-3878-3B6592F4D461}"/>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8793C462-E92E-CEFE-FB7A-F88EFFFD0E3B}"/>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967AE17B-736B-F5FB-9021-327C489D3B3F}"/>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294DDE42-14FB-D1C6-F42C-53C51CBD2B4E}"/>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矢印コネクタ 27">
            <a:extLst>
              <a:ext uri="{FF2B5EF4-FFF2-40B4-BE49-F238E27FC236}">
                <a16:creationId xmlns:a16="http://schemas.microsoft.com/office/drawing/2014/main" id="{78359EA6-9DDC-C4BA-0D08-59C49BE2F676}"/>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9" name="object 39">
            <a:extLst>
              <a:ext uri="{FF2B5EF4-FFF2-40B4-BE49-F238E27FC236}">
                <a16:creationId xmlns:a16="http://schemas.microsoft.com/office/drawing/2014/main" id="{365529E6-3DA4-F8E4-6B67-C4B85F0FDB0E}"/>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30" name="直線コネクタ 29">
            <a:extLst>
              <a:ext uri="{FF2B5EF4-FFF2-40B4-BE49-F238E27FC236}">
                <a16:creationId xmlns:a16="http://schemas.microsoft.com/office/drawing/2014/main" id="{982A6E88-E92A-E7D0-5035-CACF439A5F16}"/>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E560E053-B9C5-D5C2-0906-D7974DCCD1D2}"/>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1F27483-DACF-C8A3-93BA-8529D4875DB8}"/>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71DB6F2C-EDB2-158B-4783-44A0CDBC1C8B}"/>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4" name="object 39">
            <a:extLst>
              <a:ext uri="{FF2B5EF4-FFF2-40B4-BE49-F238E27FC236}">
                <a16:creationId xmlns:a16="http://schemas.microsoft.com/office/drawing/2014/main" id="{67EAA6D3-2E67-7F55-882C-AE1007EA1826}"/>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35" name="テキスト ボックス 34">
            <a:extLst>
              <a:ext uri="{FF2B5EF4-FFF2-40B4-BE49-F238E27FC236}">
                <a16:creationId xmlns:a16="http://schemas.microsoft.com/office/drawing/2014/main" id="{97CB9323-1FED-DB99-E091-B0E78D1EEE7A}"/>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71687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79633-7729-ACD1-BDEE-DD426715B3E1}"/>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8FA050A-6903-51D8-2F81-6BA92014AE3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buNone/>
              <a:defRPr/>
            </a:pPr>
            <a:r>
              <a:rPr lang="ja-JP" altLang="en-US" dirty="0">
                <a:solidFill>
                  <a:srgbClr val="FFFFFF"/>
                </a:solidFill>
              </a:rPr>
              <a:t>実施フロー</a:t>
            </a:r>
          </a:p>
        </p:txBody>
      </p:sp>
      <p:sp>
        <p:nvSpPr>
          <p:cNvPr id="13" name="テキスト プレースホルダー 1">
            <a:extLst>
              <a:ext uri="{FF2B5EF4-FFF2-40B4-BE49-F238E27FC236}">
                <a16:creationId xmlns:a16="http://schemas.microsoft.com/office/drawing/2014/main" id="{8E8B74E7-AFEF-9B9C-5B45-C0D77AD54C8D}"/>
              </a:ext>
            </a:extLst>
          </p:cNvPr>
          <p:cNvSpPr>
            <a:spLocks noGrp="1"/>
          </p:cNvSpPr>
          <p:nvPr>
            <p:ph type="body" sz="quarter" idx="10"/>
          </p:nvPr>
        </p:nvSpPr>
        <p:spPr>
          <a:xfrm>
            <a:off x="1887808" y="252000"/>
            <a:ext cx="8136904" cy="335028"/>
          </a:xfrm>
        </p:spPr>
        <p:txBody>
          <a:bodyPr/>
          <a:lstStyle/>
          <a:p>
            <a:r>
              <a:rPr lang="ja-JP" altLang="en-US" dirty="0">
                <a:solidFill>
                  <a:srgbClr val="00003E"/>
                </a:solidFill>
              </a:rPr>
              <a:t>実施フロー</a:t>
            </a:r>
          </a:p>
        </p:txBody>
      </p:sp>
      <p:pic>
        <p:nvPicPr>
          <p:cNvPr id="8" name="図プレースホルダー 8" descr="アイコン&#10;&#10;自動的に生成された説明">
            <a:extLst>
              <a:ext uri="{FF2B5EF4-FFF2-40B4-BE49-F238E27FC236}">
                <a16:creationId xmlns:a16="http://schemas.microsoft.com/office/drawing/2014/main" id="{FAF89F88-FFEA-D0CD-A8FC-3CAD6300FBF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75">
            <a:extLst>
              <a:ext uri="{FF2B5EF4-FFF2-40B4-BE49-F238E27FC236}">
                <a16:creationId xmlns:a16="http://schemas.microsoft.com/office/drawing/2014/main" id="{0ABEAD04-AEA1-58C8-EDBD-446AB0F6593A}"/>
              </a:ext>
            </a:extLst>
          </p:cNvPr>
          <p:cNvSpPr/>
          <p:nvPr/>
        </p:nvSpPr>
        <p:spPr>
          <a:xfrm>
            <a:off x="11129511" y="985590"/>
            <a:ext cx="519882" cy="1425537"/>
          </a:xfrm>
          <a:prstGeom prst="roundRect">
            <a:avLst>
              <a:gd name="adj" fmla="val 50000"/>
            </a:avLst>
          </a:prstGeom>
          <a:solidFill>
            <a:srgbClr val="FFFFFF">
              <a:lumMod val="95000"/>
            </a:srgbClr>
          </a:solidFill>
          <a:ln w="25400" cap="flat" cmpd="sng" algn="ctr">
            <a:solidFill>
              <a:srgbClr val="00003E"/>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chemeClr val="tx2"/>
                </a:solidFill>
                <a:latin typeface="メイリオ"/>
              </a:rPr>
              <a:t>掲載開始</a:t>
            </a:r>
          </a:p>
        </p:txBody>
      </p:sp>
      <p:graphicFrame>
        <p:nvGraphicFramePr>
          <p:cNvPr id="3" name="表 2">
            <a:extLst>
              <a:ext uri="{FF2B5EF4-FFF2-40B4-BE49-F238E27FC236}">
                <a16:creationId xmlns:a16="http://schemas.microsoft.com/office/drawing/2014/main" id="{EAB44197-BC38-4365-AB39-B727C8BEA1D8}"/>
              </a:ext>
            </a:extLst>
          </p:cNvPr>
          <p:cNvGraphicFramePr>
            <a:graphicFrameLocks noGrp="1"/>
          </p:cNvGraphicFramePr>
          <p:nvPr>
            <p:extLst>
              <p:ext uri="{D42A27DB-BD31-4B8C-83A1-F6EECF244321}">
                <p14:modId xmlns:p14="http://schemas.microsoft.com/office/powerpoint/2010/main" val="1325671489"/>
              </p:ext>
            </p:extLst>
          </p:nvPr>
        </p:nvGraphicFramePr>
        <p:xfrm>
          <a:off x="479425" y="2278090"/>
          <a:ext cx="10638565" cy="4344091"/>
        </p:xfrm>
        <a:graphic>
          <a:graphicData uri="http://schemas.openxmlformats.org/drawingml/2006/table">
            <a:tbl>
              <a:tblPr firstRow="1" bandRow="1"/>
              <a:tblGrid>
                <a:gridCol w="728669">
                  <a:extLst>
                    <a:ext uri="{9D8B030D-6E8A-4147-A177-3AD203B41FA5}">
                      <a16:colId xmlns:a16="http://schemas.microsoft.com/office/drawing/2014/main" val="2691673303"/>
                    </a:ext>
                  </a:extLst>
                </a:gridCol>
                <a:gridCol w="1238737">
                  <a:extLst>
                    <a:ext uri="{9D8B030D-6E8A-4147-A177-3AD203B41FA5}">
                      <a16:colId xmlns:a16="http://schemas.microsoft.com/office/drawing/2014/main" val="2761031546"/>
                    </a:ext>
                  </a:extLst>
                </a:gridCol>
                <a:gridCol w="1238737">
                  <a:extLst>
                    <a:ext uri="{9D8B030D-6E8A-4147-A177-3AD203B41FA5}">
                      <a16:colId xmlns:a16="http://schemas.microsoft.com/office/drawing/2014/main" val="1558425992"/>
                    </a:ext>
                  </a:extLst>
                </a:gridCol>
                <a:gridCol w="1238737">
                  <a:extLst>
                    <a:ext uri="{9D8B030D-6E8A-4147-A177-3AD203B41FA5}">
                      <a16:colId xmlns:a16="http://schemas.microsoft.com/office/drawing/2014/main" val="2565947098"/>
                    </a:ext>
                  </a:extLst>
                </a:gridCol>
                <a:gridCol w="1238737">
                  <a:extLst>
                    <a:ext uri="{9D8B030D-6E8A-4147-A177-3AD203B41FA5}">
                      <a16:colId xmlns:a16="http://schemas.microsoft.com/office/drawing/2014/main" val="3801570467"/>
                    </a:ext>
                  </a:extLst>
                </a:gridCol>
                <a:gridCol w="1238737">
                  <a:extLst>
                    <a:ext uri="{9D8B030D-6E8A-4147-A177-3AD203B41FA5}">
                      <a16:colId xmlns:a16="http://schemas.microsoft.com/office/drawing/2014/main" val="1621144542"/>
                    </a:ext>
                  </a:extLst>
                </a:gridCol>
                <a:gridCol w="1238737">
                  <a:extLst>
                    <a:ext uri="{9D8B030D-6E8A-4147-A177-3AD203B41FA5}">
                      <a16:colId xmlns:a16="http://schemas.microsoft.com/office/drawing/2014/main" val="2586618139"/>
                    </a:ext>
                  </a:extLst>
                </a:gridCol>
                <a:gridCol w="1238737">
                  <a:extLst>
                    <a:ext uri="{9D8B030D-6E8A-4147-A177-3AD203B41FA5}">
                      <a16:colId xmlns:a16="http://schemas.microsoft.com/office/drawing/2014/main" val="2417398869"/>
                    </a:ext>
                  </a:extLst>
                </a:gridCol>
                <a:gridCol w="1238737">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483360466"/>
                  </a:ext>
                </a:extLst>
              </a:tr>
              <a:tr h="30715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10920607"/>
                  </a:ext>
                </a:extLst>
              </a:tr>
            </a:tbl>
          </a:graphicData>
        </a:graphic>
      </p:graphicFrame>
      <p:sp>
        <p:nvSpPr>
          <p:cNvPr id="4" name="Freeform 10">
            <a:extLst>
              <a:ext uri="{FF2B5EF4-FFF2-40B4-BE49-F238E27FC236}">
                <a16:creationId xmlns:a16="http://schemas.microsoft.com/office/drawing/2014/main" id="{8EFA738D-9707-28B9-EBF7-8DDFF6BAE0FF}"/>
              </a:ext>
            </a:extLst>
          </p:cNvPr>
          <p:cNvSpPr>
            <a:spLocks noChangeAspect="1" noChangeArrowheads="1"/>
          </p:cNvSpPr>
          <p:nvPr/>
        </p:nvSpPr>
        <p:spPr bwMode="auto">
          <a:xfrm>
            <a:off x="1722865"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5" name="Freeform 10">
            <a:extLst>
              <a:ext uri="{FF2B5EF4-FFF2-40B4-BE49-F238E27FC236}">
                <a16:creationId xmlns:a16="http://schemas.microsoft.com/office/drawing/2014/main" id="{30150471-371D-610F-F5EA-1BD5E6CDD80F}"/>
              </a:ext>
            </a:extLst>
          </p:cNvPr>
          <p:cNvSpPr>
            <a:spLocks noChangeAspect="1" noChangeArrowheads="1"/>
          </p:cNvSpPr>
          <p:nvPr/>
        </p:nvSpPr>
        <p:spPr bwMode="auto">
          <a:xfrm>
            <a:off x="172286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7" name="Freeform 10">
            <a:extLst>
              <a:ext uri="{FF2B5EF4-FFF2-40B4-BE49-F238E27FC236}">
                <a16:creationId xmlns:a16="http://schemas.microsoft.com/office/drawing/2014/main" id="{BB9AC137-9C21-0B1E-0E33-EAB2CFF45064}"/>
              </a:ext>
            </a:extLst>
          </p:cNvPr>
          <p:cNvSpPr>
            <a:spLocks noChangeAspect="1" noChangeArrowheads="1"/>
          </p:cNvSpPr>
          <p:nvPr/>
        </p:nvSpPr>
        <p:spPr bwMode="auto">
          <a:xfrm>
            <a:off x="1722865"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6" name="Freeform 10">
            <a:extLst>
              <a:ext uri="{FF2B5EF4-FFF2-40B4-BE49-F238E27FC236}">
                <a16:creationId xmlns:a16="http://schemas.microsoft.com/office/drawing/2014/main" id="{AC59619F-AEAA-91FC-DB27-C9FAC595B3D5}"/>
              </a:ext>
            </a:extLst>
          </p:cNvPr>
          <p:cNvSpPr>
            <a:spLocks noChangeAspect="1" noChangeArrowheads="1"/>
          </p:cNvSpPr>
          <p:nvPr/>
        </p:nvSpPr>
        <p:spPr bwMode="auto">
          <a:xfrm>
            <a:off x="3024964"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7" name="Freeform 10">
            <a:extLst>
              <a:ext uri="{FF2B5EF4-FFF2-40B4-BE49-F238E27FC236}">
                <a16:creationId xmlns:a16="http://schemas.microsoft.com/office/drawing/2014/main" id="{D3EE291C-80EF-85D9-C5F9-2E626ADA3E2A}"/>
              </a:ext>
            </a:extLst>
          </p:cNvPr>
          <p:cNvSpPr>
            <a:spLocks noChangeAspect="1" noChangeArrowheads="1"/>
          </p:cNvSpPr>
          <p:nvPr/>
        </p:nvSpPr>
        <p:spPr bwMode="auto">
          <a:xfrm>
            <a:off x="4183002"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8" name="Freeform 10">
            <a:extLst>
              <a:ext uri="{FF2B5EF4-FFF2-40B4-BE49-F238E27FC236}">
                <a16:creationId xmlns:a16="http://schemas.microsoft.com/office/drawing/2014/main" id="{06C95E56-3816-9330-AF9C-05E20F5BC91D}"/>
              </a:ext>
            </a:extLst>
          </p:cNvPr>
          <p:cNvSpPr>
            <a:spLocks noChangeAspect="1" noChangeArrowheads="1"/>
          </p:cNvSpPr>
          <p:nvPr/>
        </p:nvSpPr>
        <p:spPr bwMode="auto">
          <a:xfrm>
            <a:off x="542702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9" name="Freeform 10">
            <a:extLst>
              <a:ext uri="{FF2B5EF4-FFF2-40B4-BE49-F238E27FC236}">
                <a16:creationId xmlns:a16="http://schemas.microsoft.com/office/drawing/2014/main" id="{F5D7D800-0B6C-8D84-A34C-7D2CF68749C2}"/>
              </a:ext>
            </a:extLst>
          </p:cNvPr>
          <p:cNvSpPr>
            <a:spLocks noChangeAspect="1" noChangeArrowheads="1"/>
          </p:cNvSpPr>
          <p:nvPr/>
        </p:nvSpPr>
        <p:spPr bwMode="auto">
          <a:xfrm>
            <a:off x="3015337"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40" name="Freeform 10">
            <a:extLst>
              <a:ext uri="{FF2B5EF4-FFF2-40B4-BE49-F238E27FC236}">
                <a16:creationId xmlns:a16="http://schemas.microsoft.com/office/drawing/2014/main" id="{D6AECF61-B0EE-0C96-7090-C1E6451BBA5A}"/>
              </a:ext>
            </a:extLst>
          </p:cNvPr>
          <p:cNvSpPr>
            <a:spLocks noChangeAspect="1" noChangeArrowheads="1"/>
          </p:cNvSpPr>
          <p:nvPr/>
        </p:nvSpPr>
        <p:spPr bwMode="auto">
          <a:xfrm>
            <a:off x="3015337"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41" name="フリーフォーム 85">
            <a:extLst>
              <a:ext uri="{FF2B5EF4-FFF2-40B4-BE49-F238E27FC236}">
                <a16:creationId xmlns:a16="http://schemas.microsoft.com/office/drawing/2014/main" id="{572453F4-2F16-C036-5A43-53AA8B3C87E2}"/>
              </a:ext>
            </a:extLst>
          </p:cNvPr>
          <p:cNvSpPr/>
          <p:nvPr/>
        </p:nvSpPr>
        <p:spPr>
          <a:xfrm>
            <a:off x="5018736"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just" defTabSz="444500">
              <a:lnSpc>
                <a:spcPct val="120000"/>
              </a:lnSpc>
              <a:spcBef>
                <a:spcPct val="0"/>
              </a:spcBef>
              <a:defRPr/>
            </a:pPr>
            <a:r>
              <a:rPr kumimoji="0" lang="ja-JP" altLang="en-US" sz="1100" kern="0" dirty="0">
                <a:solidFill>
                  <a:srgbClr val="FFFFFF"/>
                </a:solidFill>
                <a:latin typeface="メイリオ"/>
              </a:rPr>
              <a:t>　・企業ロゴの受け渡し</a:t>
            </a:r>
            <a:endParaRPr kumimoji="0" lang="en-US" altLang="ja-JP" sz="1100" kern="0" dirty="0">
              <a:solidFill>
                <a:srgbClr val="FFFFFF"/>
              </a:solidFill>
              <a:latin typeface="メイリオ"/>
            </a:endParaRPr>
          </a:p>
          <a:p>
            <a:pPr algn="just" defTabSz="444500">
              <a:lnSpc>
                <a:spcPct val="120000"/>
              </a:lnSpc>
              <a:spcBef>
                <a:spcPct val="0"/>
              </a:spcBef>
              <a:defRPr/>
            </a:pPr>
            <a:r>
              <a:rPr kumimoji="0" lang="ja-JP" altLang="en-US" sz="1100" kern="0" dirty="0">
                <a:solidFill>
                  <a:srgbClr val="FFFFFF"/>
                </a:solidFill>
                <a:latin typeface="メイリオ"/>
              </a:rPr>
              <a:t>・バナー制作</a:t>
            </a:r>
          </a:p>
        </p:txBody>
      </p:sp>
      <p:sp>
        <p:nvSpPr>
          <p:cNvPr id="42" name="円/楕円 86">
            <a:extLst>
              <a:ext uri="{FF2B5EF4-FFF2-40B4-BE49-F238E27FC236}">
                <a16:creationId xmlns:a16="http://schemas.microsoft.com/office/drawing/2014/main" id="{9B8D8E55-3ADD-67F9-0DE5-1D3F95F6CC0B}"/>
              </a:ext>
            </a:extLst>
          </p:cNvPr>
          <p:cNvSpPr>
            <a:spLocks noChangeAspect="1"/>
          </p:cNvSpPr>
          <p:nvPr/>
        </p:nvSpPr>
        <p:spPr>
          <a:xfrm>
            <a:off x="4885740" y="880184"/>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grpSp>
        <p:nvGrpSpPr>
          <p:cNvPr id="43" name="Group 1">
            <a:extLst>
              <a:ext uri="{FF2B5EF4-FFF2-40B4-BE49-F238E27FC236}">
                <a16:creationId xmlns:a16="http://schemas.microsoft.com/office/drawing/2014/main" id="{FDCE9682-059C-B919-CADD-A69A207EB44D}"/>
              </a:ext>
            </a:extLst>
          </p:cNvPr>
          <p:cNvGrpSpPr>
            <a:grpSpLocks/>
          </p:cNvGrpSpPr>
          <p:nvPr/>
        </p:nvGrpSpPr>
        <p:grpSpPr bwMode="auto">
          <a:xfrm>
            <a:off x="5450734" y="1064709"/>
            <a:ext cx="359182" cy="219481"/>
            <a:chOff x="664" y="504"/>
            <a:chExt cx="485" cy="326"/>
          </a:xfrm>
          <a:solidFill>
            <a:srgbClr val="FFFFFF"/>
          </a:solidFill>
        </p:grpSpPr>
        <p:sp>
          <p:nvSpPr>
            <p:cNvPr id="44" name="Freeform 2">
              <a:extLst>
                <a:ext uri="{FF2B5EF4-FFF2-40B4-BE49-F238E27FC236}">
                  <a16:creationId xmlns:a16="http://schemas.microsoft.com/office/drawing/2014/main" id="{68EB05D4-676D-A9F5-D0BA-0EF52D248DBB}"/>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5" name="Freeform 3">
              <a:extLst>
                <a:ext uri="{FF2B5EF4-FFF2-40B4-BE49-F238E27FC236}">
                  <a16:creationId xmlns:a16="http://schemas.microsoft.com/office/drawing/2014/main" id="{681FC873-2028-5E82-31B5-FFD332A3BAC1}"/>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6" name="Freeform 4">
              <a:extLst>
                <a:ext uri="{FF2B5EF4-FFF2-40B4-BE49-F238E27FC236}">
                  <a16:creationId xmlns:a16="http://schemas.microsoft.com/office/drawing/2014/main" id="{25776896-861D-40C2-E414-4454DC908220}"/>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7" name="Freeform 5">
              <a:extLst>
                <a:ext uri="{FF2B5EF4-FFF2-40B4-BE49-F238E27FC236}">
                  <a16:creationId xmlns:a16="http://schemas.microsoft.com/office/drawing/2014/main" id="{ACCE2180-BD8C-53DD-A435-75C84C96A8E0}"/>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48" name="フリーフォーム 92">
            <a:extLst>
              <a:ext uri="{FF2B5EF4-FFF2-40B4-BE49-F238E27FC236}">
                <a16:creationId xmlns:a16="http://schemas.microsoft.com/office/drawing/2014/main" id="{EF7EEA7B-A630-425C-4F0F-157B527D992F}"/>
              </a:ext>
            </a:extLst>
          </p:cNvPr>
          <p:cNvSpPr/>
          <p:nvPr/>
        </p:nvSpPr>
        <p:spPr>
          <a:xfrm>
            <a:off x="996837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accent1"/>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・公開準備</a:t>
            </a:r>
            <a:endParaRPr kumimoji="0" lang="en-US" altLang="ja-JP" sz="11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100" kern="0" dirty="0">
                <a:solidFill>
                  <a:srgbClr val="FFFFFF"/>
                </a:solidFill>
                <a:latin typeface="メイリオ"/>
              </a:rPr>
              <a:t>テストアップ</a:t>
            </a:r>
            <a:endParaRPr kumimoji="0" lang="en-US" altLang="ja-JP" sz="1100" kern="0" dirty="0">
              <a:solidFill>
                <a:srgbClr val="FFFFFF"/>
              </a:solidFill>
              <a:latin typeface="メイリオ"/>
            </a:endParaRPr>
          </a:p>
        </p:txBody>
      </p:sp>
      <p:sp>
        <p:nvSpPr>
          <p:cNvPr id="49" name="円/楕円 93">
            <a:extLst>
              <a:ext uri="{FF2B5EF4-FFF2-40B4-BE49-F238E27FC236}">
                <a16:creationId xmlns:a16="http://schemas.microsoft.com/office/drawing/2014/main" id="{AF7D1733-51AB-62B3-F249-567BAE096E8D}"/>
              </a:ext>
            </a:extLst>
          </p:cNvPr>
          <p:cNvSpPr>
            <a:spLocks noChangeAspect="1"/>
          </p:cNvSpPr>
          <p:nvPr/>
        </p:nvSpPr>
        <p:spPr>
          <a:xfrm>
            <a:off x="9835376" y="880184"/>
            <a:ext cx="432000" cy="432000"/>
          </a:xfrm>
          <a:prstGeom prst="ellipse">
            <a:avLst/>
          </a:prstGeom>
          <a:solidFill>
            <a:schemeClr val="accent1"/>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8</a:t>
            </a:r>
            <a:endParaRPr kumimoji="0" lang="ja-JP" altLang="en-US" sz="1200" b="1" kern="0" dirty="0">
              <a:solidFill>
                <a:srgbClr val="FFFFFF"/>
              </a:solidFill>
              <a:latin typeface="メイリオ"/>
            </a:endParaRPr>
          </a:p>
        </p:txBody>
      </p:sp>
      <p:sp>
        <p:nvSpPr>
          <p:cNvPr id="50" name="Freeform 42">
            <a:extLst>
              <a:ext uri="{FF2B5EF4-FFF2-40B4-BE49-F238E27FC236}">
                <a16:creationId xmlns:a16="http://schemas.microsoft.com/office/drawing/2014/main" id="{3877CCB9-78E9-9F99-8191-2B3E44DEF43D}"/>
              </a:ext>
            </a:extLst>
          </p:cNvPr>
          <p:cNvSpPr>
            <a:spLocks noChangeArrowheads="1"/>
          </p:cNvSpPr>
          <p:nvPr/>
        </p:nvSpPr>
        <p:spPr bwMode="auto">
          <a:xfrm>
            <a:off x="10422100" y="1043282"/>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51" name="フリーフォーム 95">
            <a:extLst>
              <a:ext uri="{FF2B5EF4-FFF2-40B4-BE49-F238E27FC236}">
                <a16:creationId xmlns:a16="http://schemas.microsoft.com/office/drawing/2014/main" id="{D7CEC4C0-FED0-60F3-21FD-80B2CBF3CE9F}"/>
              </a:ext>
            </a:extLst>
          </p:cNvPr>
          <p:cNvSpPr/>
          <p:nvPr/>
        </p:nvSpPr>
        <p:spPr>
          <a:xfrm>
            <a:off x="3789153"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・誘導広告の予約</a:t>
            </a:r>
          </a:p>
          <a:p>
            <a:pPr defTabSz="444500">
              <a:lnSpc>
                <a:spcPct val="120000"/>
              </a:lnSpc>
              <a:spcBef>
                <a:spcPct val="0"/>
              </a:spcBef>
              <a:defRPr/>
            </a:pPr>
            <a:r>
              <a:rPr kumimoji="0" lang="ja-JP" altLang="en-US" sz="950" kern="0" dirty="0">
                <a:solidFill>
                  <a:srgbClr val="FFFFFF"/>
                </a:solidFill>
                <a:latin typeface="メイリオ"/>
              </a:rPr>
              <a:t>・制作費の申込</a:t>
            </a:r>
            <a:endParaRPr kumimoji="0" lang="en-US" altLang="ja-JP" sz="95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・編集誘導費の申込</a:t>
            </a:r>
          </a:p>
        </p:txBody>
      </p:sp>
      <p:sp>
        <p:nvSpPr>
          <p:cNvPr id="52" name="円/楕円 96">
            <a:extLst>
              <a:ext uri="{FF2B5EF4-FFF2-40B4-BE49-F238E27FC236}">
                <a16:creationId xmlns:a16="http://schemas.microsoft.com/office/drawing/2014/main" id="{D547446C-13CE-C55B-B371-25494E246DB3}"/>
              </a:ext>
            </a:extLst>
          </p:cNvPr>
          <p:cNvSpPr>
            <a:spLocks noChangeAspect="1"/>
          </p:cNvSpPr>
          <p:nvPr/>
        </p:nvSpPr>
        <p:spPr>
          <a:xfrm>
            <a:off x="3656157" y="880184"/>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53" name="グラフィックス 52" descr="クリップボード 単色塗りつぶし">
            <a:extLst>
              <a:ext uri="{FF2B5EF4-FFF2-40B4-BE49-F238E27FC236}">
                <a16:creationId xmlns:a16="http://schemas.microsoft.com/office/drawing/2014/main" id="{D157F11A-024E-385E-9046-E9F9B40D253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19292" y="980796"/>
            <a:ext cx="360000" cy="360000"/>
          </a:xfrm>
          <a:prstGeom prst="rect">
            <a:avLst/>
          </a:prstGeom>
        </p:spPr>
      </p:pic>
      <p:sp>
        <p:nvSpPr>
          <p:cNvPr id="54" name="フリーフォーム 98">
            <a:extLst>
              <a:ext uri="{FF2B5EF4-FFF2-40B4-BE49-F238E27FC236}">
                <a16:creationId xmlns:a16="http://schemas.microsoft.com/office/drawing/2014/main" id="{3B160FBE-D0F6-A5D1-6F04-D65C0B144232}"/>
              </a:ext>
            </a:extLst>
          </p:cNvPr>
          <p:cNvSpPr/>
          <p:nvPr/>
        </p:nvSpPr>
        <p:spPr>
          <a:xfrm>
            <a:off x="2559575"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オリエンテーション</a:t>
            </a:r>
          </a:p>
        </p:txBody>
      </p:sp>
      <p:sp>
        <p:nvSpPr>
          <p:cNvPr id="55" name="円/楕円 99">
            <a:extLst>
              <a:ext uri="{FF2B5EF4-FFF2-40B4-BE49-F238E27FC236}">
                <a16:creationId xmlns:a16="http://schemas.microsoft.com/office/drawing/2014/main" id="{10C5E543-7441-CBFE-3750-711DF617DCAE}"/>
              </a:ext>
            </a:extLst>
          </p:cNvPr>
          <p:cNvSpPr>
            <a:spLocks noChangeAspect="1"/>
          </p:cNvSpPr>
          <p:nvPr/>
        </p:nvSpPr>
        <p:spPr>
          <a:xfrm>
            <a:off x="2426579" y="880184"/>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56" name="グラフィックス 55" descr="ユーザー 単色塗りつぶし">
            <a:extLst>
              <a:ext uri="{FF2B5EF4-FFF2-40B4-BE49-F238E27FC236}">
                <a16:creationId xmlns:a16="http://schemas.microsoft.com/office/drawing/2014/main" id="{C566091E-6BBF-FF4F-69C3-BC72F45D9B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44475" y="980796"/>
            <a:ext cx="415499" cy="415499"/>
          </a:xfrm>
          <a:prstGeom prst="rect">
            <a:avLst/>
          </a:prstGeom>
        </p:spPr>
      </p:pic>
      <p:sp>
        <p:nvSpPr>
          <p:cNvPr id="57" name="フリーフォーム 101">
            <a:extLst>
              <a:ext uri="{FF2B5EF4-FFF2-40B4-BE49-F238E27FC236}">
                <a16:creationId xmlns:a16="http://schemas.microsoft.com/office/drawing/2014/main" id="{5F94C766-AD37-3188-9EEE-12B987C6E37C}"/>
              </a:ext>
            </a:extLst>
          </p:cNvPr>
          <p:cNvSpPr/>
          <p:nvPr/>
        </p:nvSpPr>
        <p:spPr>
          <a:xfrm>
            <a:off x="131074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58" name="円/楕円 102">
            <a:extLst>
              <a:ext uri="{FF2B5EF4-FFF2-40B4-BE49-F238E27FC236}">
                <a16:creationId xmlns:a16="http://schemas.microsoft.com/office/drawing/2014/main" id="{DFF00526-717B-B2E0-6932-51007D44926D}"/>
              </a:ext>
            </a:extLst>
          </p:cNvPr>
          <p:cNvSpPr>
            <a:spLocks noChangeAspect="1"/>
          </p:cNvSpPr>
          <p:nvPr/>
        </p:nvSpPr>
        <p:spPr>
          <a:xfrm>
            <a:off x="1177746" y="880184"/>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59" name="グラフィックス 58" descr="チャット 単色塗りつぶし">
            <a:extLst>
              <a:ext uri="{FF2B5EF4-FFF2-40B4-BE49-F238E27FC236}">
                <a16:creationId xmlns:a16="http://schemas.microsoft.com/office/drawing/2014/main" id="{D88BA801-A577-A8C6-F0C7-E3AA044703C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62846" y="980325"/>
            <a:ext cx="468000" cy="468000"/>
          </a:xfrm>
          <a:prstGeom prst="rect">
            <a:avLst/>
          </a:prstGeom>
        </p:spPr>
      </p:pic>
      <p:sp>
        <p:nvSpPr>
          <p:cNvPr id="60" name="フリーフォーム 104">
            <a:extLst>
              <a:ext uri="{FF2B5EF4-FFF2-40B4-BE49-F238E27FC236}">
                <a16:creationId xmlns:a16="http://schemas.microsoft.com/office/drawing/2014/main" id="{73C3AD4E-558C-0019-A123-A41406997058}"/>
              </a:ext>
            </a:extLst>
          </p:cNvPr>
          <p:cNvSpPr/>
          <p:nvPr/>
        </p:nvSpPr>
        <p:spPr>
          <a:xfrm>
            <a:off x="7509209"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40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サイトデザイン受け渡し</a:t>
            </a:r>
          </a:p>
        </p:txBody>
      </p:sp>
      <p:pic>
        <p:nvPicPr>
          <p:cNvPr id="61" name="グラフィックス 60" descr="チェックマークを付けたチェック ボックス 単色塗りつぶし">
            <a:extLst>
              <a:ext uri="{FF2B5EF4-FFF2-40B4-BE49-F238E27FC236}">
                <a16:creationId xmlns:a16="http://schemas.microsoft.com/office/drawing/2014/main" id="{205699F5-AB7E-3FAD-35D2-B75F92C466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3043" y="952999"/>
            <a:ext cx="432000" cy="432000"/>
          </a:xfrm>
          <a:prstGeom prst="rect">
            <a:avLst/>
          </a:prstGeom>
        </p:spPr>
      </p:pic>
      <p:sp>
        <p:nvSpPr>
          <p:cNvPr id="62" name="フリーフォーム 107">
            <a:extLst>
              <a:ext uri="{FF2B5EF4-FFF2-40B4-BE49-F238E27FC236}">
                <a16:creationId xmlns:a16="http://schemas.microsoft.com/office/drawing/2014/main" id="{427E6D20-E62B-E098-2314-661C78229492}"/>
              </a:ext>
            </a:extLst>
          </p:cNvPr>
          <p:cNvSpPr/>
          <p:nvPr/>
        </p:nvSpPr>
        <p:spPr>
          <a:xfrm>
            <a:off x="8719541"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50196"/>
            </a:srgbClr>
          </a:solidFill>
          <a:ln w="25400" cap="flat" cmpd="sng" algn="ctr">
            <a:noFill/>
            <a:prstDash val="solid"/>
          </a:ln>
          <a:effectLst/>
        </p:spPr>
        <p:txBody>
          <a:bodyPr spcFirstLastPara="0" vert="horz" wrap="square" lIns="144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バナーの確認</a:t>
            </a:r>
          </a:p>
        </p:txBody>
      </p:sp>
      <p:sp>
        <p:nvSpPr>
          <p:cNvPr id="63" name="直角三角形 62">
            <a:extLst>
              <a:ext uri="{FF2B5EF4-FFF2-40B4-BE49-F238E27FC236}">
                <a16:creationId xmlns:a16="http://schemas.microsoft.com/office/drawing/2014/main" id="{473FE4B0-B7E1-D2A7-465B-B117E1AC310B}"/>
              </a:ext>
            </a:extLst>
          </p:cNvPr>
          <p:cNvSpPr/>
          <p:nvPr/>
        </p:nvSpPr>
        <p:spPr>
          <a:xfrm rot="13500000">
            <a:off x="2311112" y="1643932"/>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4" name="直角三角形 63">
            <a:extLst>
              <a:ext uri="{FF2B5EF4-FFF2-40B4-BE49-F238E27FC236}">
                <a16:creationId xmlns:a16="http://schemas.microsoft.com/office/drawing/2014/main" id="{0AA360F4-DDCD-FA24-F4CA-9EC027E5A8AA}"/>
              </a:ext>
            </a:extLst>
          </p:cNvPr>
          <p:cNvSpPr/>
          <p:nvPr/>
        </p:nvSpPr>
        <p:spPr>
          <a:xfrm rot="13500000">
            <a:off x="3538261" y="1643933"/>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5" name="直角三角形 64">
            <a:extLst>
              <a:ext uri="{FF2B5EF4-FFF2-40B4-BE49-F238E27FC236}">
                <a16:creationId xmlns:a16="http://schemas.microsoft.com/office/drawing/2014/main" id="{A5FE2B0B-89AD-ECB6-EFC2-304CCDDB2B66}"/>
              </a:ext>
            </a:extLst>
          </p:cNvPr>
          <p:cNvSpPr/>
          <p:nvPr/>
        </p:nvSpPr>
        <p:spPr>
          <a:xfrm rot="13500000">
            <a:off x="4765415" y="1643934"/>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6" name="直角三角形 65">
            <a:extLst>
              <a:ext uri="{FF2B5EF4-FFF2-40B4-BE49-F238E27FC236}">
                <a16:creationId xmlns:a16="http://schemas.microsoft.com/office/drawing/2014/main" id="{08F81EA2-22DA-F00D-E257-DC3DE13822CE}"/>
              </a:ext>
            </a:extLst>
          </p:cNvPr>
          <p:cNvSpPr/>
          <p:nvPr/>
        </p:nvSpPr>
        <p:spPr>
          <a:xfrm rot="13500000">
            <a:off x="7253459"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7" name="直角三角形 66">
            <a:extLst>
              <a:ext uri="{FF2B5EF4-FFF2-40B4-BE49-F238E27FC236}">
                <a16:creationId xmlns:a16="http://schemas.microsoft.com/office/drawing/2014/main" id="{BDE85854-979B-FF83-287D-1FC1CA2FB998}"/>
              </a:ext>
            </a:extLst>
          </p:cNvPr>
          <p:cNvSpPr/>
          <p:nvPr/>
        </p:nvSpPr>
        <p:spPr>
          <a:xfrm rot="13500000">
            <a:off x="8461362"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8" name="直角三角形 67">
            <a:extLst>
              <a:ext uri="{FF2B5EF4-FFF2-40B4-BE49-F238E27FC236}">
                <a16:creationId xmlns:a16="http://schemas.microsoft.com/office/drawing/2014/main" id="{7B1E5141-3F73-B967-FA17-69C8CDD574E3}"/>
              </a:ext>
            </a:extLst>
          </p:cNvPr>
          <p:cNvSpPr/>
          <p:nvPr/>
        </p:nvSpPr>
        <p:spPr>
          <a:xfrm rot="13500000">
            <a:off x="9707763"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9" name="直角三角形 68">
            <a:extLst>
              <a:ext uri="{FF2B5EF4-FFF2-40B4-BE49-F238E27FC236}">
                <a16:creationId xmlns:a16="http://schemas.microsoft.com/office/drawing/2014/main" id="{A4AD1C8C-5CF3-A390-A2FF-2BB7D3815B60}"/>
              </a:ext>
            </a:extLst>
          </p:cNvPr>
          <p:cNvSpPr/>
          <p:nvPr/>
        </p:nvSpPr>
        <p:spPr>
          <a:xfrm rot="13500000">
            <a:off x="10867535"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0" name="Freeform 10">
            <a:extLst>
              <a:ext uri="{FF2B5EF4-FFF2-40B4-BE49-F238E27FC236}">
                <a16:creationId xmlns:a16="http://schemas.microsoft.com/office/drawing/2014/main" id="{D03074ED-04A5-23E6-6454-D7A679BD8FC2}"/>
              </a:ext>
            </a:extLst>
          </p:cNvPr>
          <p:cNvSpPr>
            <a:spLocks noChangeAspect="1" noChangeArrowheads="1"/>
          </p:cNvSpPr>
          <p:nvPr/>
        </p:nvSpPr>
        <p:spPr bwMode="auto">
          <a:xfrm>
            <a:off x="7951836"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1" name="Freeform 10">
            <a:extLst>
              <a:ext uri="{FF2B5EF4-FFF2-40B4-BE49-F238E27FC236}">
                <a16:creationId xmlns:a16="http://schemas.microsoft.com/office/drawing/2014/main" id="{1971C0E6-8928-BE38-1CA2-8EE4EE94BAB5}"/>
              </a:ext>
            </a:extLst>
          </p:cNvPr>
          <p:cNvSpPr>
            <a:spLocks noChangeAspect="1" noChangeArrowheads="1"/>
          </p:cNvSpPr>
          <p:nvPr/>
        </p:nvSpPr>
        <p:spPr bwMode="auto">
          <a:xfrm>
            <a:off x="7951836" y="321676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2" name="Freeform 10">
            <a:extLst>
              <a:ext uri="{FF2B5EF4-FFF2-40B4-BE49-F238E27FC236}">
                <a16:creationId xmlns:a16="http://schemas.microsoft.com/office/drawing/2014/main" id="{CC1FD29C-6AFD-32E6-790E-E45DBD61BA6F}"/>
              </a:ext>
            </a:extLst>
          </p:cNvPr>
          <p:cNvSpPr>
            <a:spLocks noChangeAspect="1" noChangeArrowheads="1"/>
          </p:cNvSpPr>
          <p:nvPr/>
        </p:nvSpPr>
        <p:spPr bwMode="auto">
          <a:xfrm>
            <a:off x="919258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3" name="Freeform 10">
            <a:extLst>
              <a:ext uri="{FF2B5EF4-FFF2-40B4-BE49-F238E27FC236}">
                <a16:creationId xmlns:a16="http://schemas.microsoft.com/office/drawing/2014/main" id="{6C2A65D3-F232-A32C-D210-13480BE00792}"/>
              </a:ext>
            </a:extLst>
          </p:cNvPr>
          <p:cNvSpPr>
            <a:spLocks noChangeAspect="1" noChangeArrowheads="1"/>
          </p:cNvSpPr>
          <p:nvPr/>
        </p:nvSpPr>
        <p:spPr bwMode="auto">
          <a:xfrm>
            <a:off x="9192580"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4" name="Freeform 10">
            <a:extLst>
              <a:ext uri="{FF2B5EF4-FFF2-40B4-BE49-F238E27FC236}">
                <a16:creationId xmlns:a16="http://schemas.microsoft.com/office/drawing/2014/main" id="{F13D85CF-6F68-DD72-2A0A-3BD7BB81788F}"/>
              </a:ext>
            </a:extLst>
          </p:cNvPr>
          <p:cNvSpPr>
            <a:spLocks noChangeAspect="1" noChangeArrowheads="1"/>
          </p:cNvSpPr>
          <p:nvPr/>
        </p:nvSpPr>
        <p:spPr bwMode="auto">
          <a:xfrm>
            <a:off x="9192580"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5" name="Freeform 10">
            <a:extLst>
              <a:ext uri="{FF2B5EF4-FFF2-40B4-BE49-F238E27FC236}">
                <a16:creationId xmlns:a16="http://schemas.microsoft.com/office/drawing/2014/main" id="{03142552-48DD-7AD7-CCC5-C7B52F6BE17B}"/>
              </a:ext>
            </a:extLst>
          </p:cNvPr>
          <p:cNvSpPr>
            <a:spLocks noChangeAspect="1" noChangeArrowheads="1"/>
          </p:cNvSpPr>
          <p:nvPr/>
        </p:nvSpPr>
        <p:spPr bwMode="auto">
          <a:xfrm>
            <a:off x="1037920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6" name="テキスト ボックス 75">
            <a:extLst>
              <a:ext uri="{FF2B5EF4-FFF2-40B4-BE49-F238E27FC236}">
                <a16:creationId xmlns:a16="http://schemas.microsoft.com/office/drawing/2014/main" id="{B36EAC24-4B81-8B38-DA27-465791E09EB0}"/>
              </a:ext>
            </a:extLst>
          </p:cNvPr>
          <p:cNvSpPr txBox="1"/>
          <p:nvPr/>
        </p:nvSpPr>
        <p:spPr>
          <a:xfrm>
            <a:off x="1275170" y="3640777"/>
            <a:ext cx="1097133"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77" name="テキスト ボックス 76">
            <a:extLst>
              <a:ext uri="{FF2B5EF4-FFF2-40B4-BE49-F238E27FC236}">
                <a16:creationId xmlns:a16="http://schemas.microsoft.com/office/drawing/2014/main" id="{9A8FC731-F028-EFA0-2138-505C63D72251}"/>
              </a:ext>
            </a:extLst>
          </p:cNvPr>
          <p:cNvSpPr txBox="1"/>
          <p:nvPr/>
        </p:nvSpPr>
        <p:spPr>
          <a:xfrm>
            <a:off x="2533933" y="3640777"/>
            <a:ext cx="1077578"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78" name="テキスト ボックス 77">
            <a:extLst>
              <a:ext uri="{FF2B5EF4-FFF2-40B4-BE49-F238E27FC236}">
                <a16:creationId xmlns:a16="http://schemas.microsoft.com/office/drawing/2014/main" id="{CA9CDE0B-ABBC-4945-6F01-70B4CFF06084}"/>
              </a:ext>
            </a:extLst>
          </p:cNvPr>
          <p:cNvSpPr txBox="1"/>
          <p:nvPr/>
        </p:nvSpPr>
        <p:spPr>
          <a:xfrm>
            <a:off x="3757824" y="3640777"/>
            <a:ext cx="1127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800" kern="0" dirty="0">
              <a:solidFill>
                <a:srgbClr val="545454"/>
              </a:solidFill>
              <a:latin typeface="メイリオ"/>
            </a:endParaRPr>
          </a:p>
        </p:txBody>
      </p:sp>
      <p:sp>
        <p:nvSpPr>
          <p:cNvPr id="79" name="テキスト ボックス 78">
            <a:extLst>
              <a:ext uri="{FF2B5EF4-FFF2-40B4-BE49-F238E27FC236}">
                <a16:creationId xmlns:a16="http://schemas.microsoft.com/office/drawing/2014/main" id="{1E174A0A-539D-72DA-CD72-745F595743B8}"/>
              </a:ext>
            </a:extLst>
          </p:cNvPr>
          <p:cNvSpPr txBox="1"/>
          <p:nvPr/>
        </p:nvSpPr>
        <p:spPr>
          <a:xfrm>
            <a:off x="498170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1000" kern="0" dirty="0">
              <a:solidFill>
                <a:srgbClr val="545454"/>
              </a:solidFill>
              <a:latin typeface="メイリオ"/>
            </a:endParaRPr>
          </a:p>
        </p:txBody>
      </p:sp>
      <p:sp>
        <p:nvSpPr>
          <p:cNvPr id="80" name="テキスト ボックス 79">
            <a:extLst>
              <a:ext uri="{FF2B5EF4-FFF2-40B4-BE49-F238E27FC236}">
                <a16:creationId xmlns:a16="http://schemas.microsoft.com/office/drawing/2014/main" id="{34203643-61CF-38B7-EAC6-CA69B52A9099}"/>
              </a:ext>
            </a:extLst>
          </p:cNvPr>
          <p:cNvSpPr txBox="1"/>
          <p:nvPr/>
        </p:nvSpPr>
        <p:spPr>
          <a:xfrm>
            <a:off x="747248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1" name="テキスト ボックス 80">
            <a:extLst>
              <a:ext uri="{FF2B5EF4-FFF2-40B4-BE49-F238E27FC236}">
                <a16:creationId xmlns:a16="http://schemas.microsoft.com/office/drawing/2014/main" id="{0520E1A6-923C-2858-16E8-BD06F467914F}"/>
              </a:ext>
            </a:extLst>
          </p:cNvPr>
          <p:cNvSpPr txBox="1"/>
          <p:nvPr/>
        </p:nvSpPr>
        <p:spPr>
          <a:xfrm>
            <a:off x="8706004" y="3640777"/>
            <a:ext cx="1114532"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2" name="テキスト ボックス 81">
            <a:extLst>
              <a:ext uri="{FF2B5EF4-FFF2-40B4-BE49-F238E27FC236}">
                <a16:creationId xmlns:a16="http://schemas.microsoft.com/office/drawing/2014/main" id="{EBC8E9DD-FEAD-12F4-CFCC-46E7EA282B36}"/>
              </a:ext>
            </a:extLst>
          </p:cNvPr>
          <p:cNvSpPr txBox="1"/>
          <p:nvPr/>
        </p:nvSpPr>
        <p:spPr>
          <a:xfrm>
            <a:off x="9923191" y="3640777"/>
            <a:ext cx="1143829" cy="2920361"/>
          </a:xfrm>
          <a:prstGeom prst="rect">
            <a:avLst/>
          </a:prstGeom>
          <a:solidFill>
            <a:srgbClr val="FFFFFF">
              <a:alpha val="95000"/>
            </a:srgbClr>
          </a:solidFill>
          <a:ln>
            <a:solidFill>
              <a:srgbClr val="00003E"/>
            </a:solidFill>
          </a:ln>
        </p:spPr>
        <p:txBody>
          <a:bodyPr wrap="square" lIns="72000" tIns="216000" rIns="72000" bIns="0" rtlCol="0" anchor="t">
            <a:noAutofit/>
          </a:bodyPr>
          <a:lstStyle/>
          <a:p>
            <a:pPr>
              <a:lnSpc>
                <a:spcPct val="110000"/>
              </a:lnSpc>
              <a:spcAft>
                <a:spcPts val="400"/>
              </a:spcAft>
              <a:defRPr/>
            </a:pPr>
            <a:endParaRPr kumimoji="0" lang="ja-JP" altLang="en-US" sz="800" kern="0" dirty="0">
              <a:solidFill>
                <a:srgbClr val="545454"/>
              </a:solidFill>
              <a:latin typeface="メイリオ"/>
            </a:endParaRPr>
          </a:p>
        </p:txBody>
      </p:sp>
      <p:sp>
        <p:nvSpPr>
          <p:cNvPr id="83" name="Freeform 10">
            <a:extLst>
              <a:ext uri="{FF2B5EF4-FFF2-40B4-BE49-F238E27FC236}">
                <a16:creationId xmlns:a16="http://schemas.microsoft.com/office/drawing/2014/main" id="{DB9A1979-774B-F601-8EE8-F2AD3C109EE5}"/>
              </a:ext>
            </a:extLst>
          </p:cNvPr>
          <p:cNvSpPr>
            <a:spLocks noChangeAspect="1" noChangeArrowheads="1"/>
          </p:cNvSpPr>
          <p:nvPr/>
        </p:nvSpPr>
        <p:spPr bwMode="auto">
          <a:xfrm>
            <a:off x="5425421" y="235891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4" name="Freeform 10">
            <a:extLst>
              <a:ext uri="{FF2B5EF4-FFF2-40B4-BE49-F238E27FC236}">
                <a16:creationId xmlns:a16="http://schemas.microsoft.com/office/drawing/2014/main" id="{9F561EAF-5551-7DD3-8FB4-80B1CDB8171C}"/>
              </a:ext>
            </a:extLst>
          </p:cNvPr>
          <p:cNvSpPr>
            <a:spLocks noChangeAspect="1" noChangeArrowheads="1"/>
          </p:cNvSpPr>
          <p:nvPr/>
        </p:nvSpPr>
        <p:spPr bwMode="auto">
          <a:xfrm>
            <a:off x="10396847" y="279411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5" name="Freeform 10">
            <a:extLst>
              <a:ext uri="{FF2B5EF4-FFF2-40B4-BE49-F238E27FC236}">
                <a16:creationId xmlns:a16="http://schemas.microsoft.com/office/drawing/2014/main" id="{7FFB2C18-64DE-04F0-F02D-706D6FB62D62}"/>
              </a:ext>
            </a:extLst>
          </p:cNvPr>
          <p:cNvSpPr>
            <a:spLocks noChangeAspect="1" noChangeArrowheads="1"/>
          </p:cNvSpPr>
          <p:nvPr/>
        </p:nvSpPr>
        <p:spPr bwMode="auto">
          <a:xfrm>
            <a:off x="10406473" y="3227254"/>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6" name="Freeform 10">
            <a:extLst>
              <a:ext uri="{FF2B5EF4-FFF2-40B4-BE49-F238E27FC236}">
                <a16:creationId xmlns:a16="http://schemas.microsoft.com/office/drawing/2014/main" id="{3E7AC014-291C-6866-F7E2-37E527A69ADC}"/>
              </a:ext>
            </a:extLst>
          </p:cNvPr>
          <p:cNvSpPr>
            <a:spLocks noChangeAspect="1" noChangeArrowheads="1"/>
          </p:cNvSpPr>
          <p:nvPr/>
        </p:nvSpPr>
        <p:spPr bwMode="auto">
          <a:xfrm>
            <a:off x="5444672" y="3234811"/>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pic>
        <p:nvPicPr>
          <p:cNvPr id="87" name="グラフィックス 86" descr="チェックマークを付けたチェック ボックス 単色塗りつぶし">
            <a:extLst>
              <a:ext uri="{FF2B5EF4-FFF2-40B4-BE49-F238E27FC236}">
                <a16:creationId xmlns:a16="http://schemas.microsoft.com/office/drawing/2014/main" id="{03DED397-7799-65BE-E5DA-82886353A21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94228" y="961020"/>
            <a:ext cx="432000" cy="432000"/>
          </a:xfrm>
          <a:prstGeom prst="rect">
            <a:avLst/>
          </a:prstGeom>
        </p:spPr>
      </p:pic>
      <p:sp>
        <p:nvSpPr>
          <p:cNvPr id="88" name="フリーフォーム 104">
            <a:extLst>
              <a:ext uri="{FF2B5EF4-FFF2-40B4-BE49-F238E27FC236}">
                <a16:creationId xmlns:a16="http://schemas.microsoft.com/office/drawing/2014/main" id="{193B742B-1161-4886-D7AD-84C48286996C}"/>
              </a:ext>
            </a:extLst>
          </p:cNvPr>
          <p:cNvSpPr/>
          <p:nvPr/>
        </p:nvSpPr>
        <p:spPr>
          <a:xfrm>
            <a:off x="6285194" y="973011"/>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2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a:rPr>
              <a:t>レポート用のアンケート内容の確認</a:t>
            </a:r>
          </a:p>
        </p:txBody>
      </p:sp>
      <p:sp>
        <p:nvSpPr>
          <p:cNvPr id="89" name="円/楕円 105">
            <a:extLst>
              <a:ext uri="{FF2B5EF4-FFF2-40B4-BE49-F238E27FC236}">
                <a16:creationId xmlns:a16="http://schemas.microsoft.com/office/drawing/2014/main" id="{8DCE6353-87B3-57E3-9A14-09C2CDF194BA}"/>
              </a:ext>
            </a:extLst>
          </p:cNvPr>
          <p:cNvSpPr>
            <a:spLocks noChangeAspect="1"/>
          </p:cNvSpPr>
          <p:nvPr/>
        </p:nvSpPr>
        <p:spPr>
          <a:xfrm>
            <a:off x="6152198" y="878578"/>
            <a:ext cx="432000" cy="432000"/>
          </a:xfrm>
          <a:prstGeom prst="ellipse">
            <a:avLst/>
          </a:prstGeom>
          <a:solidFill>
            <a:srgbClr val="00003E">
              <a:alpha val="2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rPr>
              <a:t>5</a:t>
            </a:r>
            <a:endParaRPr kumimoji="0" lang="ja-JP" altLang="en-US" sz="1200" b="1" i="0" u="none" strike="noStrike" kern="0" cap="none" spc="0" normalizeH="0" baseline="0" noProof="0" dirty="0">
              <a:ln>
                <a:noFill/>
              </a:ln>
              <a:solidFill>
                <a:srgbClr val="000000"/>
              </a:solidFill>
              <a:effectLst/>
              <a:uLnTx/>
              <a:uFillTx/>
              <a:latin typeface="メイリオ"/>
            </a:endParaRPr>
          </a:p>
        </p:txBody>
      </p:sp>
      <p:pic>
        <p:nvPicPr>
          <p:cNvPr id="90" name="グラフィックス 89" descr="チェックマークを付けたチェック ボックス 単色塗りつぶし">
            <a:extLst>
              <a:ext uri="{FF2B5EF4-FFF2-40B4-BE49-F238E27FC236}">
                <a16:creationId xmlns:a16="http://schemas.microsoft.com/office/drawing/2014/main" id="{021E1346-5AD5-98FC-C35B-ACB29F48EB7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59028" y="951393"/>
            <a:ext cx="432000" cy="432000"/>
          </a:xfrm>
          <a:prstGeom prst="rect">
            <a:avLst/>
          </a:prstGeom>
        </p:spPr>
      </p:pic>
      <p:sp>
        <p:nvSpPr>
          <p:cNvPr id="91" name="直角三角形 90">
            <a:extLst>
              <a:ext uri="{FF2B5EF4-FFF2-40B4-BE49-F238E27FC236}">
                <a16:creationId xmlns:a16="http://schemas.microsoft.com/office/drawing/2014/main" id="{1116FA6F-1C81-A692-625F-2F9CB5014BF3}"/>
              </a:ext>
            </a:extLst>
          </p:cNvPr>
          <p:cNvSpPr/>
          <p:nvPr/>
        </p:nvSpPr>
        <p:spPr>
          <a:xfrm rot="13500000">
            <a:off x="6029444" y="164232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92" name="テキスト ボックス 91">
            <a:extLst>
              <a:ext uri="{FF2B5EF4-FFF2-40B4-BE49-F238E27FC236}">
                <a16:creationId xmlns:a16="http://schemas.microsoft.com/office/drawing/2014/main" id="{C28BE2D5-3550-2A87-DD98-5B14E5E44429}"/>
              </a:ext>
            </a:extLst>
          </p:cNvPr>
          <p:cNvSpPr txBox="1"/>
          <p:nvPr/>
        </p:nvSpPr>
        <p:spPr>
          <a:xfrm>
            <a:off x="6229222" y="3639172"/>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93" name="テキスト ボックス 92">
            <a:extLst>
              <a:ext uri="{FF2B5EF4-FFF2-40B4-BE49-F238E27FC236}">
                <a16:creationId xmlns:a16="http://schemas.microsoft.com/office/drawing/2014/main" id="{185A02B2-61C9-34E8-1386-FE6E1FF334F1}"/>
              </a:ext>
            </a:extLst>
          </p:cNvPr>
          <p:cNvSpPr txBox="1"/>
          <p:nvPr/>
        </p:nvSpPr>
        <p:spPr>
          <a:xfrm>
            <a:off x="1240528" y="3683374"/>
            <a:ext cx="1114207" cy="2446824"/>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から弊社営業に提案可否確認連絡。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94" name="テキスト ボックス 93">
            <a:extLst>
              <a:ext uri="{FF2B5EF4-FFF2-40B4-BE49-F238E27FC236}">
                <a16:creationId xmlns:a16="http://schemas.microsoft.com/office/drawing/2014/main" id="{0333626E-9140-AE59-DF76-FF1735B1BE22}"/>
              </a:ext>
            </a:extLst>
          </p:cNvPr>
          <p:cNvSpPr txBox="1"/>
          <p:nvPr/>
        </p:nvSpPr>
        <p:spPr>
          <a:xfrm>
            <a:off x="3739167" y="3681853"/>
            <a:ext cx="1143828" cy="2318840"/>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a:t>
            </a:r>
            <a:r>
              <a:rPr kumimoji="0" lang="en-US" altLang="ja-JP" sz="1000" kern="0" dirty="0">
                <a:solidFill>
                  <a:srgbClr val="545454"/>
                </a:solidFill>
                <a:latin typeface="メイリオ"/>
              </a:rPr>
              <a:t>YDA</a:t>
            </a:r>
            <a:r>
              <a:rPr kumimoji="0" lang="ja-JP" altLang="en-US" sz="1000" kern="0" dirty="0">
                <a:solidFill>
                  <a:srgbClr val="545454"/>
                </a:solidFill>
                <a:latin typeface="メイリオ"/>
              </a:rPr>
              <a:t>予約型</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ファイナンス商品）を予約。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が制作費、編集誘導費の申込実施。</a:t>
            </a:r>
            <a:br>
              <a:rPr kumimoji="0" lang="en-US" altLang="ja-JP" sz="1000" kern="0" dirty="0">
                <a:solidFill>
                  <a:srgbClr val="545454"/>
                </a:solidFill>
                <a:latin typeface="メイリオ"/>
              </a:rPr>
            </a:br>
            <a:r>
              <a:rPr kumimoji="0" lang="ja-JP" altLang="en-US" sz="1050" kern="0" dirty="0">
                <a:solidFill>
                  <a:srgbClr val="00569B"/>
                </a:solidFill>
                <a:latin typeface="メイリオ"/>
                <a:hlinkClick r:id="rId7">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endParaRPr kumimoji="0" lang="en-US" altLang="ja-JP" sz="800" kern="0" dirty="0">
              <a:solidFill>
                <a:srgbClr val="545454"/>
              </a:solidFill>
              <a:latin typeface="メイリオ"/>
            </a:endParaRPr>
          </a:p>
        </p:txBody>
      </p:sp>
      <p:sp>
        <p:nvSpPr>
          <p:cNvPr id="95" name="テキスト ボックス 94">
            <a:extLst>
              <a:ext uri="{FF2B5EF4-FFF2-40B4-BE49-F238E27FC236}">
                <a16:creationId xmlns:a16="http://schemas.microsoft.com/office/drawing/2014/main" id="{92AF3781-736B-50A1-71E2-2F506C7CED91}"/>
              </a:ext>
            </a:extLst>
          </p:cNvPr>
          <p:cNvSpPr txBox="1"/>
          <p:nvPr/>
        </p:nvSpPr>
        <p:spPr>
          <a:xfrm>
            <a:off x="2544028" y="3689874"/>
            <a:ext cx="1067483" cy="2344231"/>
          </a:xfrm>
          <a:prstGeom prst="rect">
            <a:avLst/>
          </a:prstGeom>
          <a:noFill/>
        </p:spPr>
        <p:txBody>
          <a:bodyPr wrap="square" rtlCol="0">
            <a:sp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rPr>
              <a:t>代理店様</a:t>
            </a:r>
            <a:r>
              <a:rPr kumimoji="0" lang="ja-JP" altLang="en-US" sz="1000" b="0" i="0" u="none" strike="noStrike" kern="0" cap="none" spc="0" normalizeH="0" baseline="0" noProof="0" dirty="0">
                <a:ln>
                  <a:noFill/>
                </a:ln>
                <a:solidFill>
                  <a:srgbClr val="545454"/>
                </a:solidFill>
                <a:effectLst/>
                <a:uLnTx/>
                <a:uFillTx/>
                <a:latin typeface="メイリオ"/>
              </a:rPr>
              <a:t>・</a:t>
            </a:r>
            <a:r>
              <a:rPr kumimoji="0" lang="ja-JP" altLang="en-US" sz="1000" b="1" i="0" u="none" strike="noStrike" kern="0" cap="none" spc="0" normalizeH="0" baseline="0" noProof="0" dirty="0">
                <a:ln>
                  <a:noFill/>
                </a:ln>
                <a:solidFill>
                  <a:srgbClr val="545454"/>
                </a:solidFill>
                <a:effectLst/>
                <a:uLnTx/>
                <a:uFillTx/>
                <a:latin typeface="メイリオ"/>
              </a:rPr>
              <a:t>弊社</a:t>
            </a:r>
            <a:r>
              <a:rPr kumimoji="0" lang="ja-JP" altLang="en-US" sz="1000" b="0" i="0" u="none" strike="noStrike" kern="0" cap="none" spc="0" normalizeH="0" baseline="0" noProof="0" dirty="0">
                <a:ln>
                  <a:noFill/>
                </a:ln>
                <a:solidFill>
                  <a:srgbClr val="545454"/>
                </a:solidFill>
                <a:effectLst/>
                <a:uLnTx/>
                <a:uFillTx/>
                <a:latin typeface="メイリオ"/>
              </a:rPr>
              <a:t>で打ち合わせを行う。スケジュールや注意事項のすり合わせを行う。</a:t>
            </a:r>
            <a:r>
              <a:rPr kumimoji="0" lang="ja-JP" altLang="en-US" sz="1000" b="0" i="0" u="none" strike="noStrike" kern="0" cap="none" spc="0" normalizeH="0" baseline="0" noProof="0" dirty="0">
                <a:ln>
                  <a:noFill/>
                </a:ln>
                <a:solidFill>
                  <a:srgbClr val="000000"/>
                </a:solidFill>
                <a:effectLst/>
                <a:uLnTx/>
                <a:uFillTx/>
              </a:rPr>
              <a:t>事前にお渡ししているエントリーシートを事前の記入してください。</a:t>
            </a:r>
            <a:endParaRPr kumimoji="0" lang="en-US" altLang="ja-JP" sz="1000" b="0" i="0" u="none" strike="noStrike" kern="0" cap="none" spc="0" normalizeH="0" baseline="0" noProof="0" dirty="0">
              <a:ln>
                <a:noFill/>
              </a:ln>
              <a:solidFill>
                <a:srgbClr val="000000"/>
              </a:solidFill>
              <a:effectLst/>
              <a:uLnTx/>
              <a:uFillTx/>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endParaRPr kumimoji="0" lang="ja-JP" altLang="en-US" sz="1000" b="0" i="0" u="none" strike="noStrike" kern="0" cap="none" spc="0" normalizeH="0" baseline="0" noProof="0" dirty="0">
              <a:ln>
                <a:noFill/>
              </a:ln>
              <a:solidFill>
                <a:srgbClr val="545454"/>
              </a:solidFill>
              <a:effectLst/>
              <a:uLnTx/>
              <a:uFillTx/>
              <a:latin typeface="メイリオ"/>
            </a:endParaRPr>
          </a:p>
        </p:txBody>
      </p:sp>
      <p:sp>
        <p:nvSpPr>
          <p:cNvPr id="96" name="テキスト ボックス 95">
            <a:extLst>
              <a:ext uri="{FF2B5EF4-FFF2-40B4-BE49-F238E27FC236}">
                <a16:creationId xmlns:a16="http://schemas.microsoft.com/office/drawing/2014/main" id="{3A68BFA8-119D-902C-8013-92BA618603DC}"/>
              </a:ext>
            </a:extLst>
          </p:cNvPr>
          <p:cNvSpPr txBox="1"/>
          <p:nvPr/>
        </p:nvSpPr>
        <p:spPr>
          <a:xfrm>
            <a:off x="4944183" y="3688800"/>
            <a:ext cx="1171067" cy="285206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が</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ファイナンスのロゴを代理店様に送付。（広告のバナーに含めて作成いただく）</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が、広告主様のロゴを弊社営業もしくは弊社制作へ送付。（編集誘導バナ</a:t>
            </a:r>
            <a:r>
              <a:rPr kumimoji="0" lang="ja-JP" altLang="en-US" sz="900" kern="0" dirty="0">
                <a:solidFill>
                  <a:srgbClr val="545454"/>
                </a:solidFill>
                <a:latin typeface="メイリオ"/>
              </a:rPr>
              <a:t>ー</a:t>
            </a:r>
            <a:r>
              <a:rPr kumimoji="0" lang="ja-JP" altLang="en-US" sz="1000" kern="0" dirty="0">
                <a:solidFill>
                  <a:srgbClr val="545454"/>
                </a:solidFill>
                <a:latin typeface="メイリオ"/>
              </a:rPr>
              <a:t>に含めて作成する）</a:t>
            </a:r>
          </a:p>
        </p:txBody>
      </p:sp>
      <p:sp>
        <p:nvSpPr>
          <p:cNvPr id="97" name="テキスト ボックス 96">
            <a:extLst>
              <a:ext uri="{FF2B5EF4-FFF2-40B4-BE49-F238E27FC236}">
                <a16:creationId xmlns:a16="http://schemas.microsoft.com/office/drawing/2014/main" id="{972244FF-97B6-E470-122C-DEF60578909A}"/>
              </a:ext>
            </a:extLst>
          </p:cNvPr>
          <p:cNvSpPr txBox="1"/>
          <p:nvPr/>
        </p:nvSpPr>
        <p:spPr>
          <a:xfrm>
            <a:off x="7483184" y="3685872"/>
            <a:ext cx="1067483"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a:t>
            </a:r>
            <a:r>
              <a:rPr kumimoji="0" lang="ja-JP" altLang="en-US" sz="1000" kern="0" dirty="0">
                <a:solidFill>
                  <a:srgbClr val="545454"/>
                </a:solidFill>
                <a:latin typeface="メイリオ"/>
              </a:rPr>
              <a:t>が制作したデザインを、広告主様に確認いただき、適宜修正を加えながら確定させます。</a:t>
            </a:r>
            <a:endParaRPr kumimoji="0" lang="en-US" altLang="ja-JP" sz="1000" kern="0" dirty="0">
              <a:solidFill>
                <a:srgbClr val="545454"/>
              </a:solidFill>
              <a:latin typeface="メイリオ"/>
            </a:endParaRPr>
          </a:p>
        </p:txBody>
      </p:sp>
      <p:sp>
        <p:nvSpPr>
          <p:cNvPr id="98" name="テキスト ボックス 97">
            <a:extLst>
              <a:ext uri="{FF2B5EF4-FFF2-40B4-BE49-F238E27FC236}">
                <a16:creationId xmlns:a16="http://schemas.microsoft.com/office/drawing/2014/main" id="{134040F6-6CB6-B63C-28B2-A9F5AFEEC31A}"/>
              </a:ext>
            </a:extLst>
          </p:cNvPr>
          <p:cNvSpPr txBox="1"/>
          <p:nvPr/>
        </p:nvSpPr>
        <p:spPr>
          <a:xfrm>
            <a:off x="8631279" y="3688120"/>
            <a:ext cx="1194472" cy="2513509"/>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から広告のバナーを預かり、</a:t>
            </a: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ファイナンスロゴのブランドチェックを行う。</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弊社営業または弊社制作</a:t>
            </a:r>
            <a:r>
              <a:rPr kumimoji="0" lang="ja-JP" altLang="en-US" sz="1000" kern="0" dirty="0">
                <a:solidFill>
                  <a:srgbClr val="545454"/>
                </a:solidFill>
                <a:latin typeface="メイリオ"/>
              </a:rPr>
              <a:t>より、編集誘導バナーを送付。基本的には編集誘導バナーの修正要望は不可です。</a:t>
            </a:r>
          </a:p>
        </p:txBody>
      </p:sp>
      <p:sp>
        <p:nvSpPr>
          <p:cNvPr id="99" name="テキスト ボックス 98">
            <a:extLst>
              <a:ext uri="{FF2B5EF4-FFF2-40B4-BE49-F238E27FC236}">
                <a16:creationId xmlns:a16="http://schemas.microsoft.com/office/drawing/2014/main" id="{DF08C84A-2EFB-BB6E-006F-BC0B65C02605}"/>
              </a:ext>
            </a:extLst>
          </p:cNvPr>
          <p:cNvSpPr txBox="1"/>
          <p:nvPr/>
        </p:nvSpPr>
        <p:spPr>
          <a:xfrm>
            <a:off x="9867697" y="3688800"/>
            <a:ext cx="1206026" cy="275049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代理店（広告主様）</a:t>
            </a:r>
            <a:r>
              <a:rPr kumimoji="0" lang="ja-JP" altLang="en-US" sz="1000" kern="0" dirty="0">
                <a:solidFill>
                  <a:srgbClr val="545454"/>
                </a:solidFill>
                <a:latin typeface="メイリオ"/>
              </a:rPr>
              <a:t>にテストサーバー上の企画ページの確認を行っていただき校了。</a:t>
            </a:r>
            <a:br>
              <a:rPr kumimoji="0" lang="en-US" altLang="ja-JP" sz="1000" kern="0" dirty="0">
                <a:solidFill>
                  <a:srgbClr val="545454"/>
                </a:solidFill>
                <a:latin typeface="メイリオ"/>
              </a:rPr>
            </a:br>
            <a:r>
              <a:rPr kumimoji="0" lang="en-US" altLang="ja-JP" sz="900" kern="0" dirty="0">
                <a:solidFill>
                  <a:srgbClr val="545454"/>
                </a:solidFill>
                <a:latin typeface="メイリオ"/>
              </a:rPr>
              <a:t>※</a:t>
            </a:r>
            <a:r>
              <a:rPr kumimoji="0" lang="ja-JP" altLang="en-US" sz="900" kern="0" dirty="0">
                <a:solidFill>
                  <a:srgbClr val="545454"/>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側で最終確認を行った上で、本番公開を行う。</a:t>
            </a:r>
            <a:br>
              <a:rPr kumimoji="0" lang="en-US" altLang="ja-JP" sz="1000" kern="0" dirty="0">
                <a:solidFill>
                  <a:srgbClr val="545454"/>
                </a:solidFill>
                <a:latin typeface="メイリオ"/>
              </a:rPr>
            </a:br>
            <a:r>
              <a:rPr kumimoji="0" lang="ja-JP" altLang="en-US" sz="900" kern="0" dirty="0">
                <a:solidFill>
                  <a:srgbClr val="545454"/>
                </a:solidFill>
                <a:latin typeface="メイリオ"/>
              </a:rPr>
              <a:t>やり取りは弊社から代理店様にメールにてご連絡。</a:t>
            </a:r>
          </a:p>
        </p:txBody>
      </p:sp>
      <p:sp>
        <p:nvSpPr>
          <p:cNvPr id="100" name="テキスト ボックス 99">
            <a:extLst>
              <a:ext uri="{FF2B5EF4-FFF2-40B4-BE49-F238E27FC236}">
                <a16:creationId xmlns:a16="http://schemas.microsoft.com/office/drawing/2014/main" id="{A8CDEC23-B838-CD13-0F5B-634919474064}"/>
              </a:ext>
            </a:extLst>
          </p:cNvPr>
          <p:cNvSpPr txBox="1"/>
          <p:nvPr/>
        </p:nvSpPr>
        <p:spPr>
          <a:xfrm>
            <a:off x="6229412" y="3686948"/>
            <a:ext cx="1123726" cy="1497846"/>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よりアンケート内容をご提案。</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代理店様は</a:t>
            </a:r>
            <a:r>
              <a:rPr kumimoji="0" lang="ja-JP" altLang="en-US" sz="1000" kern="0" dirty="0">
                <a:solidFill>
                  <a:srgbClr val="545454"/>
                </a:solidFill>
                <a:latin typeface="メイリオ"/>
              </a:rPr>
              <a:t>、アンケート内容をご確認の上、弊社営業に回答する。</a:t>
            </a:r>
            <a:endParaRPr kumimoji="0" lang="en-US" altLang="ja-JP" sz="1000" kern="0" dirty="0">
              <a:solidFill>
                <a:srgbClr val="545454"/>
              </a:solidFill>
              <a:latin typeface="メイリオ"/>
            </a:endParaRPr>
          </a:p>
        </p:txBody>
      </p:sp>
      <p:sp>
        <p:nvSpPr>
          <p:cNvPr id="101" name="円/楕円 108">
            <a:extLst>
              <a:ext uri="{FF2B5EF4-FFF2-40B4-BE49-F238E27FC236}">
                <a16:creationId xmlns:a16="http://schemas.microsoft.com/office/drawing/2014/main" id="{7A959B31-CFA3-E291-B10B-F760B2BCBC92}"/>
              </a:ext>
            </a:extLst>
          </p:cNvPr>
          <p:cNvSpPr>
            <a:spLocks noChangeAspect="1"/>
          </p:cNvSpPr>
          <p:nvPr/>
        </p:nvSpPr>
        <p:spPr>
          <a:xfrm>
            <a:off x="8586545" y="880184"/>
            <a:ext cx="432000" cy="432000"/>
          </a:xfrm>
          <a:prstGeom prst="ellipse">
            <a:avLst/>
          </a:prstGeom>
          <a:solidFill>
            <a:srgbClr val="00003E">
              <a:alpha val="50196"/>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02" name="Freeform 10">
            <a:extLst>
              <a:ext uri="{FF2B5EF4-FFF2-40B4-BE49-F238E27FC236}">
                <a16:creationId xmlns:a16="http://schemas.microsoft.com/office/drawing/2014/main" id="{60555BCB-85F0-E023-2D65-FDB2CD3F811D}"/>
              </a:ext>
            </a:extLst>
          </p:cNvPr>
          <p:cNvSpPr>
            <a:spLocks noChangeAspect="1" noChangeArrowheads="1"/>
          </p:cNvSpPr>
          <p:nvPr/>
        </p:nvSpPr>
        <p:spPr bwMode="auto">
          <a:xfrm>
            <a:off x="6642984" y="2351356"/>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03" name="Freeform 10">
            <a:extLst>
              <a:ext uri="{FF2B5EF4-FFF2-40B4-BE49-F238E27FC236}">
                <a16:creationId xmlns:a16="http://schemas.microsoft.com/office/drawing/2014/main" id="{715EB39D-0A9E-3666-EFE2-9BB2524C40C0}"/>
              </a:ext>
            </a:extLst>
          </p:cNvPr>
          <p:cNvSpPr>
            <a:spLocks noChangeAspect="1" noChangeArrowheads="1"/>
          </p:cNvSpPr>
          <p:nvPr/>
        </p:nvSpPr>
        <p:spPr bwMode="auto">
          <a:xfrm>
            <a:off x="6660631" y="27732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04" name="円/楕円 105">
            <a:extLst>
              <a:ext uri="{FF2B5EF4-FFF2-40B4-BE49-F238E27FC236}">
                <a16:creationId xmlns:a16="http://schemas.microsoft.com/office/drawing/2014/main" id="{FE42C899-A3AC-BA08-4CF7-112779AE45BC}"/>
              </a:ext>
            </a:extLst>
          </p:cNvPr>
          <p:cNvSpPr>
            <a:spLocks noChangeAspect="1"/>
          </p:cNvSpPr>
          <p:nvPr/>
        </p:nvSpPr>
        <p:spPr>
          <a:xfrm>
            <a:off x="7376213" y="880184"/>
            <a:ext cx="432000" cy="432000"/>
          </a:xfrm>
          <a:prstGeom prst="ellipse">
            <a:avLst/>
          </a:prstGeom>
          <a:solidFill>
            <a:srgbClr val="00003E">
              <a:alpha val="4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spTree>
    <p:extLst>
      <p:ext uri="{BB962C8B-B14F-4D97-AF65-F5344CB8AC3E}">
        <p14:creationId xmlns:p14="http://schemas.microsoft.com/office/powerpoint/2010/main" val="3876352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002AFF"/>
                </a:solidFill>
                <a:latin typeface="Meiryo" panose="020B0604030504040204" pitchFamily="34" charset="-128"/>
                <a:ea typeface="Meiryo" panose="020B0604030504040204" pitchFamily="34" charset="-128"/>
                <a:cs typeface="+mn-cs"/>
              </a:rPr>
              <a:t>クリエイティブ制作委託約款の第</a:t>
            </a:r>
            <a:r>
              <a:rPr lang="en-US" altLang="ja-JP" sz="1400" dirty="0">
                <a:solidFill>
                  <a:srgbClr val="002AFF"/>
                </a:solidFill>
                <a:latin typeface="Meiryo" panose="020B0604030504040204" pitchFamily="34" charset="-128"/>
                <a:ea typeface="Meiryo" panose="020B0604030504040204" pitchFamily="34" charset="-128"/>
                <a:cs typeface="+mn-cs"/>
              </a:rPr>
              <a:t>9</a:t>
            </a:r>
            <a:r>
              <a:rPr lang="ja-JP" altLang="en-US" sz="1400" dirty="0">
                <a:solidFill>
                  <a:srgbClr val="002AFF"/>
                </a:solidFill>
                <a:latin typeface="Meiryo" panose="020B0604030504040204" pitchFamily="34" charset="-128"/>
                <a:ea typeface="Meiryo" panose="020B0604030504040204" pitchFamily="34" charset="-128"/>
                <a:cs typeface="+mn-cs"/>
              </a:rPr>
              <a:t>条第</a:t>
            </a:r>
            <a:r>
              <a:rPr lang="en-US" altLang="ja-JP" sz="1400" dirty="0">
                <a:solidFill>
                  <a:srgbClr val="002AFF"/>
                </a:solidFill>
                <a:latin typeface="Meiryo" panose="020B0604030504040204" pitchFamily="34" charset="-128"/>
                <a:ea typeface="Meiryo" panose="020B0604030504040204" pitchFamily="34" charset="-128"/>
                <a:cs typeface="+mn-cs"/>
              </a:rPr>
              <a:t>1</a:t>
            </a:r>
            <a:r>
              <a:rPr lang="ja-JP" altLang="en-US" sz="1400" dirty="0">
                <a:solidFill>
                  <a:srgbClr val="002AFF"/>
                </a:solidFill>
                <a:latin typeface="Meiryo" panose="020B0604030504040204" pitchFamily="34" charset="-128"/>
                <a:ea typeface="Meiryo" panose="020B0604030504040204" pitchFamily="34" charset="-128"/>
                <a:cs typeface="+mn-cs"/>
              </a:rPr>
              <a:t>項</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02AFF"/>
                </a:solidFill>
                <a:latin typeface="Meiryo" panose="020B0604030504040204" pitchFamily="34" charset="-128"/>
                <a:ea typeface="Meiryo" panose="020B0604030504040204" pitchFamily="34" charset="-128"/>
                <a:cs typeface="+mn-cs"/>
              </a:rPr>
              <a:t>支払条件</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3402715"/>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3050097"/>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68647" y="3303131"/>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3031165"/>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
        <p:nvSpPr>
          <p:cNvPr id="10" name="テキスト プレースホルダー 2">
            <a:extLst>
              <a:ext uri="{FF2B5EF4-FFF2-40B4-BE49-F238E27FC236}">
                <a16:creationId xmlns:a16="http://schemas.microsoft.com/office/drawing/2014/main" id="{084F10A1-9E35-9B1E-2C41-6CE41A9F509E}"/>
              </a:ext>
            </a:extLst>
          </p:cNvPr>
          <p:cNvSpPr txBox="1">
            <a:spLocks/>
          </p:cNvSpPr>
          <p:nvPr/>
        </p:nvSpPr>
        <p:spPr>
          <a:xfrm>
            <a:off x="1848387" y="512793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dirty="0">
                <a:latin typeface="+mn-ea"/>
              </a:rPr>
              <a:t>appendix</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81A29C7C-ECAF-98D4-1F02-2F3A20A02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企画ページの制作・掲載のお申し込みは、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479425" y="1589679"/>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479425" y="3163025"/>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企業・商材審査</a:t>
            </a:r>
          </a:p>
        </p:txBody>
      </p:sp>
      <p:sp>
        <p:nvSpPr>
          <p:cNvPr id="76" name="正方形/長方形 75">
            <a:extLst>
              <a:ext uri="{FF2B5EF4-FFF2-40B4-BE49-F238E27FC236}">
                <a16:creationId xmlns:a16="http://schemas.microsoft.com/office/drawing/2014/main" id="{A3E7DDC8-038E-C0AB-CE6E-7F7F5175904E}"/>
              </a:ext>
            </a:extLst>
          </p:cNvPr>
          <p:cNvSpPr/>
          <p:nvPr/>
        </p:nvSpPr>
        <p:spPr>
          <a:xfrm>
            <a:off x="479425" y="4715514"/>
            <a:ext cx="1152000" cy="1476574"/>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639723" y="1589678"/>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lvl="0" indent="-228600" eaLnBrk="0" fontAlgn="base" hangingPunct="0">
              <a:lnSpc>
                <a:spcPct val="120000"/>
              </a:lnSpc>
              <a:spcBef>
                <a:spcPct val="0"/>
              </a:spcBef>
              <a:spcAft>
                <a:spcPct val="0"/>
              </a:spcAft>
              <a:buFont typeface="+mj-lt"/>
              <a:buAutoNum type="arabicPeriod"/>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kern="0" dirty="0">
                <a:solidFill>
                  <a:srgbClr val="002AFF"/>
                </a:solidFill>
                <a:latin typeface="メイリオ" panose="020B0604030504040204" pitchFamily="50" charset="-128"/>
              </a:rPr>
              <a:t>LINE</a:t>
            </a:r>
            <a:r>
              <a:rPr kumimoji="0" lang="ja-JP" altLang="en-US" sz="1100" b="1" kern="0" dirty="0">
                <a:solidFill>
                  <a:srgbClr val="002AFF"/>
                </a:solidFill>
                <a:latin typeface="メイリオ" panose="020B0604030504040204" pitchFamily="50" charset="-128"/>
              </a:rPr>
              <a:t>広告</a:t>
            </a:r>
            <a:r>
              <a:rPr kumimoji="0" lang="en-US" altLang="ja-JP" sz="1100" b="1" kern="0" dirty="0">
                <a:solidFill>
                  <a:srgbClr val="002AFF"/>
                </a:solidFill>
                <a:latin typeface="メイリオ" panose="020B0604030504040204" pitchFamily="50" charset="-128"/>
              </a:rPr>
              <a:t>/LINE</a:t>
            </a:r>
            <a:r>
              <a:rPr kumimoji="0" lang="ja-JP" altLang="en-US" sz="1100" b="1" kern="0" dirty="0">
                <a:solidFill>
                  <a:srgbClr val="002AFF"/>
                </a:solidFill>
                <a:latin typeface="メイリオ" panose="020B0604030504040204" pitchFamily="50" charset="-128"/>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（スペシャル商品）</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639723" y="3163025"/>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639723" y="4715514"/>
            <a:ext cx="5059610" cy="1476574"/>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設定完了時にメール通知が入ります</a:t>
            </a:r>
            <a:r>
              <a:rPr kumimoji="0" lang="ja-JP" altLang="en-US"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（件名：</a:t>
            </a:r>
            <a:r>
              <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0" lang="ja-JP" altLang="en-US"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発注見積状況更新</a:t>
            </a:r>
            <a:r>
              <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_</a:t>
            </a:r>
            <a:r>
              <a:rPr kumimoji="0" lang="en-US" altLang="ja-JP"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案件名</a:t>
            </a:r>
            <a:r>
              <a:rPr kumimoji="0" lang="en-US" altLang="ja-JP"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950" kern="0" dirty="0">
                <a:solidFill>
                  <a:srgbClr val="000000"/>
                </a:solidFill>
                <a:latin typeface="メイリオ" panose="020B0604030504040204" pitchFamily="50" charset="-128"/>
                <a:ea typeface="メイリオ" panose="020B0604030504040204" pitchFamily="50" charset="-128"/>
              </a:rPr>
              <a:t>）</a:t>
            </a:r>
            <a:endPar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設定内容がご提案内容と合っているか確認してください。</a:t>
            </a:r>
            <a:r>
              <a:rPr kumimoji="0" lang="en-US" altLang="ja-JP" sz="9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ご提案内容と齟齬がある場合は確認画面まで進み「見積否認」ボタンを押し、</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spcBef>
                <a:spcPct val="0"/>
              </a:spcBef>
              <a:spcAft>
                <a:spcPct val="0"/>
              </a:spcAft>
              <a:buClrTx/>
              <a:buSzTx/>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弊社営業担当と発注内容をご確認ください。</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381989" y="300294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381989" y="6253316"/>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593511" y="164200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593511" y="477255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593511" y="3236295"/>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381989" y="456254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1082325" y="6390556"/>
            <a:ext cx="6174405"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7EBAC34B-9B82-D541-7534-2132DFE72D54}"/>
              </a:ext>
            </a:extLst>
          </p:cNvPr>
          <p:cNvPicPr>
            <a:picLocks noChangeAspect="1"/>
          </p:cNvPicPr>
          <p:nvPr/>
        </p:nvPicPr>
        <p:blipFill>
          <a:blip r:embed="rId4"/>
          <a:stretch>
            <a:fillRect/>
          </a:stretch>
        </p:blipFill>
        <p:spPr>
          <a:xfrm>
            <a:off x="6961894" y="5074426"/>
            <a:ext cx="2426959" cy="1402738"/>
          </a:xfrm>
          <a:prstGeom prst="rect">
            <a:avLst/>
          </a:prstGeom>
          <a:ln>
            <a:solidFill>
              <a:schemeClr val="accent5"/>
            </a:solidFill>
          </a:ln>
        </p:spPr>
      </p:pic>
      <p:sp>
        <p:nvSpPr>
          <p:cNvPr id="99" name="四角形: 角を丸くする 98">
            <a:extLst>
              <a:ext uri="{FF2B5EF4-FFF2-40B4-BE49-F238E27FC236}">
                <a16:creationId xmlns:a16="http://schemas.microsoft.com/office/drawing/2014/main" id="{761D42FD-C482-0A9B-B2D8-23E7CEEBF41C}"/>
              </a:ext>
            </a:extLst>
          </p:cNvPr>
          <p:cNvSpPr/>
          <p:nvPr/>
        </p:nvSpPr>
        <p:spPr>
          <a:xfrm>
            <a:off x="6961894" y="1588050"/>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C4AE6D06-F3ED-DDBF-3234-D03DC8FDA727}"/>
              </a:ext>
            </a:extLst>
          </p:cNvPr>
          <p:cNvSpPr/>
          <p:nvPr/>
        </p:nvSpPr>
        <p:spPr>
          <a:xfrm>
            <a:off x="8252475" y="5420134"/>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CCB7FC34-12E4-41FE-05F9-621DC7D8BEDB}"/>
              </a:ext>
            </a:extLst>
          </p:cNvPr>
          <p:cNvSpPr/>
          <p:nvPr/>
        </p:nvSpPr>
        <p:spPr>
          <a:xfrm>
            <a:off x="479425" y="3947796"/>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algn="ctr" eaLnBrk="0" fontAlgn="base" hangingPunct="0">
              <a:spcBef>
                <a:spcPct val="0"/>
              </a:spcBef>
              <a:spcAft>
                <a:spcPct val="0"/>
              </a:spcAft>
            </a:pPr>
            <a:r>
              <a:rPr kumimoji="0" lang="ja-JP" altLang="en-US" sz="1100" b="1" kern="0" dirty="0">
                <a:solidFill>
                  <a:srgbClr val="000048"/>
                </a:solidFill>
                <a:latin typeface="Calibri" panose="020F0502020204030204"/>
                <a:ea typeface="メイリオ" panose="020B0604030504040204" pitchFamily="50" charset="-128"/>
              </a:rPr>
              <a:t>発注内容設定</a:t>
            </a:r>
          </a:p>
        </p:txBody>
      </p:sp>
      <p:sp>
        <p:nvSpPr>
          <p:cNvPr id="5" name="正方形/長方形 4">
            <a:extLst>
              <a:ext uri="{FF2B5EF4-FFF2-40B4-BE49-F238E27FC236}">
                <a16:creationId xmlns:a16="http://schemas.microsoft.com/office/drawing/2014/main" id="{F8CC1251-84E5-B261-A0BE-E9F2C2E36D27}"/>
              </a:ext>
            </a:extLst>
          </p:cNvPr>
          <p:cNvSpPr/>
          <p:nvPr/>
        </p:nvSpPr>
        <p:spPr>
          <a:xfrm>
            <a:off x="1639723" y="3947796"/>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ご提案内容に合わせて発注内容を設定します。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二等辺三角形 5">
            <a:extLst>
              <a:ext uri="{FF2B5EF4-FFF2-40B4-BE49-F238E27FC236}">
                <a16:creationId xmlns:a16="http://schemas.microsoft.com/office/drawing/2014/main" id="{A9BF4F32-209C-9B99-4F91-D425FAE37E3B}"/>
              </a:ext>
            </a:extLst>
          </p:cNvPr>
          <p:cNvSpPr/>
          <p:nvPr/>
        </p:nvSpPr>
        <p:spPr>
          <a:xfrm flipV="1">
            <a:off x="3381989" y="378908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7" name="四角形: 角を丸くする 6">
            <a:extLst>
              <a:ext uri="{FF2B5EF4-FFF2-40B4-BE49-F238E27FC236}">
                <a16:creationId xmlns:a16="http://schemas.microsoft.com/office/drawing/2014/main" id="{42EECCCA-C133-8537-BD84-62A13AA988F2}"/>
              </a:ext>
            </a:extLst>
          </p:cNvPr>
          <p:cNvSpPr/>
          <p:nvPr/>
        </p:nvSpPr>
        <p:spPr>
          <a:xfrm>
            <a:off x="593511" y="402106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 name="テキスト ボックス 7">
            <a:extLst>
              <a:ext uri="{FF2B5EF4-FFF2-40B4-BE49-F238E27FC236}">
                <a16:creationId xmlns:a16="http://schemas.microsoft.com/office/drawing/2014/main" id="{1CD761EC-8AE2-C046-6134-E279EFBC6676}"/>
              </a:ext>
            </a:extLst>
          </p:cNvPr>
          <p:cNvSpPr txBox="1"/>
          <p:nvPr/>
        </p:nvSpPr>
        <p:spPr>
          <a:xfrm>
            <a:off x="3796768" y="3752601"/>
            <a:ext cx="3435040" cy="230832"/>
          </a:xfrm>
          <a:prstGeom prst="rect">
            <a:avLst/>
          </a:prstGeom>
          <a:noFill/>
        </p:spPr>
        <p:txBody>
          <a:bodyPr wrap="square" rtlCol="0">
            <a:spAutoFit/>
          </a:bodyPr>
          <a:lstStyle/>
          <a:p>
            <a:r>
              <a:rPr lang="ja-JP" altLang="en-US" sz="900" b="1" dirty="0">
                <a:latin typeface="+mn-ea"/>
              </a:rPr>
              <a:t>企業・商材審査承認</a:t>
            </a:r>
            <a:r>
              <a:rPr kumimoji="1" lang="ja-JP" altLang="en-US" sz="900" b="1" dirty="0">
                <a:latin typeface="+mn-ea"/>
              </a:rPr>
              <a:t>後に発注内容設定を行います</a:t>
            </a:r>
          </a:p>
        </p:txBody>
      </p:sp>
      <p:pic>
        <p:nvPicPr>
          <p:cNvPr id="10" name="図 9">
            <a:extLst>
              <a:ext uri="{FF2B5EF4-FFF2-40B4-BE49-F238E27FC236}">
                <a16:creationId xmlns:a16="http://schemas.microsoft.com/office/drawing/2014/main" id="{B5CB6817-C56C-B07B-9990-85EC3E959DC5}"/>
              </a:ext>
            </a:extLst>
          </p:cNvPr>
          <p:cNvPicPr>
            <a:picLocks noChangeAspect="1"/>
          </p:cNvPicPr>
          <p:nvPr/>
        </p:nvPicPr>
        <p:blipFill>
          <a:blip r:embed="rId5"/>
          <a:stretch>
            <a:fillRect/>
          </a:stretch>
        </p:blipFill>
        <p:spPr>
          <a:xfrm>
            <a:off x="6961892" y="1873797"/>
            <a:ext cx="4750681" cy="430356"/>
          </a:xfrm>
          <a:prstGeom prst="rect">
            <a:avLst/>
          </a:prstGeom>
          <a:ln>
            <a:solidFill>
              <a:schemeClr val="accent5"/>
            </a:solidFill>
          </a:ln>
        </p:spPr>
      </p:pic>
      <p:pic>
        <p:nvPicPr>
          <p:cNvPr id="12" name="図 11">
            <a:extLst>
              <a:ext uri="{FF2B5EF4-FFF2-40B4-BE49-F238E27FC236}">
                <a16:creationId xmlns:a16="http://schemas.microsoft.com/office/drawing/2014/main" id="{6275BF64-887D-35F3-9B5C-7FB739121864}"/>
              </a:ext>
            </a:extLst>
          </p:cNvPr>
          <p:cNvPicPr>
            <a:picLocks noChangeAspect="1"/>
          </p:cNvPicPr>
          <p:nvPr/>
        </p:nvPicPr>
        <p:blipFill>
          <a:blip r:embed="rId6"/>
          <a:stretch>
            <a:fillRect/>
          </a:stretch>
        </p:blipFill>
        <p:spPr>
          <a:xfrm>
            <a:off x="6961892" y="2670483"/>
            <a:ext cx="4750681" cy="465533"/>
          </a:xfrm>
          <a:prstGeom prst="rect">
            <a:avLst/>
          </a:prstGeom>
          <a:ln>
            <a:solidFill>
              <a:schemeClr val="accent5"/>
            </a:solidFill>
          </a:ln>
        </p:spPr>
      </p:pic>
      <p:sp>
        <p:nvSpPr>
          <p:cNvPr id="13" name="四角形: 角を丸くする 12">
            <a:extLst>
              <a:ext uri="{FF2B5EF4-FFF2-40B4-BE49-F238E27FC236}">
                <a16:creationId xmlns:a16="http://schemas.microsoft.com/office/drawing/2014/main" id="{8C82829A-B1AB-4AFE-3831-E11227ADB2ED}"/>
              </a:ext>
            </a:extLst>
          </p:cNvPr>
          <p:cNvSpPr/>
          <p:nvPr/>
        </p:nvSpPr>
        <p:spPr>
          <a:xfrm>
            <a:off x="6961894" y="2387970"/>
            <a:ext cx="210128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発注画面（発注内容設定 未完了時）</a:t>
            </a:r>
          </a:p>
        </p:txBody>
      </p:sp>
      <p:sp>
        <p:nvSpPr>
          <p:cNvPr id="15" name="テキスト ボックス 14">
            <a:extLst>
              <a:ext uri="{FF2B5EF4-FFF2-40B4-BE49-F238E27FC236}">
                <a16:creationId xmlns:a16="http://schemas.microsoft.com/office/drawing/2014/main" id="{AB5F35B4-2AB8-7C61-145A-9E84B3AD0369}"/>
              </a:ext>
            </a:extLst>
          </p:cNvPr>
          <p:cNvSpPr txBox="1"/>
          <p:nvPr/>
        </p:nvSpPr>
        <p:spPr>
          <a:xfrm>
            <a:off x="9567963" y="2744366"/>
            <a:ext cx="1923312" cy="369332"/>
          </a:xfrm>
          <a:prstGeom prst="rect">
            <a:avLst/>
          </a:prstGeom>
          <a:solidFill>
            <a:srgbClr val="CCD4FF"/>
          </a:solidFill>
        </p:spPr>
        <p:txBody>
          <a:bodyPr wrap="square" rtlCol="0">
            <a:spAutoFit/>
          </a:bodyPr>
          <a:lstStyle/>
          <a:p>
            <a:r>
              <a:rPr kumimoji="1" lang="ja-JP" altLang="en-US" sz="900" dirty="0">
                <a:latin typeface="+mn-ea"/>
              </a:rPr>
              <a:t>発注画面には遷移できますが</a:t>
            </a:r>
            <a:endParaRPr kumimoji="1" lang="en-US" altLang="ja-JP" sz="900" dirty="0">
              <a:latin typeface="+mn-ea"/>
            </a:endParaRPr>
          </a:p>
          <a:p>
            <a:r>
              <a:rPr kumimoji="1" lang="ja-JP" altLang="en-US" sz="900" dirty="0">
                <a:latin typeface="+mn-ea"/>
              </a:rPr>
              <a:t>入力を完了することができません</a:t>
            </a:r>
          </a:p>
        </p:txBody>
      </p:sp>
      <p:sp>
        <p:nvSpPr>
          <p:cNvPr id="18" name="四角形: 角を丸くする 17">
            <a:extLst>
              <a:ext uri="{FF2B5EF4-FFF2-40B4-BE49-F238E27FC236}">
                <a16:creationId xmlns:a16="http://schemas.microsoft.com/office/drawing/2014/main" id="{449A4F7E-7B9D-7205-04F3-F1C9154B0B72}"/>
              </a:ext>
            </a:extLst>
          </p:cNvPr>
          <p:cNvSpPr/>
          <p:nvPr/>
        </p:nvSpPr>
        <p:spPr>
          <a:xfrm>
            <a:off x="6961895" y="3225897"/>
            <a:ext cx="1984142"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発注画面（発注内容設定 完了</a:t>
            </a:r>
            <a:r>
              <a:rPr lang="ja-JP" altLang="en-US" sz="900" b="1" dirty="0">
                <a:solidFill>
                  <a:schemeClr val="bg1"/>
                </a:solidFill>
              </a:rPr>
              <a:t>後</a:t>
            </a:r>
            <a:r>
              <a:rPr kumimoji="1" lang="ja-JP" altLang="en-US" sz="900" b="1" dirty="0">
                <a:solidFill>
                  <a:schemeClr val="bg1"/>
                </a:solidFill>
              </a:rPr>
              <a:t>）</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3796768" y="4512362"/>
            <a:ext cx="3435040" cy="230832"/>
          </a:xfrm>
          <a:prstGeom prst="rect">
            <a:avLst/>
          </a:prstGeom>
          <a:noFill/>
        </p:spPr>
        <p:txBody>
          <a:bodyPr wrap="square" rtlCol="0">
            <a:spAutoFit/>
          </a:bodyPr>
          <a:lstStyle/>
          <a:p>
            <a:r>
              <a:rPr kumimoji="1" lang="ja-JP" altLang="en-US" sz="900" b="1" dirty="0">
                <a:latin typeface="+mn-ea"/>
              </a:rPr>
              <a:t>発注内容設定後に発注入力ができるようになります</a:t>
            </a:r>
          </a:p>
        </p:txBody>
      </p:sp>
      <p:pic>
        <p:nvPicPr>
          <p:cNvPr id="14" name="図 13" descr="グラフィカル ユーザー インターフェイス, アプリケーション, Teams&#10;&#10;AI 生成コンテンツは誤りを含む可能性があります。">
            <a:extLst>
              <a:ext uri="{FF2B5EF4-FFF2-40B4-BE49-F238E27FC236}">
                <a16:creationId xmlns:a16="http://schemas.microsoft.com/office/drawing/2014/main" id="{AFF1C235-B853-BA99-917E-981EA98DA7C7}"/>
              </a:ext>
            </a:extLst>
          </p:cNvPr>
          <p:cNvPicPr>
            <a:picLocks noChangeAspect="1"/>
          </p:cNvPicPr>
          <p:nvPr/>
        </p:nvPicPr>
        <p:blipFill>
          <a:blip r:embed="rId7"/>
          <a:stretch>
            <a:fillRect/>
          </a:stretch>
        </p:blipFill>
        <p:spPr>
          <a:xfrm>
            <a:off x="6961892" y="3519454"/>
            <a:ext cx="4750681" cy="1456577"/>
          </a:xfrm>
          <a:prstGeom prst="rect">
            <a:avLst/>
          </a:prstGeom>
          <a:ln>
            <a:solidFill>
              <a:schemeClr val="accent5"/>
            </a:solidFill>
          </a:ln>
        </p:spPr>
      </p:pic>
      <p:sp>
        <p:nvSpPr>
          <p:cNvPr id="21" name="波線 20">
            <a:extLst>
              <a:ext uri="{FF2B5EF4-FFF2-40B4-BE49-F238E27FC236}">
                <a16:creationId xmlns:a16="http://schemas.microsoft.com/office/drawing/2014/main" id="{EBC4C9AD-A0C8-F3B6-7CF4-67B2740E41C3}"/>
              </a:ext>
            </a:extLst>
          </p:cNvPr>
          <p:cNvSpPr/>
          <p:nvPr/>
        </p:nvSpPr>
        <p:spPr>
          <a:xfrm>
            <a:off x="6928897" y="4425111"/>
            <a:ext cx="4820604" cy="168776"/>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E1A7C378-60E8-1536-3681-08335EA0683D}"/>
              </a:ext>
            </a:extLst>
          </p:cNvPr>
          <p:cNvSpPr txBox="1"/>
          <p:nvPr/>
        </p:nvSpPr>
        <p:spPr>
          <a:xfrm>
            <a:off x="9567963" y="3786221"/>
            <a:ext cx="1923312" cy="507831"/>
          </a:xfrm>
          <a:prstGeom prst="rect">
            <a:avLst/>
          </a:prstGeom>
          <a:solidFill>
            <a:srgbClr val="CCD4FF"/>
          </a:solidFill>
        </p:spPr>
        <p:txBody>
          <a:bodyPr wrap="square" rtlCol="0">
            <a:spAutoFit/>
          </a:bodyPr>
          <a:lstStyle/>
          <a:p>
            <a:r>
              <a:rPr kumimoji="1" lang="ja-JP" altLang="en-US" sz="900" dirty="0">
                <a:latin typeface="+mn-ea"/>
              </a:rPr>
              <a:t>ご提案内容が設定済みとなって</a:t>
            </a:r>
            <a:endParaRPr kumimoji="1" lang="en-US" altLang="ja-JP" sz="900" dirty="0">
              <a:latin typeface="+mn-ea"/>
            </a:endParaRPr>
          </a:p>
          <a:p>
            <a:r>
              <a:rPr lang="ja-JP" altLang="en-US" sz="900" dirty="0">
                <a:latin typeface="+mn-ea"/>
              </a:rPr>
              <a:t>おりますので、相違ないか確認</a:t>
            </a:r>
            <a:endParaRPr lang="en-US" altLang="ja-JP" sz="900" dirty="0">
              <a:latin typeface="+mn-ea"/>
            </a:endParaRPr>
          </a:p>
          <a:p>
            <a:r>
              <a:rPr kumimoji="1" lang="ja-JP" altLang="en-US" sz="900" dirty="0">
                <a:latin typeface="+mn-ea"/>
              </a:rPr>
              <a:t>してください</a:t>
            </a:r>
          </a:p>
        </p:txBody>
      </p:sp>
    </p:spTree>
    <p:extLst>
      <p:ext uri="{BB962C8B-B14F-4D97-AF65-F5344CB8AC3E}">
        <p14:creationId xmlns:p14="http://schemas.microsoft.com/office/powerpoint/2010/main" val="2412470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81A29C7C-ECAF-98D4-1F02-2F3A20A02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b="1" dirty="0">
                <a:solidFill>
                  <a:srgbClr val="0D0D0D"/>
                </a:solidFill>
                <a:latin typeface="メイリオ" panose="020B0604030504040204" pitchFamily="50" charset="-128"/>
                <a:ea typeface="メイリオ" panose="020B0604030504040204" pitchFamily="50" charset="-128"/>
              </a:rPr>
              <a:t>編集誘導枠掲載</a:t>
            </a:r>
            <a:r>
              <a:rPr lang="ja-JP" altLang="en-US" sz="1400" dirty="0">
                <a:solidFill>
                  <a:srgbClr val="0D0D0D"/>
                </a:solidFill>
                <a:latin typeface="メイリオ" panose="020B0604030504040204" pitchFamily="50" charset="-128"/>
                <a:ea typeface="メイリオ" panose="020B0604030504040204" pitchFamily="50" charset="-128"/>
              </a:rPr>
              <a:t>、もしくは</a:t>
            </a:r>
            <a:r>
              <a:rPr lang="ja-JP" altLang="en-US" sz="1400" b="1" dirty="0">
                <a:solidFill>
                  <a:srgbClr val="0D0D0D"/>
                </a:solidFill>
                <a:latin typeface="メイリオ" panose="020B0604030504040204" pitchFamily="50" charset="-128"/>
                <a:ea typeface="メイリオ" panose="020B0604030504040204" pitchFamily="50" charset="-128"/>
              </a:rPr>
              <a:t>掲載延長</a:t>
            </a:r>
            <a:r>
              <a:rPr lang="ja-JP" altLang="en-US" sz="1400" dirty="0">
                <a:solidFill>
                  <a:srgbClr val="0D0D0D"/>
                </a:solidFill>
                <a:latin typeface="メイリオ" panose="020B0604030504040204" pitchFamily="50" charset="-128"/>
                <a:ea typeface="メイリオ" panose="020B0604030504040204" pitchFamily="50" charset="-128"/>
              </a:rPr>
              <a:t>の場合は、こちらの手順でお申し込みください。</a:t>
            </a:r>
          </a:p>
          <a:p>
            <a:pPr>
              <a:lnSpc>
                <a:spcPct val="120000"/>
              </a:lnSpc>
              <a:defRPr/>
            </a:pP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479425" y="1589679"/>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479425" y="3197914"/>
            <a:ext cx="1152000" cy="862020"/>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a:t>
            </a:r>
            <a:endParaRPr kumimoji="0" lang="en-US" altLang="ja-JP" sz="1400" b="1" kern="0" dirty="0">
              <a:solidFill>
                <a:srgbClr val="000048"/>
              </a:solidFill>
              <a:latin typeface="Calibri" panose="020F0502020204030204"/>
              <a:ea typeface="メイリオ" panose="020B0604030504040204" pitchFamily="50" charset="-128"/>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審査</a:t>
            </a:r>
          </a:p>
        </p:txBody>
      </p:sp>
      <p:sp>
        <p:nvSpPr>
          <p:cNvPr id="76" name="正方形/長方形 75">
            <a:extLst>
              <a:ext uri="{FF2B5EF4-FFF2-40B4-BE49-F238E27FC236}">
                <a16:creationId xmlns:a16="http://schemas.microsoft.com/office/drawing/2014/main" id="{A3E7DDC8-038E-C0AB-CE6E-7F7F5175904E}"/>
              </a:ext>
            </a:extLst>
          </p:cNvPr>
          <p:cNvSpPr/>
          <p:nvPr/>
        </p:nvSpPr>
        <p:spPr>
          <a:xfrm>
            <a:off x="479425" y="4310711"/>
            <a:ext cx="1152000" cy="1152000"/>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639723" y="1589678"/>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広告</a:t>
            </a:r>
            <a:r>
              <a:rPr kumimoji="0" lang="en-US" altLang="ja-JP"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（レギュラー商品）</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639723" y="3197914"/>
            <a:ext cx="5059610" cy="86202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639723" y="4310711"/>
            <a:ext cx="5059610" cy="1152000"/>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本資料「スペック詳細」ページを参照し、必要事項を入力してください。</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381989" y="302067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381989" y="5536252"/>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593511" y="164200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593511" y="4367752"/>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593511" y="3271184"/>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3796768" y="4102855"/>
            <a:ext cx="3435040" cy="230832"/>
          </a:xfrm>
          <a:prstGeom prst="rect">
            <a:avLst/>
          </a:prstGeom>
          <a:noFill/>
        </p:spPr>
        <p:txBody>
          <a:bodyPr wrap="square" rtlCol="0">
            <a:spAutoFit/>
          </a:bodyPr>
          <a:lstStyle/>
          <a:p>
            <a:r>
              <a:rPr kumimoji="1" lang="ja-JP" altLang="en-US" sz="900" b="1" dirty="0">
                <a:latin typeface="+mn-ea"/>
              </a:rPr>
              <a:t>企業・商材審査承認後に発注入力ができるようになります</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381989" y="413347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666233" y="5713488"/>
            <a:ext cx="6197554"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1" name="図 90" descr="グラフィカル ユーザー インターフェイス, アプリケーション&#10;&#10;AI 生成コンテンツは誤りを含む可能性があります。">
            <a:extLst>
              <a:ext uri="{FF2B5EF4-FFF2-40B4-BE49-F238E27FC236}">
                <a16:creationId xmlns:a16="http://schemas.microsoft.com/office/drawing/2014/main" id="{AEAEBB1E-8216-2EB5-B1E3-66364D65D56F}"/>
              </a:ext>
            </a:extLst>
          </p:cNvPr>
          <p:cNvPicPr>
            <a:picLocks noChangeAspect="1"/>
          </p:cNvPicPr>
          <p:nvPr/>
        </p:nvPicPr>
        <p:blipFill>
          <a:blip r:embed="rId4"/>
          <a:stretch>
            <a:fillRect/>
          </a:stretch>
        </p:blipFill>
        <p:spPr>
          <a:xfrm>
            <a:off x="6961895" y="1878836"/>
            <a:ext cx="4750680" cy="1425204"/>
          </a:xfrm>
          <a:prstGeom prst="rect">
            <a:avLst/>
          </a:prstGeom>
          <a:ln>
            <a:solidFill>
              <a:schemeClr val="accent5"/>
            </a:solidFill>
          </a:ln>
        </p:spPr>
      </p:pic>
      <p:sp>
        <p:nvSpPr>
          <p:cNvPr id="99" name="四角形: 角を丸くする 98">
            <a:extLst>
              <a:ext uri="{FF2B5EF4-FFF2-40B4-BE49-F238E27FC236}">
                <a16:creationId xmlns:a16="http://schemas.microsoft.com/office/drawing/2014/main" id="{761D42FD-C482-0A9B-B2D8-23E7CEEBF41C}"/>
              </a:ext>
            </a:extLst>
          </p:cNvPr>
          <p:cNvSpPr/>
          <p:nvPr/>
        </p:nvSpPr>
        <p:spPr>
          <a:xfrm>
            <a:off x="6961894" y="1588050"/>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Tree>
    <p:extLst>
      <p:ext uri="{BB962C8B-B14F-4D97-AF65-F5344CB8AC3E}">
        <p14:creationId xmlns:p14="http://schemas.microsoft.com/office/powerpoint/2010/main" val="1123185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56F8E-FC81-BEC6-20DB-A57B8891BCA9}"/>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94405EC-6B82-BFEF-139F-04E67FFEEC11}"/>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EC6A915A-E224-5F21-B917-6D08D16C567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CF0DE2FB-48E4-2968-6F0A-7BBFC1764BCC}"/>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F3138E8E-9AF8-AD38-0160-ED5F8E8FAAE0}"/>
              </a:ext>
            </a:extLst>
          </p:cNvPr>
          <p:cNvSpPr txBox="1">
            <a:spLocks/>
          </p:cNvSpPr>
          <p:nvPr/>
        </p:nvSpPr>
        <p:spPr>
          <a:xfrm>
            <a:off x="479425" y="1044507"/>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制作進行のため、掲載日が決まっていない段階でお申し込みいただく場合は「掲載期間未定」で発注いただけます。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0DDB8BFB-0FCE-A48B-DA6D-44887F6F266C}"/>
              </a:ext>
            </a:extLst>
          </p:cNvPr>
          <p:cNvSpPr/>
          <p:nvPr/>
        </p:nvSpPr>
        <p:spPr>
          <a:xfrm>
            <a:off x="479425" y="3019446"/>
            <a:ext cx="1152000" cy="908287"/>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発注内容</a:t>
            </a:r>
            <a:endParaRPr kumimoji="0" lang="en-US" altLang="ja-JP"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確認</a:t>
            </a:r>
          </a:p>
        </p:txBody>
      </p:sp>
      <p:sp>
        <p:nvSpPr>
          <p:cNvPr id="5" name="正方形/長方形 4">
            <a:extLst>
              <a:ext uri="{FF2B5EF4-FFF2-40B4-BE49-F238E27FC236}">
                <a16:creationId xmlns:a16="http://schemas.microsoft.com/office/drawing/2014/main" id="{4115C0A1-87D8-7FB1-A43A-C47409E68872}"/>
              </a:ext>
            </a:extLst>
          </p:cNvPr>
          <p:cNvSpPr/>
          <p:nvPr/>
        </p:nvSpPr>
        <p:spPr>
          <a:xfrm>
            <a:off x="1639723" y="301944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09067715-CD4D-24AD-A681-E0B463C002ED}"/>
              </a:ext>
            </a:extLst>
          </p:cNvPr>
          <p:cNvSpPr/>
          <p:nvPr/>
        </p:nvSpPr>
        <p:spPr>
          <a:xfrm>
            <a:off x="593511" y="307648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7" name="二等辺三角形 6">
            <a:extLst>
              <a:ext uri="{FF2B5EF4-FFF2-40B4-BE49-F238E27FC236}">
                <a16:creationId xmlns:a16="http://schemas.microsoft.com/office/drawing/2014/main" id="{6974BD62-ACD0-A401-3CCD-837F0B64181A}"/>
              </a:ext>
            </a:extLst>
          </p:cNvPr>
          <p:cNvSpPr/>
          <p:nvPr/>
        </p:nvSpPr>
        <p:spPr>
          <a:xfrm flipV="1">
            <a:off x="3381989" y="400127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9BE03C9B-5EB6-B7A0-EAAB-C4C4ECFFF3C6}"/>
              </a:ext>
            </a:extLst>
          </p:cNvPr>
          <p:cNvSpPr txBox="1"/>
          <p:nvPr/>
        </p:nvSpPr>
        <p:spPr>
          <a:xfrm>
            <a:off x="514705" y="4127034"/>
            <a:ext cx="6149346" cy="430887"/>
          </a:xfrm>
          <a:prstGeom prst="rect">
            <a:avLst/>
          </a:prstGeom>
          <a:noFill/>
        </p:spPr>
        <p:txBody>
          <a:bodyPr wrap="square" rtlCol="0">
            <a:spAutoFit/>
          </a:bodyPr>
          <a:lstStyle/>
          <a:p>
            <a:r>
              <a:rPr kumimoji="1" lang="ja-JP" altLang="en-US" sz="1100" dirty="0"/>
              <a:t>契約成立となり制作対応を進めます。</a:t>
            </a:r>
            <a:endParaRPr kumimoji="1" lang="en-US" altLang="ja-JP" sz="1100" dirty="0"/>
          </a:p>
          <a:p>
            <a:r>
              <a:rPr kumimoji="1" lang="ja-JP" altLang="en-US" sz="1100" dirty="0"/>
              <a:t>発注ステータスは「掲載期間待ち」となりますが、</a:t>
            </a:r>
            <a:r>
              <a:rPr lang="ja-JP" altLang="en-US" sz="1100" dirty="0"/>
              <a:t>キャンセルは承れません。ご注意ください。</a:t>
            </a:r>
            <a:endParaRPr kumimoji="1" lang="ja-JP" altLang="en-US" sz="1100" dirty="0"/>
          </a:p>
        </p:txBody>
      </p:sp>
      <p:sp>
        <p:nvSpPr>
          <p:cNvPr id="9" name="正方形/長方形 8">
            <a:extLst>
              <a:ext uri="{FF2B5EF4-FFF2-40B4-BE49-F238E27FC236}">
                <a16:creationId xmlns:a16="http://schemas.microsoft.com/office/drawing/2014/main" id="{22F03F4B-F89C-BBDF-6C02-26B9F911169D}"/>
              </a:ext>
            </a:extLst>
          </p:cNvPr>
          <p:cNvSpPr/>
          <p:nvPr/>
        </p:nvSpPr>
        <p:spPr>
          <a:xfrm>
            <a:off x="479425" y="4725395"/>
            <a:ext cx="1152000" cy="908287"/>
          </a:xfrm>
          <a:prstGeom prst="rect">
            <a:avLst/>
          </a:prstGeom>
          <a:solidFill>
            <a:srgbClr val="000048"/>
          </a:solidFill>
          <a:ln w="28575" cap="flat" cmpd="sng" algn="ctr">
            <a:solidFill>
              <a:srgbClr val="000048"/>
            </a:solidFill>
            <a:prstDash val="solid"/>
            <a:miter lim="800000"/>
          </a:ln>
          <a:effectLst/>
        </p:spPr>
        <p:txBody>
          <a:bodyPr bIns="180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B1AE2AA9-E5FB-4CBE-9760-8E547992D3D6}"/>
              </a:ext>
            </a:extLst>
          </p:cNvPr>
          <p:cNvSpPr/>
          <p:nvPr/>
        </p:nvSpPr>
        <p:spPr>
          <a:xfrm>
            <a:off x="1639723" y="4725395"/>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95F66E5E-771B-4AE0-A18A-953FF0975B6B}"/>
              </a:ext>
            </a:extLst>
          </p:cNvPr>
          <p:cNvSpPr/>
          <p:nvPr/>
        </p:nvSpPr>
        <p:spPr>
          <a:xfrm>
            <a:off x="593511" y="4782436"/>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40A5CBF6-2C22-71D0-3DC2-196BCE17E888}"/>
              </a:ext>
            </a:extLst>
          </p:cNvPr>
          <p:cNvSpPr/>
          <p:nvPr/>
        </p:nvSpPr>
        <p:spPr>
          <a:xfrm flipV="1">
            <a:off x="3381989" y="45517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FCE200E5-3A10-47A7-F5FF-053EDCC011F1}"/>
              </a:ext>
            </a:extLst>
          </p:cNvPr>
          <p:cNvSpPr/>
          <p:nvPr/>
        </p:nvSpPr>
        <p:spPr>
          <a:xfrm flipV="1">
            <a:off x="3381989" y="570359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F66EDEEE-9681-CC6E-BCFD-EDF13002D3B7}"/>
              </a:ext>
            </a:extLst>
          </p:cNvPr>
          <p:cNvSpPr txBox="1"/>
          <p:nvPr/>
        </p:nvSpPr>
        <p:spPr>
          <a:xfrm>
            <a:off x="514705" y="5877207"/>
            <a:ext cx="6149346" cy="261610"/>
          </a:xfrm>
          <a:prstGeom prst="rect">
            <a:avLst/>
          </a:prstGeom>
          <a:noFill/>
        </p:spPr>
        <p:txBody>
          <a:bodyPr wrap="square" rtlCol="0">
            <a:spAutoFit/>
          </a:bodyPr>
          <a:lstStyle/>
          <a:p>
            <a:r>
              <a:rPr kumimoji="1" lang="ja-JP" altLang="en-US" sz="1100"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4D90EB61-1F93-45EF-44B7-934FFC6DF0A6}"/>
              </a:ext>
            </a:extLst>
          </p:cNvPr>
          <p:cNvPicPr>
            <a:picLocks noChangeAspect="1"/>
          </p:cNvPicPr>
          <p:nvPr/>
        </p:nvPicPr>
        <p:blipFill>
          <a:blip r:embed="rId3"/>
          <a:stretch>
            <a:fillRect/>
          </a:stretch>
        </p:blipFill>
        <p:spPr>
          <a:xfrm>
            <a:off x="6961893" y="2398268"/>
            <a:ext cx="4750681" cy="165465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F4B876B0-8508-0FE2-442B-1834EDC19443}"/>
              </a:ext>
            </a:extLst>
          </p:cNvPr>
          <p:cNvSpPr/>
          <p:nvPr/>
        </p:nvSpPr>
        <p:spPr>
          <a:xfrm>
            <a:off x="6961894" y="211088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D463ADC2-4B48-6A23-6AE8-4F8390B26098}"/>
              </a:ext>
            </a:extLst>
          </p:cNvPr>
          <p:cNvSpPr/>
          <p:nvPr/>
        </p:nvSpPr>
        <p:spPr>
          <a:xfrm>
            <a:off x="479425" y="2110886"/>
            <a:ext cx="1152000" cy="655238"/>
          </a:xfrm>
          <a:prstGeom prst="rect">
            <a:avLst/>
          </a:prstGeom>
          <a:solidFill>
            <a:srgbClr val="000048"/>
          </a:solidFill>
          <a:ln w="28575" cap="flat" cmpd="sng" algn="ctr">
            <a:solidFill>
              <a:srgbClr val="000048"/>
            </a:solidFill>
            <a:prstDash val="solid"/>
            <a:miter lim="800000"/>
          </a:ln>
          <a:effectLst/>
        </p:spPr>
        <p:txBody>
          <a:bodyPr bIns="468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C12CA477-EADD-C97D-6220-CA5BF6E8E15D}"/>
              </a:ext>
            </a:extLst>
          </p:cNvPr>
          <p:cNvSpPr/>
          <p:nvPr/>
        </p:nvSpPr>
        <p:spPr>
          <a:xfrm>
            <a:off x="1639723"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ACFCE96D-0BB7-F008-C83F-083EDFDC31E0}"/>
              </a:ext>
            </a:extLst>
          </p:cNvPr>
          <p:cNvSpPr/>
          <p:nvPr/>
        </p:nvSpPr>
        <p:spPr>
          <a:xfrm>
            <a:off x="593511"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24" name="二等辺三角形 23">
            <a:extLst>
              <a:ext uri="{FF2B5EF4-FFF2-40B4-BE49-F238E27FC236}">
                <a16:creationId xmlns:a16="http://schemas.microsoft.com/office/drawing/2014/main" id="{39ED02E8-9355-693D-FF60-9146B96AF4F7}"/>
              </a:ext>
            </a:extLst>
          </p:cNvPr>
          <p:cNvSpPr/>
          <p:nvPr/>
        </p:nvSpPr>
        <p:spPr>
          <a:xfrm flipV="1">
            <a:off x="3381989" y="284221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CD256EF0-8EBF-7385-EB21-1EB7787E4F3F}"/>
              </a:ext>
            </a:extLst>
          </p:cNvPr>
          <p:cNvSpPr/>
          <p:nvPr/>
        </p:nvSpPr>
        <p:spPr>
          <a:xfrm>
            <a:off x="7414380" y="3266166"/>
            <a:ext cx="586718" cy="200531"/>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4930282-5714-DC51-28DF-69A2548C2183}"/>
              </a:ext>
            </a:extLst>
          </p:cNvPr>
          <p:cNvSpPr/>
          <p:nvPr/>
        </p:nvSpPr>
        <p:spPr>
          <a:xfrm>
            <a:off x="10762430" y="3207701"/>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59905349-4508-E59D-110D-CE9922608BFB}"/>
              </a:ext>
            </a:extLst>
          </p:cNvPr>
          <p:cNvSpPr/>
          <p:nvPr/>
        </p:nvSpPr>
        <p:spPr>
          <a:xfrm>
            <a:off x="8230648" y="3305695"/>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3BC20585-9F70-9715-DF32-00813456CD34}"/>
              </a:ext>
            </a:extLst>
          </p:cNvPr>
          <p:cNvSpPr/>
          <p:nvPr/>
        </p:nvSpPr>
        <p:spPr>
          <a:xfrm>
            <a:off x="9228842" y="2689748"/>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Tree>
    <p:extLst>
      <p:ext uri="{BB962C8B-B14F-4D97-AF65-F5344CB8AC3E}">
        <p14:creationId xmlns:p14="http://schemas.microsoft.com/office/powerpoint/2010/main" val="2234074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9CDA-B858-D62C-3E69-4441FD7C0287}"/>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D9C4C62-17A6-074F-F356-379543741577}"/>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19B6B0DE-723D-33F9-2E6D-4442EFDCD19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DCEA5040-CA0F-C95B-FEDF-AC26F982A586}"/>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E3E7EB6C-F812-B066-EEB3-B118C11E0625}"/>
              </a:ext>
            </a:extLst>
          </p:cNvPr>
          <p:cNvSpPr txBox="1">
            <a:spLocks/>
          </p:cNvSpPr>
          <p:nvPr/>
        </p:nvSpPr>
        <p:spPr>
          <a:xfrm>
            <a:off x="479425" y="1044507"/>
            <a:ext cx="11263396"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お申し込みに関するよくある質問</a:t>
            </a:r>
            <a:endParaRPr lang="en-US" altLang="ja-JP" sz="1800" b="1" u="sng" dirty="0">
              <a:solidFill>
                <a:srgbClr val="0D0D0D"/>
              </a:solidFill>
              <a:latin typeface="メイリオ" panose="020B0604030504040204" pitchFamily="50" charset="-128"/>
              <a:ea typeface="メイリオ" panose="020B0604030504040204" pitchFamily="50" charset="-128"/>
            </a:endParaRPr>
          </a:p>
        </p:txBody>
      </p:sp>
      <p:graphicFrame>
        <p:nvGraphicFramePr>
          <p:cNvPr id="15" name="表 14">
            <a:extLst>
              <a:ext uri="{FF2B5EF4-FFF2-40B4-BE49-F238E27FC236}">
                <a16:creationId xmlns:a16="http://schemas.microsoft.com/office/drawing/2014/main" id="{BB9D3E76-24A7-1148-4822-A50CFDC18E78}"/>
              </a:ext>
            </a:extLst>
          </p:cNvPr>
          <p:cNvGraphicFramePr>
            <a:graphicFrameLocks noGrp="1"/>
          </p:cNvGraphicFramePr>
          <p:nvPr/>
        </p:nvGraphicFramePr>
        <p:xfrm>
          <a:off x="479424" y="1455346"/>
          <a:ext cx="11263396" cy="4954567"/>
        </p:xfrm>
        <a:graphic>
          <a:graphicData uri="http://schemas.openxmlformats.org/drawingml/2006/table">
            <a:tbl>
              <a:tblPr firstRow="1" bandRow="1">
                <a:tableStyleId>{5C22544A-7EE6-4342-B048-85BDC9FD1C3A}</a:tableStyleId>
              </a:tblPr>
              <a:tblGrid>
                <a:gridCol w="3517541">
                  <a:extLst>
                    <a:ext uri="{9D8B030D-6E8A-4147-A177-3AD203B41FA5}">
                      <a16:colId xmlns:a16="http://schemas.microsoft.com/office/drawing/2014/main" val="2979192392"/>
                    </a:ext>
                  </a:extLst>
                </a:gridCol>
                <a:gridCol w="7745855">
                  <a:extLst>
                    <a:ext uri="{9D8B030D-6E8A-4147-A177-3AD203B41FA5}">
                      <a16:colId xmlns:a16="http://schemas.microsoft.com/office/drawing/2014/main" val="971148075"/>
                    </a:ext>
                  </a:extLst>
                </a:gridCol>
              </a:tblGrid>
              <a:tr h="203772">
                <a:tc>
                  <a:txBody>
                    <a:bodyPr/>
                    <a:lstStyle/>
                    <a:p>
                      <a:r>
                        <a:rPr kumimoji="1" lang="ja-JP" altLang="en-US" sz="1400" dirty="0">
                          <a:solidFill>
                            <a:schemeClr val="bg1"/>
                          </a:solidFill>
                          <a:latin typeface="+mn-ea"/>
                          <a:ea typeface="+mn-ea"/>
                        </a:rPr>
                        <a:t>質問</a:t>
                      </a:r>
                    </a:p>
                  </a:txBody>
                  <a:tcPr anchor="ctr">
                    <a:solidFill>
                      <a:srgbClr val="000048"/>
                    </a:solidFill>
                  </a:tcPr>
                </a:tc>
                <a:tc>
                  <a:txBody>
                    <a:bodyPr/>
                    <a:lstStyle/>
                    <a:p>
                      <a:r>
                        <a:rPr kumimoji="1" lang="ja-JP" altLang="en-US" sz="1400" dirty="0">
                          <a:latin typeface="+mn-ea"/>
                          <a:ea typeface="+mn-ea"/>
                        </a:rPr>
                        <a:t>回答</a:t>
                      </a:r>
                    </a:p>
                  </a:txBody>
                  <a:tcPr anchor="ctr">
                    <a:solidFill>
                      <a:srgbClr val="000048"/>
                    </a:solidFill>
                  </a:tcPr>
                </a:tc>
                <a:extLst>
                  <a:ext uri="{0D108BD9-81ED-4DB2-BD59-A6C34878D82A}">
                    <a16:rowId xmlns:a16="http://schemas.microsoft.com/office/drawing/2014/main" val="1333818355"/>
                  </a:ext>
                </a:extLst>
              </a:tr>
              <a:tr h="332605">
                <a:tc>
                  <a:txBody>
                    <a:bodyPr/>
                    <a:lstStyle/>
                    <a:p>
                      <a:r>
                        <a:rPr kumimoji="1" lang="ja-JP" altLang="en-US" sz="1400" dirty="0">
                          <a:solidFill>
                            <a:schemeClr val="bg1"/>
                          </a:solidFill>
                          <a:latin typeface="+mn-ea"/>
                          <a:ea typeface="+mn-ea"/>
                        </a:rPr>
                        <a:t>広告管理ツールに申込商品がありません</a:t>
                      </a:r>
                      <a:endParaRPr kumimoji="1" lang="en-US" altLang="ja-JP" sz="1400" dirty="0">
                        <a:solidFill>
                          <a:schemeClr val="bg1"/>
                        </a:solidFill>
                        <a:latin typeface="+mn-ea"/>
                        <a:ea typeface="+mn-ea"/>
                      </a:endParaRPr>
                    </a:p>
                  </a:txBody>
                  <a:tcPr anchor="ctr">
                    <a:solidFill>
                      <a:srgbClr val="000048">
                        <a:alpha val="60000"/>
                      </a:srgbClr>
                    </a:solidFill>
                  </a:tcPr>
                </a:tc>
                <a:tc>
                  <a:txBody>
                    <a:bodyPr/>
                    <a:lstStyle/>
                    <a:p>
                      <a:r>
                        <a:rPr kumimoji="1" lang="ja-JP" altLang="en-US" sz="1400" dirty="0">
                          <a:latin typeface="+mn-ea"/>
                          <a:ea typeface="+mn-ea"/>
                        </a:rPr>
                        <a:t>企画ページの制作・掲載のお申し込みは広告管理ツールでは行えません。</a:t>
                      </a:r>
                      <a:endParaRPr kumimoji="1" lang="en-US" altLang="ja-JP" sz="1400" dirty="0">
                        <a:latin typeface="+mn-ea"/>
                        <a:ea typeface="+mn-ea"/>
                      </a:endParaRPr>
                    </a:p>
                    <a:p>
                      <a:r>
                        <a:rPr kumimoji="1" lang="ja-JP" altLang="en-US" sz="1400" dirty="0">
                          <a:latin typeface="+mn-ea"/>
                          <a:ea typeface="+mn-ea"/>
                        </a:rPr>
                        <a:t>別途申込ツールの</a:t>
                      </a:r>
                      <a:r>
                        <a:rPr kumimoji="1" lang="en-US" altLang="ja-JP" sz="1400" dirty="0">
                          <a:latin typeface="+mn-ea"/>
                          <a:ea typeface="+mn-ea"/>
                        </a:rPr>
                        <a:t>LINE Biz Process Manager</a:t>
                      </a:r>
                      <a:r>
                        <a:rPr kumimoji="1" lang="ja-JP" altLang="en-US" sz="1400" dirty="0">
                          <a:latin typeface="+mn-ea"/>
                          <a:ea typeface="+mn-ea"/>
                        </a:rPr>
                        <a:t>（</a:t>
                      </a:r>
                      <a:r>
                        <a:rPr kumimoji="1" lang="en-US" altLang="ja-JP" sz="1400" dirty="0">
                          <a:latin typeface="+mn-ea"/>
                          <a:ea typeface="+mn-ea"/>
                        </a:rPr>
                        <a:t>LBPM</a:t>
                      </a:r>
                      <a:r>
                        <a:rPr kumimoji="1" lang="ja-JP" altLang="en-US" sz="1400" dirty="0">
                          <a:latin typeface="+mn-ea"/>
                          <a:ea typeface="+mn-ea"/>
                        </a:rPr>
                        <a:t>）からお申し込みいただきます。</a:t>
                      </a:r>
                    </a:p>
                  </a:txBody>
                  <a:tcPr anchor="ctr">
                    <a:solidFill>
                      <a:srgbClr val="000048">
                        <a:alpha val="10196"/>
                      </a:srgbClr>
                    </a:solidFill>
                  </a:tcPr>
                </a:tc>
                <a:extLst>
                  <a:ext uri="{0D108BD9-81ED-4DB2-BD59-A6C34878D82A}">
                    <a16:rowId xmlns:a16="http://schemas.microsoft.com/office/drawing/2014/main" val="2017679614"/>
                  </a:ext>
                </a:extLst>
              </a:tr>
              <a:tr h="549735">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とは何ですか？</a:t>
                      </a:r>
                      <a:endParaRPr kumimoji="1" lang="en-US" altLang="ja-JP" sz="1400" dirty="0">
                        <a:solidFill>
                          <a:schemeClr val="bg1"/>
                        </a:solidFill>
                        <a:latin typeface="+mn-ea"/>
                        <a:ea typeface="+mn-ea"/>
                      </a:endParaRPr>
                    </a:p>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を利用したことがありません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は本資料の企画ページの制作・掲載をお申込みいただくツールです。</a:t>
                      </a:r>
                      <a:endParaRPr kumimoji="1" lang="en-US" altLang="ja-JP" sz="1400" dirty="0">
                        <a:latin typeface="+mn-ea"/>
                        <a:ea typeface="+mn-ea"/>
                      </a:endParaRPr>
                    </a:p>
                    <a:p>
                      <a:r>
                        <a:rPr kumimoji="1" lang="en-US" altLang="ja-JP" sz="1400" dirty="0">
                          <a:latin typeface="+mn-ea"/>
                          <a:ea typeface="+mn-ea"/>
                        </a:rPr>
                        <a:t>LBPM</a:t>
                      </a:r>
                      <a:r>
                        <a:rPr kumimoji="1" lang="ja-JP" altLang="en-US" sz="1400" dirty="0">
                          <a:latin typeface="+mn-ea"/>
                          <a:ea typeface="+mn-ea"/>
                        </a:rPr>
                        <a:t>のご利用には専用のアカウント発行（ビジネス</a:t>
                      </a:r>
                      <a:r>
                        <a:rPr kumimoji="1" lang="en-US" altLang="ja-JP" sz="1400" dirty="0">
                          <a:latin typeface="+mn-ea"/>
                          <a:ea typeface="+mn-ea"/>
                        </a:rPr>
                        <a:t>ID</a:t>
                      </a:r>
                      <a:r>
                        <a:rPr kumimoji="1" lang="ja-JP" altLang="en-US" sz="1400" dirty="0">
                          <a:latin typeface="+mn-ea"/>
                          <a:ea typeface="+mn-ea"/>
                        </a:rPr>
                        <a:t>への利用設定）が必要となりますので、</a:t>
                      </a:r>
                      <a:endParaRPr kumimoji="1" lang="en-US" altLang="ja-JP" sz="1400" dirty="0">
                        <a:latin typeface="+mn-ea"/>
                        <a:ea typeface="+mn-ea"/>
                      </a:endParaRPr>
                    </a:p>
                    <a:p>
                      <a:r>
                        <a:rPr kumimoji="1" lang="ja-JP" altLang="en-US" sz="1400" dirty="0">
                          <a:latin typeface="+mn-ea"/>
                          <a:ea typeface="+mn-ea"/>
                        </a:rPr>
                        <a:t>お手続きに関しましては弊社営業担当までお問い合わせください。</a:t>
                      </a:r>
                      <a:endParaRPr kumimoji="1" lang="en-US" altLang="ja-JP" sz="1400" dirty="0">
                        <a:latin typeface="+mn-ea"/>
                        <a:ea typeface="+mn-ea"/>
                      </a:endParaRPr>
                    </a:p>
                  </a:txBody>
                  <a:tcPr anchor="ctr">
                    <a:solidFill>
                      <a:srgbClr val="000048">
                        <a:alpha val="10196"/>
                      </a:srgbClr>
                    </a:solidFill>
                  </a:tcPr>
                </a:tc>
                <a:extLst>
                  <a:ext uri="{0D108BD9-81ED-4DB2-BD59-A6C34878D82A}">
                    <a16:rowId xmlns:a16="http://schemas.microsoft.com/office/drawing/2014/main" val="3482754928"/>
                  </a:ext>
                </a:extLst>
              </a:tr>
              <a:tr h="826883">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を利用していますが、案件作成画面で申込商品が表示されません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では弊社とのお取引に関する契約内容に応じてお取り扱いいただける申込商品のみ表示しております。</a:t>
                      </a:r>
                      <a:endParaRPr kumimoji="1" lang="en-US" altLang="ja-JP" sz="1400" dirty="0">
                        <a:latin typeface="+mn-ea"/>
                        <a:ea typeface="+mn-ea"/>
                      </a:endParaRPr>
                    </a:p>
                    <a:p>
                      <a:r>
                        <a:rPr kumimoji="1" lang="ja-JP" altLang="en-US" sz="1400" dirty="0">
                          <a:latin typeface="+mn-ea"/>
                          <a:ea typeface="+mn-ea"/>
                        </a:rPr>
                        <a:t>企画ページの制作・掲載のお申し込みは</a:t>
                      </a:r>
                      <a:r>
                        <a:rPr kumimoji="1" lang="en-US" altLang="ja-JP" sz="1400" dirty="0">
                          <a:latin typeface="+mn-ea"/>
                          <a:ea typeface="+mn-ea"/>
                        </a:rPr>
                        <a:t>LINE</a:t>
                      </a:r>
                      <a:r>
                        <a:rPr kumimoji="1" lang="ja-JP" altLang="en-US" sz="1400" dirty="0">
                          <a:latin typeface="+mn-ea"/>
                          <a:ea typeface="+mn-ea"/>
                        </a:rPr>
                        <a:t>ヤフー広告 ディスプレイ広告（予約型）をお取り扱いいただける代理店様の一部にご利用を制限しておりますので、お取り扱いやお手続きの詳細は弊社営業担当までお問い合わせください。</a:t>
                      </a:r>
                    </a:p>
                  </a:txBody>
                  <a:tcPr anchor="ctr">
                    <a:solidFill>
                      <a:srgbClr val="000048">
                        <a:alpha val="10196"/>
                      </a:srgbClr>
                    </a:solidFill>
                  </a:tcPr>
                </a:tc>
                <a:extLst>
                  <a:ext uri="{0D108BD9-81ED-4DB2-BD59-A6C34878D82A}">
                    <a16:rowId xmlns:a16="http://schemas.microsoft.com/office/drawing/2014/main" val="2532475373"/>
                  </a:ext>
                </a:extLst>
              </a:tr>
              <a:tr h="1723687">
                <a:tc>
                  <a:txBody>
                    <a:bodyPr/>
                    <a:lstStyle/>
                    <a:p>
                      <a:r>
                        <a:rPr kumimoji="1" lang="ja-JP" altLang="en-US" sz="1400" dirty="0">
                          <a:solidFill>
                            <a:schemeClr val="bg1"/>
                          </a:solidFill>
                          <a:latin typeface="+mn-ea"/>
                          <a:ea typeface="+mn-ea"/>
                        </a:rPr>
                        <a:t>請求タイミングを教えてください</a:t>
                      </a:r>
                    </a:p>
                  </a:txBody>
                  <a:tcPr anchor="ctr">
                    <a:solidFill>
                      <a:srgbClr val="000048">
                        <a:alpha val="60000"/>
                      </a:srgbClr>
                    </a:solidFill>
                  </a:tcPr>
                </a:tc>
                <a:tc>
                  <a:txBody>
                    <a:bodyPr/>
                    <a:lstStyle/>
                    <a:p>
                      <a:r>
                        <a:rPr kumimoji="1" lang="ja-JP" altLang="en-US" sz="1400" dirty="0">
                          <a:latin typeface="+mn-ea"/>
                          <a:ea typeface="+mn-ea"/>
                        </a:rPr>
                        <a:t>契約サービス詳細の「契約分類」により異なります。</a:t>
                      </a:r>
                      <a:endParaRPr kumimoji="1" lang="en-US" altLang="ja-JP" sz="1400" dirty="0">
                        <a:latin typeface="+mn-ea"/>
                        <a:ea typeface="+mn-ea"/>
                      </a:endParaRPr>
                    </a:p>
                    <a:p>
                      <a:r>
                        <a:rPr kumimoji="1" lang="ja-JP" altLang="en-US" sz="1400" dirty="0">
                          <a:latin typeface="+mn-ea"/>
                          <a:ea typeface="+mn-ea"/>
                        </a:rPr>
                        <a:t>契約分類は本資料の「スペック詳細」ページでご確認ください。</a:t>
                      </a:r>
                      <a:endParaRPr kumimoji="1" lang="en-US" altLang="ja-JP" sz="1400" dirty="0">
                        <a:latin typeface="+mn-ea"/>
                        <a:ea typeface="+mn-ea"/>
                      </a:endParaRPr>
                    </a:p>
                    <a:p>
                      <a:endParaRPr kumimoji="1" lang="en-US" altLang="ja-JP" sz="1400" dirty="0">
                        <a:latin typeface="+mn-ea"/>
                        <a:ea typeface="+mn-ea"/>
                      </a:endParaRPr>
                    </a:p>
                  </a:txBody>
                  <a:tcPr>
                    <a:solidFill>
                      <a:srgbClr val="000048">
                        <a:alpha val="10196"/>
                      </a:srgbClr>
                    </a:solidFill>
                  </a:tcPr>
                </a:tc>
                <a:extLst>
                  <a:ext uri="{0D108BD9-81ED-4DB2-BD59-A6C34878D82A}">
                    <a16:rowId xmlns:a16="http://schemas.microsoft.com/office/drawing/2014/main" val="566754066"/>
                  </a:ext>
                </a:extLst>
              </a:tr>
              <a:tr h="413566">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に請求書が表示されません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での請求書発行は行っておりません。</a:t>
                      </a:r>
                      <a:endParaRPr kumimoji="1" lang="en-US" altLang="ja-JP" sz="1400" dirty="0">
                        <a:latin typeface="+mn-ea"/>
                        <a:ea typeface="+mn-ea"/>
                      </a:endParaRPr>
                    </a:p>
                    <a:p>
                      <a:r>
                        <a:rPr kumimoji="1" lang="ja-JP" altLang="en-US" sz="1400" dirty="0">
                          <a:latin typeface="+mn-ea"/>
                          <a:ea typeface="+mn-ea"/>
                        </a:rPr>
                        <a:t>他の</a:t>
                      </a:r>
                      <a:r>
                        <a:rPr kumimoji="1" lang="en-US" altLang="ja-JP" sz="1400" dirty="0">
                          <a:latin typeface="+mn-ea"/>
                          <a:ea typeface="+mn-ea"/>
                        </a:rPr>
                        <a:t>LINE</a:t>
                      </a:r>
                      <a:r>
                        <a:rPr kumimoji="1" lang="ja-JP" altLang="en-US" sz="1400" dirty="0">
                          <a:latin typeface="+mn-ea"/>
                          <a:ea typeface="+mn-ea"/>
                        </a:rPr>
                        <a:t>ヤフー広告商品とまとめてメールでの発行となります。</a:t>
                      </a:r>
                    </a:p>
                  </a:txBody>
                  <a:tcPr anchor="ctr">
                    <a:solidFill>
                      <a:srgbClr val="000048">
                        <a:alpha val="10196"/>
                      </a:srgbClr>
                    </a:solidFill>
                  </a:tcPr>
                </a:tc>
                <a:extLst>
                  <a:ext uri="{0D108BD9-81ED-4DB2-BD59-A6C34878D82A}">
                    <a16:rowId xmlns:a16="http://schemas.microsoft.com/office/drawing/2014/main" val="247449195"/>
                  </a:ext>
                </a:extLst>
              </a:tr>
            </a:tbl>
          </a:graphicData>
        </a:graphic>
      </p:graphicFrame>
      <p:graphicFrame>
        <p:nvGraphicFramePr>
          <p:cNvPr id="3" name="表 2">
            <a:extLst>
              <a:ext uri="{FF2B5EF4-FFF2-40B4-BE49-F238E27FC236}">
                <a16:creationId xmlns:a16="http://schemas.microsoft.com/office/drawing/2014/main" id="{FF1FE143-1E6C-F73A-4F54-2917B37FC944}"/>
              </a:ext>
            </a:extLst>
          </p:cNvPr>
          <p:cNvGraphicFramePr>
            <a:graphicFrameLocks noGrp="1"/>
          </p:cNvGraphicFramePr>
          <p:nvPr/>
        </p:nvGraphicFramePr>
        <p:xfrm>
          <a:off x="4096468" y="4684132"/>
          <a:ext cx="5716835" cy="1097280"/>
        </p:xfrm>
        <a:graphic>
          <a:graphicData uri="http://schemas.openxmlformats.org/drawingml/2006/table">
            <a:tbl>
              <a:tblPr firstRow="1" bandRow="1">
                <a:tableStyleId>{5C22544A-7EE6-4342-B048-85BDC9FD1C3A}</a:tableStyleId>
              </a:tblPr>
              <a:tblGrid>
                <a:gridCol w="1035915">
                  <a:extLst>
                    <a:ext uri="{9D8B030D-6E8A-4147-A177-3AD203B41FA5}">
                      <a16:colId xmlns:a16="http://schemas.microsoft.com/office/drawing/2014/main" val="1534318776"/>
                    </a:ext>
                  </a:extLst>
                </a:gridCol>
                <a:gridCol w="4680920">
                  <a:extLst>
                    <a:ext uri="{9D8B030D-6E8A-4147-A177-3AD203B41FA5}">
                      <a16:colId xmlns:a16="http://schemas.microsoft.com/office/drawing/2014/main" val="3821118768"/>
                    </a:ext>
                  </a:extLst>
                </a:gridCol>
              </a:tblGrid>
              <a:tr h="248068">
                <a:tc>
                  <a:txBody>
                    <a:bodyPr/>
                    <a:lstStyle/>
                    <a:p>
                      <a:r>
                        <a:rPr kumimoji="1" lang="ja-JP" altLang="en-US" sz="1200" b="0" dirty="0">
                          <a:solidFill>
                            <a:schemeClr val="tx1"/>
                          </a:solidFill>
                        </a:rPr>
                        <a:t>契約分類</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tc>
                  <a:txBody>
                    <a:bodyPr/>
                    <a:lstStyle/>
                    <a:p>
                      <a:r>
                        <a:rPr kumimoji="1" lang="ja-JP" altLang="en-US" sz="1200" b="0" dirty="0">
                          <a:solidFill>
                            <a:schemeClr val="tx1"/>
                          </a:solidFill>
                        </a:rPr>
                        <a:t>請求タイミング（請求金額）</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1908619551"/>
                  </a:ext>
                </a:extLst>
              </a:tr>
              <a:tr h="248068">
                <a:tc>
                  <a:txBody>
                    <a:bodyPr/>
                    <a:lstStyle/>
                    <a:p>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200" dirty="0"/>
                        <a:t>掲載開始から終了までの期間で、掲載月ごとに月末締め翌月請求</a:t>
                      </a:r>
                      <a:endParaRPr kumimoji="1" lang="en-US" altLang="ja-JP" sz="1200" dirty="0"/>
                    </a:p>
                    <a:p>
                      <a:r>
                        <a:rPr kumimoji="1" lang="ja-JP" altLang="en-US" sz="1200" dirty="0"/>
                        <a:t>（掲載月ごとに掲載日数で按分した金額を請求）</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7002940"/>
                  </a:ext>
                </a:extLst>
              </a:tr>
              <a:tr h="248068">
                <a:tc>
                  <a:txBody>
                    <a:bodyPr/>
                    <a:lstStyle/>
                    <a:p>
                      <a:r>
                        <a:rPr kumimoji="1" lang="ja-JP" altLang="en-US" sz="1200" dirty="0"/>
                        <a:t>制作</a:t>
                      </a:r>
                      <a:r>
                        <a:rPr kumimoji="1" lang="en-US" altLang="ja-JP" sz="1200" dirty="0"/>
                        <a:t>+</a:t>
                      </a:r>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200" dirty="0"/>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8313640"/>
                  </a:ext>
                </a:extLst>
              </a:tr>
              <a:tr h="248068">
                <a:tc>
                  <a:txBody>
                    <a:bodyPr/>
                    <a:lstStyle/>
                    <a:p>
                      <a:r>
                        <a:rPr kumimoji="1" lang="ja-JP" altLang="en-US" sz="1200" dirty="0"/>
                        <a:t>その他</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t>契約サービス詳細、もしくは案件ごとに提示します</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1524757"/>
                  </a:ext>
                </a:extLst>
              </a:tr>
            </a:tbl>
          </a:graphicData>
        </a:graphic>
      </p:graphicFrame>
    </p:spTree>
    <p:extLst>
      <p:ext uri="{BB962C8B-B14F-4D97-AF65-F5344CB8AC3E}">
        <p14:creationId xmlns:p14="http://schemas.microsoft.com/office/powerpoint/2010/main" val="2841714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FD866-6144-9619-F49D-8864DFAD4F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9BBE313-3186-C729-3FF6-0B798C3C73B3}"/>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158C68F8-E3BF-D890-A512-1982ABF4B29A}"/>
              </a:ext>
            </a:extLst>
          </p:cNvPr>
          <p:cNvSpPr>
            <a:spLocks noGrp="1"/>
          </p:cNvSpPr>
          <p:nvPr>
            <p:ph type="body" sz="quarter" idx="20"/>
          </p:nvPr>
        </p:nvSpPr>
        <p:spPr/>
        <p:txBody>
          <a:bodyPr/>
          <a:lstStyle/>
          <a:p>
            <a:r>
              <a:rPr lang="en-US" altLang="ja-JP" dirty="0"/>
              <a:t>04</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7CE484F3-CC9B-C805-0A72-ED0F92C954B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p:spPr>
      </p:pic>
    </p:spTree>
    <p:extLst>
      <p:ext uri="{BB962C8B-B14F-4D97-AF65-F5344CB8AC3E}">
        <p14:creationId xmlns:p14="http://schemas.microsoft.com/office/powerpoint/2010/main" val="18145626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00A6C-0F82-7AAA-4B5C-FAB79144015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71408D5-FD42-EAB8-8178-C70550DE173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AF81EFB0-6097-9E04-422D-AAA31F7E2204}"/>
              </a:ext>
            </a:extLst>
          </p:cNvPr>
          <p:cNvSpPr>
            <a:spLocks noGrp="1"/>
          </p:cNvSpPr>
          <p:nvPr>
            <p:ph type="body" sz="quarter" idx="10"/>
          </p:nvPr>
        </p:nvSpPr>
        <p:spPr>
          <a:xfrm>
            <a:off x="1887808" y="252000"/>
            <a:ext cx="8136904" cy="335028"/>
          </a:xfrm>
        </p:spPr>
        <p:txBody>
          <a:bodyPr/>
          <a:lstStyle/>
          <a:p>
            <a:r>
              <a:rPr lang="ja-JP" altLang="en-US" dirty="0"/>
              <a:t>注意事項</a:t>
            </a:r>
          </a:p>
        </p:txBody>
      </p:sp>
      <p:sp>
        <p:nvSpPr>
          <p:cNvPr id="2" name="Rectangle 46">
            <a:extLst>
              <a:ext uri="{FF2B5EF4-FFF2-40B4-BE49-F238E27FC236}">
                <a16:creationId xmlns:a16="http://schemas.microsoft.com/office/drawing/2014/main" id="{F1454993-7FEC-ED6B-38F9-68C064DB30BB}"/>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2"/>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pic>
        <p:nvPicPr>
          <p:cNvPr id="3" name="図プレースホルダー 8" descr="アイコン&#10;&#10;自動的に生成された説明">
            <a:extLst>
              <a:ext uri="{FF2B5EF4-FFF2-40B4-BE49-F238E27FC236}">
                <a16:creationId xmlns:a16="http://schemas.microsoft.com/office/drawing/2014/main" id="{48192C24-848E-CE2C-CB0C-D6A860F92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31699965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09014-FFA6-17FF-42A1-92061A260B3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6F40554-3B2D-6853-D577-0C81A11633B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268B9D41-3A2A-AB60-18C8-EE8F872D2DB0}"/>
              </a:ext>
            </a:extLst>
          </p:cNvPr>
          <p:cNvSpPr>
            <a:spLocks noGrp="1"/>
          </p:cNvSpPr>
          <p:nvPr>
            <p:ph type="body" sz="quarter" idx="10"/>
          </p:nvPr>
        </p:nvSpPr>
        <p:spPr>
          <a:xfrm>
            <a:off x="1887808" y="252000"/>
            <a:ext cx="8136904" cy="335028"/>
          </a:xfrm>
        </p:spPr>
        <p:txBody>
          <a:bodyPr/>
          <a:lstStyle/>
          <a:p>
            <a:r>
              <a:rPr lang="ja-JP" altLang="en-US" dirty="0"/>
              <a:t>免責事項</a:t>
            </a:r>
          </a:p>
        </p:txBody>
      </p:sp>
      <p:pic>
        <p:nvPicPr>
          <p:cNvPr id="2" name="図プレースホルダー 8" descr="アイコン&#10;&#10;自動的に生成された説明">
            <a:extLst>
              <a:ext uri="{FF2B5EF4-FFF2-40B4-BE49-F238E27FC236}">
                <a16:creationId xmlns:a16="http://schemas.microsoft.com/office/drawing/2014/main" id="{B1A0460C-5BD9-8613-5045-902EBF45DF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Rectangle 46">
            <a:extLst>
              <a:ext uri="{FF2B5EF4-FFF2-40B4-BE49-F238E27FC236}">
                <a16:creationId xmlns:a16="http://schemas.microsoft.com/office/drawing/2014/main" id="{4326B97A-8060-8AA4-5A04-31B85377B420}"/>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599309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523E2-CE16-52D6-CC4D-6732D238534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406263-BBFE-3083-79DB-EDB8274D405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D13CD457-B145-1091-45E6-747F784E6F2C}"/>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2F69EBB0-6142-EBB9-9955-C6FC3F97CB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片側の 2 つの角を丸めた四角形 17">
            <a:extLst>
              <a:ext uri="{FF2B5EF4-FFF2-40B4-BE49-F238E27FC236}">
                <a16:creationId xmlns:a16="http://schemas.microsoft.com/office/drawing/2014/main" id="{454948D9-2985-0FF1-43FB-F616C3B67218}"/>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5" name="正方形/長方形 4">
            <a:extLst>
              <a:ext uri="{FF2B5EF4-FFF2-40B4-BE49-F238E27FC236}">
                <a16:creationId xmlns:a16="http://schemas.microsoft.com/office/drawing/2014/main" id="{65698168-5E6F-41A5-3F51-A4FD0631F671}"/>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chemeClr val="accent4"/>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7" name="片側の 2 つの角を丸めた四角形 19">
            <a:extLst>
              <a:ext uri="{FF2B5EF4-FFF2-40B4-BE49-F238E27FC236}">
                <a16:creationId xmlns:a16="http://schemas.microsoft.com/office/drawing/2014/main" id="{4A428CFF-2B96-4898-BF30-036969C35A4E}"/>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C17C1D27-46E7-3D1C-7F33-FF4B0C31EE95}"/>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片側の 2 つの角を丸めた四角形 22">
            <a:extLst>
              <a:ext uri="{FF2B5EF4-FFF2-40B4-BE49-F238E27FC236}">
                <a16:creationId xmlns:a16="http://schemas.microsoft.com/office/drawing/2014/main" id="{6212EAAE-DDD7-6B9F-6577-979D102C3EE5}"/>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0" name="片側の 2 つの角を丸めた四角形 23">
            <a:extLst>
              <a:ext uri="{FF2B5EF4-FFF2-40B4-BE49-F238E27FC236}">
                <a16:creationId xmlns:a16="http://schemas.microsoft.com/office/drawing/2014/main" id="{0176ABD0-99A3-305B-EE09-05CBA81A873C}"/>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1" name="正方形/長方形 10">
            <a:extLst>
              <a:ext uri="{FF2B5EF4-FFF2-40B4-BE49-F238E27FC236}">
                <a16:creationId xmlns:a16="http://schemas.microsoft.com/office/drawing/2014/main" id="{D4445846-EEC5-CA1B-0AA2-FAF221CBC1A5}"/>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2" name="正方形/長方形 11">
            <a:extLst>
              <a:ext uri="{FF2B5EF4-FFF2-40B4-BE49-F238E27FC236}">
                <a16:creationId xmlns:a16="http://schemas.microsoft.com/office/drawing/2014/main" id="{7CFF8795-4555-D1B8-3B51-FB0F8FBE775C}"/>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84C20C5-DB5D-4DF1-1BE4-B4ED179C5391}"/>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5" name="正方形/長方形 14">
            <a:extLst>
              <a:ext uri="{FF2B5EF4-FFF2-40B4-BE49-F238E27FC236}">
                <a16:creationId xmlns:a16="http://schemas.microsoft.com/office/drawing/2014/main" id="{A439DF47-E3F8-A2DA-E2C5-803C01256A0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6" name="正方形/長方形 15">
            <a:extLst>
              <a:ext uri="{FF2B5EF4-FFF2-40B4-BE49-F238E27FC236}">
                <a16:creationId xmlns:a16="http://schemas.microsoft.com/office/drawing/2014/main" id="{2D0AD8F8-95F6-B139-FFD5-C20C66A279BE}"/>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7" name="正方形/長方形 16">
            <a:extLst>
              <a:ext uri="{FF2B5EF4-FFF2-40B4-BE49-F238E27FC236}">
                <a16:creationId xmlns:a16="http://schemas.microsoft.com/office/drawing/2014/main" id="{2F8340CB-5A84-7B99-17EF-72638A322170}"/>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23812827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D915-54E0-4E81-A847-68169830452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79BA69C-370D-5E5E-60C6-FB90B298ACE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5CE7A69E-DA60-EA8B-ABF3-AEDC815A9BD8}"/>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57149EC8-F7A5-E340-11B3-4B4119D770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正方形/長方形 3">
            <a:extLst>
              <a:ext uri="{FF2B5EF4-FFF2-40B4-BE49-F238E27FC236}">
                <a16:creationId xmlns:a16="http://schemas.microsoft.com/office/drawing/2014/main" id="{59E5453D-920C-9B26-03BA-E22E6E388BBA}"/>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chemeClr val="accent4"/>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accent4"/>
                </a:solidFill>
                <a:latin typeface="Meiryo" panose="020B0604030504040204" pitchFamily="34" charset="-128"/>
                <a:ea typeface="Meiryo" panose="020B0604030504040204" pitchFamily="34" charset="-128"/>
              </a:rPr>
              <a:t>※</a:t>
            </a:r>
            <a:r>
              <a:rPr lang="ja-JP" altLang="en-US" sz="1600" b="1" u="sng" dirty="0">
                <a:solidFill>
                  <a:schemeClr val="accent4"/>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F2DEC408-F21F-9DD9-EDFD-A9BFF8FFEE1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7" name="表 5">
            <a:extLst>
              <a:ext uri="{FF2B5EF4-FFF2-40B4-BE49-F238E27FC236}">
                <a16:creationId xmlns:a16="http://schemas.microsoft.com/office/drawing/2014/main" id="{C36AD6C5-9938-3187-A0F6-800A86EABE3C}"/>
              </a:ext>
            </a:extLst>
          </p:cNvPr>
          <p:cNvGraphicFramePr>
            <a:graphicFrameLocks noGrp="1"/>
          </p:cNvGraphicFramePr>
          <p:nvPr>
            <p:extLst>
              <p:ext uri="{D42A27DB-BD31-4B8C-83A1-F6EECF244321}">
                <p14:modId xmlns:p14="http://schemas.microsoft.com/office/powerpoint/2010/main" val="267974475"/>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200" kern="1200" dirty="0">
                          <a:solidFill>
                            <a:srgbClr val="0D0D0D"/>
                          </a:solidFill>
                          <a:latin typeface="Meiryo" panose="020B0604030504040204" pitchFamily="34" charset="-128"/>
                          <a:ea typeface="Meiryo" panose="020B0604030504040204" pitchFamily="34" charset="-128"/>
                          <a:cs typeface="+mn-cs"/>
                        </a:rPr>
                        <a:t>Yahoo!</a:t>
                      </a:r>
                      <a:r>
                        <a:rPr kumimoji="1" lang="ja-JP" altLang="en-US" sz="1200" kern="1200" dirty="0">
                          <a:solidFill>
                            <a:srgbClr val="0D0D0D"/>
                          </a:solidFill>
                          <a:latin typeface="Meiryo" panose="020B0604030504040204" pitchFamily="34" charset="-128"/>
                          <a:ea typeface="Meiryo" panose="020B0604030504040204" pitchFamily="34" charset="-128"/>
                          <a:cs typeface="+mn-cs"/>
                        </a:rPr>
                        <a:t>ファイナンス　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6617582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801314"/>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cs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rPr>
              <a:t>上記</a:t>
            </a:r>
            <a:r>
              <a:rPr lang="en-US" altLang="ja-JP" sz="1200" kern="0" dirty="0">
                <a:solidFill>
                  <a:srgbClr val="002AFF"/>
                </a:solidFill>
                <a:latin typeface="Meiryo" panose="020B0604030504040204" pitchFamily="34" charset="-128"/>
                <a:ea typeface="Meiryo" panose="020B0604030504040204" pitchFamily="34" charset="-128"/>
              </a:rPr>
              <a:t>2</a:t>
            </a:r>
            <a:r>
              <a:rPr lang="ja-JP" altLang="en-US" sz="1200" kern="0" dirty="0">
                <a:solidFill>
                  <a:srgbClr val="002AFF"/>
                </a:solidFill>
                <a:latin typeface="Meiryo" panose="020B0604030504040204" pitchFamily="34" charset="-128"/>
                <a:ea typeface="Meiryo" panose="020B0604030504040204" pitchFamily="34"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（参照）</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LINE</a:t>
            </a:r>
            <a:r>
              <a:rPr lang="ja-JP" altLang="en-US" sz="1050" dirty="0">
                <a:solidFill>
                  <a:srgbClr val="0D0D0D"/>
                </a:solidFill>
                <a:latin typeface="メイリオ" panose="020B0604030504040204" pitchFamily="50" charset="-128"/>
                <a:ea typeface="メイリオ" panose="020B0604030504040204" pitchFamily="50" charset="-128"/>
              </a:rPr>
              <a:t>ヤフー広告の規制で定める明記必須項目や常時表示すべき要素は避けて配置ください。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1939513" y="383310"/>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 name="正方形/長方形 3">
            <a:extLst>
              <a:ext uri="{FF2B5EF4-FFF2-40B4-BE49-F238E27FC236}">
                <a16:creationId xmlns:a16="http://schemas.microsoft.com/office/drawing/2014/main" id="{B6A00B5B-B426-2F87-4E3B-27B71E55FD0B}"/>
              </a:ext>
            </a:extLst>
          </p:cNvPr>
          <p:cNvSpPr/>
          <p:nvPr/>
        </p:nvSpPr>
        <p:spPr>
          <a:xfrm>
            <a:off x="8114009" y="2574787"/>
            <a:ext cx="2679887" cy="2148176"/>
          </a:xfrm>
          <a:prstGeom prst="rect">
            <a:avLst/>
          </a:prstGeom>
          <a:solidFill>
            <a:schemeClr val="accent2">
              <a:lumMod val="20000"/>
              <a:lumOff val="80000"/>
            </a:schemeClr>
          </a:solidFill>
          <a:ln w="9525" cap="flat" cmpd="sng" algn="ctr">
            <a:solidFill>
              <a:schemeClr val="accent2"/>
            </a:solidFill>
            <a:prstDash val="solid"/>
          </a:ln>
          <a:effectLst>
            <a:outerShdw dist="38100" dir="2700000" algn="tl" rotWithShape="0">
              <a:srgbClr val="C9002C">
                <a:alpha val="40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kumimoji="0" lang="ja-JP" altLang="en-US" sz="1400" b="1" kern="0">
                <a:solidFill>
                  <a:schemeClr val="accent4"/>
                </a:solidFill>
                <a:latin typeface="Meiryo" panose="020B0604030504040204" pitchFamily="34" charset="-128"/>
                <a:ea typeface="Meiryo" panose="020B0604030504040204" pitchFamily="34" charset="-128"/>
              </a:rPr>
              <a:t>誘導広告バナー</a:t>
            </a:r>
          </a:p>
        </p:txBody>
      </p:sp>
      <p:sp>
        <p:nvSpPr>
          <p:cNvPr id="5" name="フッター プレースホルダー 3">
            <a:extLst>
              <a:ext uri="{FF2B5EF4-FFF2-40B4-BE49-F238E27FC236}">
                <a16:creationId xmlns:a16="http://schemas.microsoft.com/office/drawing/2014/main" id="{3708B7AB-2EF7-B6D7-2171-40343C1A281D}"/>
              </a:ext>
            </a:extLst>
          </p:cNvPr>
          <p:cNvSpPr txBox="1">
            <a:spLocks/>
          </p:cNvSpPr>
          <p:nvPr/>
        </p:nvSpPr>
        <p:spPr>
          <a:xfrm>
            <a:off x="8145836" y="2500081"/>
            <a:ext cx="1440160" cy="365125"/>
          </a:xfrm>
          <a:prstGeom prst="rect">
            <a:avLst/>
          </a:prstGeom>
        </p:spPr>
        <p:txBody>
          <a:bodyPr vert="horz" lIns="91440" tIns="45720" rIns="91440" bIns="45720" rtlCol="0" anchor="ctr"/>
          <a:lstStyle>
            <a:defPPr>
              <a:defRPr lang="ja-JP"/>
            </a:defPPr>
            <a:lvl1pPr marL="0" algn="ctr" defTabSz="914400" rtl="0" eaLnBrk="1" fontAlgn="base" latinLnBrk="0" hangingPunct="1">
              <a:spcBef>
                <a:spcPct val="0"/>
              </a:spcBef>
              <a:spcAft>
                <a:spcPct val="0"/>
              </a:spcAft>
              <a:defRPr kumimoji="1" sz="700" kern="1200">
                <a:solidFill>
                  <a:schemeClr val="tx1"/>
                </a:solidFill>
                <a:latin typeface="+mn-lt"/>
                <a:ea typeface="+mn-ea"/>
                <a:cs typeface="+mn-cs"/>
              </a:defRPr>
            </a:lvl1pPr>
            <a:lvl2pPr marL="457200" algn="l" defTabSz="914400" rtl="0" eaLnBrk="1" fontAlgn="base" latinLnBrk="0" hangingPunct="1">
              <a:spcBef>
                <a:spcPct val="0"/>
              </a:spcBef>
              <a:spcAft>
                <a:spcPct val="0"/>
              </a:spcAft>
              <a:defRPr kumimoji="1" sz="1800" kern="1200">
                <a:solidFill>
                  <a:schemeClr val="tx1"/>
                </a:solidFill>
                <a:latin typeface="+mn-lt"/>
                <a:ea typeface="+mn-ea"/>
                <a:cs typeface="+mn-cs"/>
              </a:defRPr>
            </a:lvl2pPr>
            <a:lvl3pPr marL="914400" algn="l" defTabSz="914400" rtl="0" eaLnBrk="1" fontAlgn="base" latinLnBrk="0" hangingPunct="1">
              <a:spcBef>
                <a:spcPct val="0"/>
              </a:spcBef>
              <a:spcAft>
                <a:spcPct val="0"/>
              </a:spcAft>
              <a:defRPr kumimoji="1" sz="1800" kern="1200">
                <a:solidFill>
                  <a:schemeClr val="tx1"/>
                </a:solidFill>
                <a:latin typeface="+mn-lt"/>
                <a:ea typeface="+mn-ea"/>
                <a:cs typeface="+mn-cs"/>
              </a:defRPr>
            </a:lvl3pPr>
            <a:lvl4pPr marL="1371600" algn="l" defTabSz="914400" rtl="0" eaLnBrk="1" fontAlgn="base" latinLnBrk="0" hangingPunct="1">
              <a:spcBef>
                <a:spcPct val="0"/>
              </a:spcBef>
              <a:spcAft>
                <a:spcPct val="0"/>
              </a:spcAft>
              <a:defRPr kumimoji="1" sz="1800" kern="1200">
                <a:solidFill>
                  <a:schemeClr val="tx1"/>
                </a:solidFill>
                <a:latin typeface="+mn-lt"/>
                <a:ea typeface="+mn-ea"/>
                <a:cs typeface="+mn-cs"/>
              </a:defRPr>
            </a:lvl4pPr>
            <a:lvl5pPr marL="1828800" algn="l" defTabSz="914400" rtl="0" eaLnBrk="1" fontAlgn="base" latinLnBrk="0" hangingPunct="1">
              <a:spcBef>
                <a:spcPct val="0"/>
              </a:spcBef>
              <a:spcAft>
                <a:spcPct val="0"/>
              </a:spcAft>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endParaRPr lang="ja-JP" altLang="en-US" sz="800" dirty="0">
              <a:solidFill>
                <a:prstClr val="black"/>
              </a:solidFill>
              <a:latin typeface="Meiryo" panose="020B0604030504040204" pitchFamily="34" charset="-128"/>
            </a:endParaRPr>
          </a:p>
        </p:txBody>
      </p:sp>
      <p:sp>
        <p:nvSpPr>
          <p:cNvPr id="6" name="角丸四角形 23">
            <a:extLst>
              <a:ext uri="{FF2B5EF4-FFF2-40B4-BE49-F238E27FC236}">
                <a16:creationId xmlns:a16="http://schemas.microsoft.com/office/drawing/2014/main" id="{562922B6-99EE-F371-4440-1215F4759718}"/>
              </a:ext>
            </a:extLst>
          </p:cNvPr>
          <p:cNvSpPr/>
          <p:nvPr/>
        </p:nvSpPr>
        <p:spPr>
          <a:xfrm>
            <a:off x="9944954" y="4347801"/>
            <a:ext cx="720080" cy="25560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horz" wrap="none" lIns="91440" tIns="7200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ロゴ</a:t>
            </a:r>
          </a:p>
        </p:txBody>
      </p:sp>
      <p:sp>
        <p:nvSpPr>
          <p:cNvPr id="8" name="テキスト ボックス 37">
            <a:extLst>
              <a:ext uri="{FF2B5EF4-FFF2-40B4-BE49-F238E27FC236}">
                <a16:creationId xmlns:a16="http://schemas.microsoft.com/office/drawing/2014/main" id="{6595C232-F847-8C2E-35F5-329616AC3047}"/>
              </a:ext>
            </a:extLst>
          </p:cNvPr>
          <p:cNvSpPr txBox="1"/>
          <p:nvPr/>
        </p:nvSpPr>
        <p:spPr>
          <a:xfrm>
            <a:off x="7992014" y="2241022"/>
            <a:ext cx="2431797" cy="276999"/>
          </a:xfrm>
          <a:prstGeom prst="rect">
            <a:avLst/>
          </a:prstGeom>
          <a:noFill/>
        </p:spPr>
        <p:txBody>
          <a:bodyPr wrap="square"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ja-JP" altLang="en-US" sz="12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10" name="角丸四角形 25">
            <a:extLst>
              <a:ext uri="{FF2B5EF4-FFF2-40B4-BE49-F238E27FC236}">
                <a16:creationId xmlns:a16="http://schemas.microsoft.com/office/drawing/2014/main" id="{96B2DCD4-A91E-C187-43B0-665775015395}"/>
              </a:ext>
            </a:extLst>
          </p:cNvPr>
          <p:cNvSpPr/>
          <p:nvPr/>
        </p:nvSpPr>
        <p:spPr>
          <a:xfrm>
            <a:off x="8407259" y="4842343"/>
            <a:ext cx="2696577" cy="985794"/>
          </a:xfrm>
          <a:prstGeom prst="roundRect">
            <a:avLst>
              <a:gd name="adj" fmla="val 6498"/>
            </a:avLst>
          </a:prstGeom>
          <a:ln w="25400" cap="rnd">
            <a:solidFill>
              <a:schemeClr val="tx1"/>
            </a:solidFill>
            <a:prstDash val="sysDot"/>
          </a:ln>
        </p:spPr>
        <p:txBody>
          <a:bodyPr wrap="square" tIns="144000" bIns="7200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lnSpc>
                <a:spcPct val="120000"/>
              </a:lnSpc>
              <a:spcBef>
                <a:spcPts val="0"/>
              </a:spcBef>
              <a:spcAft>
                <a:spcPts val="0"/>
              </a:spcAft>
            </a:pPr>
            <a:r>
              <a:rPr lang="ja-JP" altLang="en-US" sz="11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cs typeface="メイリオ" panose="020B0604030504040204" pitchFamily="50" charset="-128"/>
              </a:rPr>
              <a:t> </a:t>
            </a:r>
            <a:r>
              <a:rPr lang="en-US" altLang="ja-JP" sz="1100" b="1" kern="0" dirty="0">
                <a:solidFill>
                  <a:schemeClr val="accent4"/>
                </a:solidFill>
                <a:latin typeface="Meiryo" panose="020B0604030504040204" pitchFamily="34" charset="-128"/>
                <a:ea typeface="Meiryo" panose="020B0604030504040204" pitchFamily="34" charset="-128"/>
              </a:rPr>
              <a:t>Yahoo</a:t>
            </a:r>
            <a:r>
              <a:rPr lang="ja-JP" altLang="en-US" sz="1100" b="1" kern="0" dirty="0">
                <a:solidFill>
                  <a:schemeClr val="accent4"/>
                </a:solidFill>
                <a:latin typeface="Meiryo" panose="020B0604030504040204" pitchFamily="34" charset="-128"/>
                <a:ea typeface="Meiryo" panose="020B0604030504040204" pitchFamily="34" charset="-128"/>
              </a:rPr>
              <a:t>ファイナンス</a:t>
            </a:r>
            <a:r>
              <a:rPr lang="ja-JP" altLang="en-US" sz="11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1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chemeClr val="accent4"/>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 name="角丸四角形 27">
            <a:extLst>
              <a:ext uri="{FF2B5EF4-FFF2-40B4-BE49-F238E27FC236}">
                <a16:creationId xmlns:a16="http://schemas.microsoft.com/office/drawing/2014/main" id="{C9F7E906-822F-A22E-3B99-5BF83914D679}"/>
              </a:ext>
            </a:extLst>
          </p:cNvPr>
          <p:cNvSpPr/>
          <p:nvPr/>
        </p:nvSpPr>
        <p:spPr>
          <a:xfrm>
            <a:off x="8145836" y="2549928"/>
            <a:ext cx="1074246" cy="36512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D0D0D"/>
              </a:solidFill>
              <a:latin typeface="Meiryo" panose="020B0604030504040204" pitchFamily="34" charset="-128"/>
              <a:ea typeface="Meiryo" panose="020B0604030504040204" pitchFamily="34" charset="-128"/>
            </a:endParaRPr>
          </a:p>
        </p:txBody>
      </p:sp>
      <p:pic>
        <p:nvPicPr>
          <p:cNvPr id="12" name="グラフィックス 41" descr="バッジ: フォロー 単色塗りつぶし">
            <a:extLst>
              <a:ext uri="{FF2B5EF4-FFF2-40B4-BE49-F238E27FC236}">
                <a16:creationId xmlns:a16="http://schemas.microsoft.com/office/drawing/2014/main" id="{2C2DC993-09CC-7D9F-62C7-CEC9FA5C2A4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84990" y="5215859"/>
            <a:ext cx="170181" cy="170181"/>
          </a:xfrm>
          <a:prstGeom prst="rect">
            <a:avLst/>
          </a:prstGeom>
        </p:spPr>
      </p:pic>
      <p:cxnSp>
        <p:nvCxnSpPr>
          <p:cNvPr id="13" name="カギ線コネクタ 29">
            <a:extLst>
              <a:ext uri="{FF2B5EF4-FFF2-40B4-BE49-F238E27FC236}">
                <a16:creationId xmlns:a16="http://schemas.microsoft.com/office/drawing/2014/main" id="{775BB044-DA89-5EBC-6694-CADA0947A76A}"/>
              </a:ext>
            </a:extLst>
          </p:cNvPr>
          <p:cNvCxnSpPr>
            <a:cxnSpLocks/>
            <a:stCxn id="11" idx="1"/>
            <a:endCxn id="10" idx="1"/>
          </p:cNvCxnSpPr>
          <p:nvPr/>
        </p:nvCxnSpPr>
        <p:spPr>
          <a:xfrm rot="10800000" flipH="1" flipV="1">
            <a:off x="8145835" y="2732490"/>
            <a:ext cx="261423" cy="2602749"/>
          </a:xfrm>
          <a:prstGeom prst="bentConnector3">
            <a:avLst>
              <a:gd name="adj1" fmla="val -87444"/>
            </a:avLst>
          </a:prstGeom>
          <a:noFill/>
          <a:ln w="25400" cap="rnd" cmpd="sng" algn="ctr">
            <a:solidFill>
              <a:schemeClr val="tx1"/>
            </a:solidFill>
            <a:prstDash val="sysDot"/>
            <a:bevel/>
            <a:tailEnd type="triangle" w="lg" len="med"/>
          </a:ln>
          <a:effectLst/>
        </p:spPr>
      </p:cxnSp>
      <p:sp>
        <p:nvSpPr>
          <p:cNvPr id="14" name="角丸四角形 30">
            <a:extLst>
              <a:ext uri="{FF2B5EF4-FFF2-40B4-BE49-F238E27FC236}">
                <a16:creationId xmlns:a16="http://schemas.microsoft.com/office/drawing/2014/main" id="{14BA5EE8-8B8A-CFB7-1C83-1A819B06D169}"/>
              </a:ext>
            </a:extLst>
          </p:cNvPr>
          <p:cNvSpPr/>
          <p:nvPr/>
        </p:nvSpPr>
        <p:spPr>
          <a:xfrm>
            <a:off x="9839608" y="4308716"/>
            <a:ext cx="930773" cy="33325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00000"/>
              </a:solidFill>
              <a:latin typeface="Meiryo" panose="020B0604030504040204" pitchFamily="34" charset="-128"/>
              <a:ea typeface="Meiryo" panose="020B0604030504040204" pitchFamily="34" charset="-128"/>
            </a:endParaRPr>
          </a:p>
        </p:txBody>
      </p:sp>
      <p:cxnSp>
        <p:nvCxnSpPr>
          <p:cNvPr id="15" name="カギ線コネクタ 31">
            <a:extLst>
              <a:ext uri="{FF2B5EF4-FFF2-40B4-BE49-F238E27FC236}">
                <a16:creationId xmlns:a16="http://schemas.microsoft.com/office/drawing/2014/main" id="{027F35C1-92A0-4123-328A-FDEF89983877}"/>
              </a:ext>
            </a:extLst>
          </p:cNvPr>
          <p:cNvCxnSpPr>
            <a:cxnSpLocks/>
            <a:stCxn id="14" idx="3"/>
            <a:endCxn id="10" idx="3"/>
          </p:cNvCxnSpPr>
          <p:nvPr/>
        </p:nvCxnSpPr>
        <p:spPr>
          <a:xfrm>
            <a:off x="10770381" y="4475344"/>
            <a:ext cx="333455" cy="859896"/>
          </a:xfrm>
          <a:prstGeom prst="bentConnector3">
            <a:avLst>
              <a:gd name="adj1" fmla="val 168555"/>
            </a:avLst>
          </a:prstGeom>
          <a:noFill/>
          <a:ln w="25400" cap="rnd" cmpd="sng" algn="ctr">
            <a:solidFill>
              <a:schemeClr val="tx1"/>
            </a:solidFill>
            <a:prstDash val="sysDot"/>
            <a:bevel/>
            <a:tailEnd type="triangle" w="lg" len="med"/>
          </a:ln>
          <a:effectLst/>
        </p:spPr>
      </p:cxnSp>
      <p:pic>
        <p:nvPicPr>
          <p:cNvPr id="16" name="グラフィックス 45" descr="バッジ: チェックマーク 1 単色塗りつぶし">
            <a:extLst>
              <a:ext uri="{FF2B5EF4-FFF2-40B4-BE49-F238E27FC236}">
                <a16:creationId xmlns:a16="http://schemas.microsoft.com/office/drawing/2014/main" id="{6267FDC1-73F8-B7E9-5EB5-7F9C36E0C5A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1162" y="2780904"/>
            <a:ext cx="215656" cy="215656"/>
          </a:xfrm>
          <a:prstGeom prst="rect">
            <a:avLst/>
          </a:prstGeom>
        </p:spPr>
      </p:pic>
      <p:pic>
        <p:nvPicPr>
          <p:cNvPr id="17" name="グラフィックス 46" descr="バッジ: チェックマーク 1 単色塗りつぶし">
            <a:extLst>
              <a:ext uri="{FF2B5EF4-FFF2-40B4-BE49-F238E27FC236}">
                <a16:creationId xmlns:a16="http://schemas.microsoft.com/office/drawing/2014/main" id="{797669A9-E507-FFD0-9548-10C84CA0C7F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84990" y="4276749"/>
            <a:ext cx="215656" cy="215656"/>
          </a:xfrm>
          <a:prstGeom prst="rect">
            <a:avLst/>
          </a:prstGeom>
        </p:spPr>
      </p:pic>
      <p:pic>
        <p:nvPicPr>
          <p:cNvPr id="18" name="図 17">
            <a:extLst>
              <a:ext uri="{FF2B5EF4-FFF2-40B4-BE49-F238E27FC236}">
                <a16:creationId xmlns:a16="http://schemas.microsoft.com/office/drawing/2014/main" id="{5D4070C4-42D9-0A17-AE7D-038C966FCCCF}"/>
              </a:ext>
            </a:extLst>
          </p:cNvPr>
          <p:cNvPicPr>
            <a:picLocks noChangeAspect="1"/>
          </p:cNvPicPr>
          <p:nvPr/>
        </p:nvPicPr>
        <p:blipFill>
          <a:blip r:embed="rId8"/>
          <a:stretch>
            <a:fillRect/>
          </a:stretch>
        </p:blipFill>
        <p:spPr>
          <a:xfrm>
            <a:off x="8220331" y="2631338"/>
            <a:ext cx="916832" cy="172528"/>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EDCC6-E48B-A1B9-EF92-4E238FBEFA4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CFDB75F-FD27-96C1-816D-05B66C8A406A}"/>
              </a:ext>
            </a:extLst>
          </p:cNvPr>
          <p:cNvSpPr>
            <a:spLocks noGrp="1"/>
          </p:cNvSpPr>
          <p:nvPr>
            <p:ph type="body" sz="quarter" idx="19"/>
          </p:nvPr>
        </p:nvSpPr>
        <p:spPr>
          <a:xfrm>
            <a:off x="1788607" y="4565125"/>
            <a:ext cx="8752114" cy="543702"/>
          </a:xfrm>
        </p:spPr>
        <p:txBody>
          <a:bodyPr/>
          <a:lstStyle/>
          <a:p>
            <a:r>
              <a:rPr lang="en-US" altLang="ja-JP" dirty="0"/>
              <a:t>appendix</a:t>
            </a:r>
          </a:p>
          <a:p>
            <a:r>
              <a:rPr lang="en-US" altLang="ja-JP" dirty="0">
                <a:latin typeface="+mn-ea"/>
              </a:rPr>
              <a:t>LINE</a:t>
            </a:r>
            <a:r>
              <a:rPr lang="ja-JP" altLang="en-US" dirty="0">
                <a:latin typeface="+mn-ea"/>
              </a:rPr>
              <a:t>ヤフー広告 ディスプレイ広告（予約型）</a:t>
            </a:r>
            <a:endParaRPr lang="en-US" altLang="ja-JP" dirty="0">
              <a:latin typeface="+mn-ea"/>
            </a:endParaRPr>
          </a:p>
          <a:p>
            <a:r>
              <a:rPr lang="ja-JP" altLang="en-US" dirty="0">
                <a:latin typeface="+mn-ea"/>
              </a:rPr>
              <a:t>広告誘導商品紹介</a:t>
            </a:r>
            <a:endParaRPr lang="en-US" altLang="ja-JP" dirty="0">
              <a:latin typeface="+mn-ea"/>
            </a:endParaRPr>
          </a:p>
        </p:txBody>
      </p:sp>
      <p:sp>
        <p:nvSpPr>
          <p:cNvPr id="8" name="テキスト プレースホルダー 7">
            <a:extLst>
              <a:ext uri="{FF2B5EF4-FFF2-40B4-BE49-F238E27FC236}">
                <a16:creationId xmlns:a16="http://schemas.microsoft.com/office/drawing/2014/main" id="{8863E240-BDD1-A184-94CD-A6177A444494}"/>
              </a:ext>
            </a:extLst>
          </p:cNvPr>
          <p:cNvSpPr>
            <a:spLocks noGrp="1"/>
          </p:cNvSpPr>
          <p:nvPr>
            <p:ph type="body" sz="quarter" idx="20"/>
          </p:nvPr>
        </p:nvSpPr>
        <p:spPr/>
        <p:txBody>
          <a:bodyPr/>
          <a:lstStyle/>
          <a:p>
            <a:r>
              <a:rPr lang="en-US" altLang="ja-JP" dirty="0"/>
              <a:t>05</a:t>
            </a:r>
            <a:endParaRPr lang="ja-JP" altLang="en-US" dirty="0"/>
          </a:p>
        </p:txBody>
      </p:sp>
      <p:pic>
        <p:nvPicPr>
          <p:cNvPr id="6" name="図プレースホルダー 9" descr="アイコン&#10;&#10;自動的に生成された説明">
            <a:extLst>
              <a:ext uri="{FF2B5EF4-FFF2-40B4-BE49-F238E27FC236}">
                <a16:creationId xmlns:a16="http://schemas.microsoft.com/office/drawing/2014/main" id="{0FEE3D80-F496-A002-0521-5B1512498DCC}"/>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90123" y="3019035"/>
            <a:ext cx="1586282" cy="1464484"/>
          </a:xfrm>
          <a:prstGeom prst="rect">
            <a:avLst/>
          </a:prstGeom>
        </p:spPr>
      </p:pic>
    </p:spTree>
    <p:extLst>
      <p:ext uri="{BB962C8B-B14F-4D97-AF65-F5344CB8AC3E}">
        <p14:creationId xmlns:p14="http://schemas.microsoft.com/office/powerpoint/2010/main" val="36410927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F3B3A-B7D5-7A59-98D1-E374C921B3DC}"/>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54EC431E-F251-10AC-F5AE-FA5CCAE6E0A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eiryo" panose="020B0604030504040204" pitchFamily="34" charset="-128"/>
                <a:ea typeface="Meiryo" panose="020B0604030504040204" pitchFamily="34" charset="-128"/>
              </a:rPr>
              <a:t>商品スペック</a:t>
            </a:r>
          </a:p>
        </p:txBody>
      </p:sp>
      <p:pic>
        <p:nvPicPr>
          <p:cNvPr id="3" name="図プレースホルダー 7" descr="アイコン&#10;&#10;自動的に生成された説明">
            <a:extLst>
              <a:ext uri="{FF2B5EF4-FFF2-40B4-BE49-F238E27FC236}">
                <a16:creationId xmlns:a16="http://schemas.microsoft.com/office/drawing/2014/main" id="{262B5084-F68F-20BE-FF1A-4621FA0827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18EA6B55-E86D-CBE8-BBAD-AE708673B37A}"/>
              </a:ext>
            </a:extLst>
          </p:cNvPr>
          <p:cNvSpPr txBox="1">
            <a:spLocks/>
          </p:cNvSpPr>
          <p:nvPr/>
        </p:nvSpPr>
        <p:spPr>
          <a:xfrm>
            <a:off x="3507058" y="252000"/>
            <a:ext cx="3913223" cy="33502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t>広告誘導商品／スマートフォン商品</a:t>
            </a:r>
            <a:endParaRPr lang="ja-JP" altLang="en-US" dirty="0"/>
          </a:p>
        </p:txBody>
      </p:sp>
      <p:sp>
        <p:nvSpPr>
          <p:cNvPr id="11" name="角丸四角形 4">
            <a:extLst>
              <a:ext uri="{FF2B5EF4-FFF2-40B4-BE49-F238E27FC236}">
                <a16:creationId xmlns:a16="http://schemas.microsoft.com/office/drawing/2014/main" id="{B987CC41-D803-6B7F-E77F-16C3A93E0318}"/>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pic>
        <p:nvPicPr>
          <p:cNvPr id="12" name="図 11" descr="グラフィカル ユーザー インターフェイス, Web サイト&#10;&#10;自動的に生成された説明">
            <a:extLst>
              <a:ext uri="{FF2B5EF4-FFF2-40B4-BE49-F238E27FC236}">
                <a16:creationId xmlns:a16="http://schemas.microsoft.com/office/drawing/2014/main" id="{BE2008A2-3BAA-6DEE-E39F-0C671D2FA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000" y="1666800"/>
            <a:ext cx="2545200" cy="4216676"/>
          </a:xfrm>
          <a:prstGeom prst="rect">
            <a:avLst/>
          </a:prstGeom>
        </p:spPr>
      </p:pic>
      <p:pic>
        <p:nvPicPr>
          <p:cNvPr id="14" name="図 13" descr="グラフィカル ユーザー インターフェイス, Web サイト&#10;&#10;自動的に生成された説明">
            <a:extLst>
              <a:ext uri="{FF2B5EF4-FFF2-40B4-BE49-F238E27FC236}">
                <a16:creationId xmlns:a16="http://schemas.microsoft.com/office/drawing/2014/main" id="{16DDFF22-689C-6B7D-970C-37BF958AC45D}"/>
              </a:ext>
            </a:extLst>
          </p:cNvPr>
          <p:cNvPicPr>
            <a:picLocks noChangeAspect="1"/>
          </p:cNvPicPr>
          <p:nvPr/>
        </p:nvPicPr>
        <p:blipFill rotWithShape="1">
          <a:blip r:embed="rId4">
            <a:extLst>
              <a:ext uri="{28A0092B-C50C-407E-A947-70E740481C1C}">
                <a14:useLocalDpi xmlns:a14="http://schemas.microsoft.com/office/drawing/2010/main" val="0"/>
              </a:ext>
            </a:extLst>
          </a:blip>
          <a:srcRect b="1623"/>
          <a:stretch/>
        </p:blipFill>
        <p:spPr>
          <a:xfrm>
            <a:off x="2970000" y="1710000"/>
            <a:ext cx="2520000" cy="4163356"/>
          </a:xfrm>
          <a:prstGeom prst="rect">
            <a:avLst/>
          </a:prstGeom>
        </p:spPr>
      </p:pic>
      <p:sp>
        <p:nvSpPr>
          <p:cNvPr id="15" name="正方形/長方形 14">
            <a:extLst>
              <a:ext uri="{FF2B5EF4-FFF2-40B4-BE49-F238E27FC236}">
                <a16:creationId xmlns:a16="http://schemas.microsoft.com/office/drawing/2014/main" id="{64B5764D-3102-5E4D-F373-8992A2CFA18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6" name="テキスト ボックス 15">
            <a:extLst>
              <a:ext uri="{FF2B5EF4-FFF2-40B4-BE49-F238E27FC236}">
                <a16:creationId xmlns:a16="http://schemas.microsoft.com/office/drawing/2014/main" id="{BF1B5426-6A84-1862-24D8-542F46AAE331}"/>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7" name="角丸四角形 37">
            <a:extLst>
              <a:ext uri="{FF2B5EF4-FFF2-40B4-BE49-F238E27FC236}">
                <a16:creationId xmlns:a16="http://schemas.microsoft.com/office/drawing/2014/main" id="{6C766EC3-2880-3AC6-CE9D-1FAFB1513313}"/>
              </a:ext>
            </a:extLst>
          </p:cNvPr>
          <p:cNvSpPr/>
          <p:nvPr/>
        </p:nvSpPr>
        <p:spPr>
          <a:xfrm>
            <a:off x="443702"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5</a:t>
            </a:r>
            <a:endPar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18" name="円/楕円 38">
            <a:extLst>
              <a:ext uri="{FF2B5EF4-FFF2-40B4-BE49-F238E27FC236}">
                <a16:creationId xmlns:a16="http://schemas.microsoft.com/office/drawing/2014/main" id="{21EEA8A0-E68D-527D-72B6-36C54B88CB8F}"/>
              </a:ext>
            </a:extLst>
          </p:cNvPr>
          <p:cNvSpPr>
            <a:spLocks noChangeAspect="1"/>
          </p:cNvSpPr>
          <p:nvPr/>
        </p:nvSpPr>
        <p:spPr>
          <a:xfrm>
            <a:off x="191702"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正方形/長方形 18">
            <a:extLst>
              <a:ext uri="{FF2B5EF4-FFF2-40B4-BE49-F238E27FC236}">
                <a16:creationId xmlns:a16="http://schemas.microsoft.com/office/drawing/2014/main" id="{2571EA79-90B0-3D3C-84C2-10B35AA9D3BC}"/>
              </a:ext>
            </a:extLst>
          </p:cNvPr>
          <p:cNvSpPr/>
          <p:nvPr/>
        </p:nvSpPr>
        <p:spPr>
          <a:xfrm>
            <a:off x="8519905" y="6298387"/>
            <a:ext cx="3152589" cy="138499"/>
          </a:xfrm>
          <a:prstGeom prst="rect">
            <a:avLst/>
          </a:prstGeom>
        </p:spPr>
        <p:txBody>
          <a:bodyPr wrap="none" lIns="0" tIns="0" rIns="0" bIns="0">
            <a:spAutoFit/>
          </a:bodyPr>
          <a:lstStyle/>
          <a:p>
            <a:pPr algn="r">
              <a:defRPr/>
            </a:pPr>
            <a:r>
              <a:rPr lang="en-US" altLang="ja-JP" sz="900" dirty="0">
                <a:solidFill>
                  <a:srgbClr val="000000">
                    <a:lumMod val="50000"/>
                    <a:lumOff val="50000"/>
                  </a:srgbClr>
                </a:solidFill>
                <a:latin typeface="Meiryo" panose="020B0604030504040204" pitchFamily="34" charset="-128"/>
              </a:rPr>
              <a:t>※</a:t>
            </a:r>
            <a:r>
              <a:rPr lang="ja-JP" altLang="en-US" sz="900" dirty="0">
                <a:solidFill>
                  <a:srgbClr val="000000">
                    <a:lumMod val="50000"/>
                    <a:lumOff val="50000"/>
                  </a:srgbClr>
                </a:solidFill>
                <a:latin typeface="Meiryo" panose="020B0604030504040204" pitchFamily="34" charset="-128"/>
              </a:rPr>
              <a:t>コンテンツページは予告なく変更されることがあります。</a:t>
            </a:r>
          </a:p>
        </p:txBody>
      </p:sp>
      <p:pic>
        <p:nvPicPr>
          <p:cNvPr id="20" name="図 19">
            <a:extLst>
              <a:ext uri="{FF2B5EF4-FFF2-40B4-BE49-F238E27FC236}">
                <a16:creationId xmlns:a16="http://schemas.microsoft.com/office/drawing/2014/main" id="{1E83FC71-1F1E-3E8D-B363-6CA697B335E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pic>
        <p:nvPicPr>
          <p:cNvPr id="21" name="図 20">
            <a:extLst>
              <a:ext uri="{FF2B5EF4-FFF2-40B4-BE49-F238E27FC236}">
                <a16:creationId xmlns:a16="http://schemas.microsoft.com/office/drawing/2014/main" id="{D8CC7D82-96CF-1A10-AE8F-477FC448D8C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5393"/>
          <a:stretch/>
        </p:blipFill>
        <p:spPr>
          <a:xfrm>
            <a:off x="8270512" y="1486288"/>
            <a:ext cx="2974331" cy="4387068"/>
          </a:xfrm>
          <a:prstGeom prst="rect">
            <a:avLst/>
          </a:prstGeom>
        </p:spPr>
      </p:pic>
      <p:sp>
        <p:nvSpPr>
          <p:cNvPr id="22" name="角丸四角形 46">
            <a:extLst>
              <a:ext uri="{FF2B5EF4-FFF2-40B4-BE49-F238E27FC236}">
                <a16:creationId xmlns:a16="http://schemas.microsoft.com/office/drawing/2014/main" id="{624857F3-1BDF-30E3-3FC3-24C66132768B}"/>
              </a:ext>
            </a:extLst>
          </p:cNvPr>
          <p:cNvSpPr/>
          <p:nvPr/>
        </p:nvSpPr>
        <p:spPr>
          <a:xfrm>
            <a:off x="510528"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3" name="角丸四角形 37">
            <a:extLst>
              <a:ext uri="{FF2B5EF4-FFF2-40B4-BE49-F238E27FC236}">
                <a16:creationId xmlns:a16="http://schemas.microsoft.com/office/drawing/2014/main" id="{DD96502A-003F-38C3-1608-813839501902}"/>
              </a:ext>
            </a:extLst>
          </p:cNvPr>
          <p:cNvSpPr/>
          <p:nvPr/>
        </p:nvSpPr>
        <p:spPr>
          <a:xfrm>
            <a:off x="5874264"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4" name="角丸四角形 46">
            <a:extLst>
              <a:ext uri="{FF2B5EF4-FFF2-40B4-BE49-F238E27FC236}">
                <a16:creationId xmlns:a16="http://schemas.microsoft.com/office/drawing/2014/main" id="{4EB5550D-04E6-4A95-7C9D-9A17B7231669}"/>
              </a:ext>
            </a:extLst>
          </p:cNvPr>
          <p:cNvSpPr/>
          <p:nvPr/>
        </p:nvSpPr>
        <p:spPr>
          <a:xfrm>
            <a:off x="5941090"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5" name="円/楕円 38">
            <a:extLst>
              <a:ext uri="{FF2B5EF4-FFF2-40B4-BE49-F238E27FC236}">
                <a16:creationId xmlns:a16="http://schemas.microsoft.com/office/drawing/2014/main" id="{A4EBAC9A-802E-7353-F0C6-995E169D3C6F}"/>
              </a:ext>
            </a:extLst>
          </p:cNvPr>
          <p:cNvSpPr>
            <a:spLocks noChangeAspect="1"/>
          </p:cNvSpPr>
          <p:nvPr/>
        </p:nvSpPr>
        <p:spPr>
          <a:xfrm>
            <a:off x="5689090" y="321840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300275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EEB93-C0A2-F4C9-902B-876055DB67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61FD057-FED4-B67A-1B27-3C962D73186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eiryo" panose="020B0604030504040204" pitchFamily="34" charset="-128"/>
                <a:ea typeface="Meiryo" panose="020B0604030504040204" pitchFamily="34" charset="-128"/>
              </a:rPr>
              <a:t>商品スペック</a:t>
            </a:r>
          </a:p>
        </p:txBody>
      </p:sp>
      <p:pic>
        <p:nvPicPr>
          <p:cNvPr id="3" name="図プレースホルダー 7" descr="アイコン&#10;&#10;自動的に生成された説明">
            <a:extLst>
              <a:ext uri="{FF2B5EF4-FFF2-40B4-BE49-F238E27FC236}">
                <a16:creationId xmlns:a16="http://schemas.microsoft.com/office/drawing/2014/main" id="{289EC280-AEA5-92DC-DCF1-B3050D0BEA7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FB762BDA-81AE-BB22-DCFD-72677A44E05A}"/>
              </a:ext>
            </a:extLst>
          </p:cNvPr>
          <p:cNvSpPr txBox="1">
            <a:spLocks/>
          </p:cNvSpPr>
          <p:nvPr/>
        </p:nvSpPr>
        <p:spPr>
          <a:xfrm>
            <a:off x="3507058" y="252000"/>
            <a:ext cx="3913223" cy="33502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a:t>広告誘導商品／スマートフォン商品</a:t>
            </a:r>
            <a:endParaRPr lang="ja-JP" altLang="en-US" dirty="0"/>
          </a:p>
        </p:txBody>
      </p:sp>
      <p:sp>
        <p:nvSpPr>
          <p:cNvPr id="11" name="角丸四角形 4">
            <a:extLst>
              <a:ext uri="{FF2B5EF4-FFF2-40B4-BE49-F238E27FC236}">
                <a16:creationId xmlns:a16="http://schemas.microsoft.com/office/drawing/2014/main" id="{9F270BC9-F3D9-F192-05FC-3503483FFDFC}"/>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lvl="0" algn="ctr" eaLnBrk="1" fontAlgn="auto" hangingPunct="1">
              <a:spcBef>
                <a:spcPts val="0"/>
              </a:spcBef>
              <a:spcAft>
                <a:spcPts val="0"/>
              </a:spcAft>
              <a:defRPr/>
            </a:pPr>
            <a:r>
              <a:rPr lang="ja-JP" altLang="en-US" sz="1200" b="1" dirty="0">
                <a:solidFill>
                  <a:srgbClr val="00003E"/>
                </a:solidFill>
                <a:latin typeface="Meiryo" panose="020B0604030504040204" pitchFamily="34" charset="-128"/>
                <a:ea typeface="Meiryo" panose="020B0604030504040204" pitchFamily="34" charset="-128"/>
              </a:rPr>
              <a:t>商品一覧</a:t>
            </a:r>
          </a:p>
        </p:txBody>
      </p:sp>
      <p:graphicFrame>
        <p:nvGraphicFramePr>
          <p:cNvPr id="2" name="表 1">
            <a:extLst>
              <a:ext uri="{FF2B5EF4-FFF2-40B4-BE49-F238E27FC236}">
                <a16:creationId xmlns:a16="http://schemas.microsoft.com/office/drawing/2014/main" id="{590B4858-EB75-CDE9-94CD-6E6B32C4E265}"/>
              </a:ext>
            </a:extLst>
          </p:cNvPr>
          <p:cNvGraphicFramePr>
            <a:graphicFrameLocks noGrp="1"/>
          </p:cNvGraphicFramePr>
          <p:nvPr/>
        </p:nvGraphicFramePr>
        <p:xfrm>
          <a:off x="339866" y="944545"/>
          <a:ext cx="11506875" cy="4657376"/>
        </p:xfrm>
        <a:graphic>
          <a:graphicData uri="http://schemas.openxmlformats.org/drawingml/2006/table">
            <a:tbl>
              <a:tblPr firstCol="1" bandRow="1"/>
              <a:tblGrid>
                <a:gridCol w="3146912">
                  <a:extLst>
                    <a:ext uri="{9D8B030D-6E8A-4147-A177-3AD203B41FA5}">
                      <a16:colId xmlns:a16="http://schemas.microsoft.com/office/drawing/2014/main" val="792911817"/>
                    </a:ext>
                  </a:extLst>
                </a:gridCol>
                <a:gridCol w="3957631">
                  <a:extLst>
                    <a:ext uri="{9D8B030D-6E8A-4147-A177-3AD203B41FA5}">
                      <a16:colId xmlns:a16="http://schemas.microsoft.com/office/drawing/2014/main" val="1525620392"/>
                    </a:ext>
                  </a:extLst>
                </a:gridCol>
                <a:gridCol w="4402332">
                  <a:extLst>
                    <a:ext uri="{9D8B030D-6E8A-4147-A177-3AD203B41FA5}">
                      <a16:colId xmlns:a16="http://schemas.microsoft.com/office/drawing/2014/main" val="914457002"/>
                    </a:ext>
                  </a:extLst>
                </a:gridCol>
              </a:tblGrid>
              <a:tr h="5470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dirty="0">
                          <a:solidFill>
                            <a:schemeClr val="bg1"/>
                          </a:solidFill>
                          <a:latin typeface="Meiryo"/>
                          <a:ea typeface="Meiryo"/>
                          <a:cs typeface="+mn-cs"/>
                        </a:rPr>
                        <a:t>Yahoo!</a:t>
                      </a:r>
                      <a:r>
                        <a:rPr kumimoji="1" lang="ja-JP" altLang="en-US" sz="1050" b="1" kern="1200" dirty="0">
                          <a:solidFill>
                            <a:schemeClr val="bg1"/>
                          </a:solidFill>
                          <a:latin typeface="Meiryo"/>
                          <a:ea typeface="Meiryo"/>
                          <a:cs typeface="+mn-cs"/>
                        </a:rPr>
                        <a:t>ファイナンス　トップ</a:t>
                      </a:r>
                    </a:p>
                    <a:p>
                      <a:pPr algn="ctr"/>
                      <a:r>
                        <a:rPr kumimoji="1" lang="ja-JP" altLang="en-US" sz="1050" b="1" kern="1200" dirty="0">
                          <a:solidFill>
                            <a:schemeClr val="bg1"/>
                          </a:solidFill>
                          <a:latin typeface="Meiryo"/>
                          <a:ea typeface="Meiryo"/>
                          <a:cs typeface="+mn-cs"/>
                        </a:rPr>
                        <a:t>　トップパネル（</a:t>
                      </a:r>
                      <a:r>
                        <a:rPr kumimoji="1" lang="en-US" altLang="ja-JP" sz="1050" b="1" kern="1200" dirty="0">
                          <a:solidFill>
                            <a:schemeClr val="bg1"/>
                          </a:solidFill>
                          <a:latin typeface="Meiryo"/>
                          <a:ea typeface="Meiryo"/>
                          <a:cs typeface="+mn-cs"/>
                        </a:rPr>
                        <a:t>16</a:t>
                      </a:r>
                      <a:r>
                        <a:rPr kumimoji="1" lang="ja-JP" altLang="en-US" sz="1050" b="1" kern="1200" dirty="0">
                          <a:solidFill>
                            <a:schemeClr val="bg1"/>
                          </a:solidFill>
                          <a:latin typeface="Meiryo"/>
                          <a:ea typeface="Meiryo"/>
                          <a:cs typeface="+mn-cs"/>
                        </a:rPr>
                        <a:t>：</a:t>
                      </a:r>
                      <a:r>
                        <a:rPr kumimoji="1" lang="en-US" altLang="ja-JP" sz="1050" b="1" kern="1200" dirty="0">
                          <a:solidFill>
                            <a:schemeClr val="bg1"/>
                          </a:solidFill>
                          <a:latin typeface="Meiryo"/>
                          <a:ea typeface="Meiryo"/>
                          <a:cs typeface="+mn-cs"/>
                        </a:rPr>
                        <a:t>5</a:t>
                      </a:r>
                      <a:r>
                        <a:rPr kumimoji="1" lang="ja-JP" altLang="en-US" sz="1050" b="1" kern="1200" dirty="0">
                          <a:solidFill>
                            <a:schemeClr val="bg1"/>
                          </a:solidFill>
                          <a:latin typeface="Meiryo"/>
                          <a:ea typeface="Meiryo"/>
                          <a:cs typeface="+mn-cs"/>
                        </a:rPr>
                        <a:t>）　</a:t>
                      </a:r>
                      <a:r>
                        <a:rPr kumimoji="1" lang="en-US" altLang="ja-JP" sz="1050" b="1" kern="1200" dirty="0">
                          <a:solidFill>
                            <a:schemeClr val="bg1"/>
                          </a:solidFill>
                          <a:latin typeface="Meiryo"/>
                          <a:ea typeface="Meiryo"/>
                          <a:cs typeface="+mn-cs"/>
                        </a:rPr>
                        <a:t>SP</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ファイナンス　トップ</a:t>
                      </a:r>
                      <a:endParaRPr kumimoji="1" lang="en-US" altLang="ja-JP" sz="105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トップパネル（</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sz="1050"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4161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5</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4898480"/>
                  </a:ext>
                </a:extLst>
              </a:tr>
              <a:tr h="350876">
                <a:tc>
                  <a:txBody>
                    <a:body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74522507"/>
                  </a:ext>
                </a:extLst>
              </a:tr>
              <a:tr h="350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kern="1200" dirty="0">
                          <a:solidFill>
                            <a:srgbClr val="0D0D0D"/>
                          </a:solidFill>
                          <a:latin typeface="Meiryo"/>
                          <a:ea typeface="Meiryo"/>
                          <a:cs typeface="+mn-cs"/>
                        </a:rPr>
                        <a:t>スマートフォン（ウェブ）</a:t>
                      </a:r>
                      <a:r>
                        <a:rPr kumimoji="1" lang="en-US" altLang="ja-JP" sz="1050" b="0" kern="1200" dirty="0">
                          <a:solidFill>
                            <a:schemeClr val="accent4"/>
                          </a:solidFill>
                          <a:latin typeface="Meiryo"/>
                          <a:ea typeface="Meiryo"/>
                          <a:cs typeface="+mn-cs"/>
                        </a:rPr>
                        <a:t>※1</a:t>
                      </a:r>
                      <a:endParaRPr kumimoji="1" lang="ja-JP" altLang="en-US" sz="1050" b="0" kern="1200" dirty="0">
                        <a:solidFill>
                          <a:schemeClr val="accent4"/>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kern="1200" dirty="0">
                        <a:solidFill>
                          <a:srgbClr val="FF0000"/>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87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a:t>
                      </a:r>
                      <a:r>
                        <a:rPr kumimoji="1" lang="ja-JP" altLang="en-US" sz="1050" b="0" i="0" kern="1200" dirty="0">
                          <a:solidFill>
                            <a:srgbClr val="0D0D0D"/>
                          </a:solidFill>
                          <a:latin typeface="Meiryo"/>
                          <a:ea typeface="Meiryo"/>
                          <a:cs typeface="+mn-cs"/>
                        </a:rPr>
                        <a:t>ファイナンス　トップ</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314208"/>
                  </a:ext>
                </a:extLst>
              </a:tr>
              <a:tr h="35087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a:t>
                      </a:r>
                      <a:r>
                        <a:rPr kumimoji="1" lang="ja-JP" altLang="en-US" sz="1050" kern="1200" dirty="0">
                          <a:solidFill>
                            <a:srgbClr val="0D0D0D"/>
                          </a:solidFill>
                          <a:latin typeface="Meiryo"/>
                          <a:ea typeface="Meiryo"/>
                          <a:cs typeface="+mn-cs"/>
                        </a:rPr>
                        <a:t>ファイナンスのトップページの上部</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rtl="0" eaLnBrk="1" fontAlgn="auto" latinLnBrk="0" hangingPunct="1">
                        <a:lnSpc>
                          <a:spcPct val="100000"/>
                        </a:lnSpc>
                        <a:spcBef>
                          <a:spcPts val="0"/>
                        </a:spcBef>
                        <a:spcAft>
                          <a:spcPts val="0"/>
                        </a:spcAft>
                        <a:buClrTx/>
                        <a:buSzTx/>
                        <a:buFontTx/>
                        <a:buNone/>
                      </a:pP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66738162"/>
                  </a:ext>
                </a:extLst>
              </a:tr>
              <a:tr h="350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zh-TW" sz="1050" kern="1200" dirty="0">
                          <a:solidFill>
                            <a:srgbClr val="0D0D0D"/>
                          </a:solidFill>
                          <a:latin typeface="Meiryo" panose="020B0604030504040204" pitchFamily="34" charset="-128"/>
                          <a:ea typeface="Meiryo" panose="020B0604030504040204" pitchFamily="34" charset="-128"/>
                          <a:cs typeface="+mn-cs"/>
                        </a:rPr>
                        <a:t>7</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1050" kern="1200" dirty="0">
                          <a:solidFill>
                            <a:srgbClr val="0D0D0D"/>
                          </a:solidFill>
                          <a:latin typeface="Meiryo" panose="020B0604030504040204" pitchFamily="34" charset="-128"/>
                          <a:ea typeface="Meiryo" panose="020B0604030504040204" pitchFamily="34" charset="-128"/>
                          <a:cs typeface="+mn-cs"/>
                        </a:rPr>
                        <a:t>31</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1050" kern="1200" dirty="0">
                          <a:solidFill>
                            <a:schemeClr val="accent4"/>
                          </a:solidFill>
                          <a:latin typeface="Meiryo" panose="020B0604030504040204" pitchFamily="34" charset="-128"/>
                          <a:ea typeface="Meiryo" panose="020B0604030504040204" pitchFamily="34" charset="-128"/>
                          <a:cs typeface="+mn-cs"/>
                        </a:rPr>
                        <a:t>※</a:t>
                      </a:r>
                      <a:r>
                        <a:rPr kumimoji="1" lang="en-US" altLang="ja-JP" sz="1050" kern="1200" dirty="0">
                          <a:solidFill>
                            <a:schemeClr val="accent4"/>
                          </a:solidFill>
                          <a:latin typeface="Meiryo" panose="020B0604030504040204" pitchFamily="34" charset="-128"/>
                          <a:ea typeface="Meiryo" panose="020B0604030504040204" pitchFamily="34" charset="-128"/>
                          <a:cs typeface="+mn-cs"/>
                        </a:rPr>
                        <a:t>2</a:t>
                      </a:r>
                      <a:endParaRPr kumimoji="1" lang="en-US" altLang="zh-TW" sz="1050" kern="1200" dirty="0">
                        <a:solidFill>
                          <a:schemeClr val="accent4"/>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zh-TW"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50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rgbClr val="0D0D0D"/>
                          </a:solidFill>
                          <a:latin typeface="Meiryo"/>
                          <a:ea typeface="Meiryo"/>
                        </a:rPr>
                        <a:t>vimps</a:t>
                      </a:r>
                      <a:r>
                        <a:rPr kumimoji="1" lang="ja-JP" altLang="en-US" sz="1050" dirty="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443595">
                <a:tc>
                  <a:txBody>
                    <a:bodyPr/>
                    <a:lstStyle/>
                    <a:p>
                      <a:pPr algn="ctr"/>
                      <a:r>
                        <a:rPr kumimoji="1" lang="zh-TW" altLang="en-US" sz="105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900,000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dirty="0">
                          <a:solidFill>
                            <a:srgbClr val="0D0D0D"/>
                          </a:solidFill>
                          <a:latin typeface="Meiryo"/>
                          <a:ea typeface="Meiryo"/>
                          <a:cs typeface="+mn-cs"/>
                        </a:rPr>
                        <a:t>1,000,000</a:t>
                      </a:r>
                      <a:r>
                        <a:rPr kumimoji="1" lang="ja-JP" altLang="en-US" sz="1050" kern="1200" dirty="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66612101"/>
                  </a:ext>
                </a:extLst>
              </a:tr>
              <a:tr h="443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105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330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a:solidFill>
                            <a:srgbClr val="0D0D0D"/>
                          </a:solidFill>
                          <a:latin typeface="Meiryo"/>
                          <a:ea typeface="Meiryo"/>
                          <a:cs typeface="+mn-cs"/>
                        </a:rPr>
                        <a:t>396</a:t>
                      </a:r>
                      <a:r>
                        <a:rPr kumimoji="1" lang="ja-JP" altLang="en-US" sz="1050" kern="1200">
                          <a:solidFill>
                            <a:srgbClr val="0D0D0D"/>
                          </a:solidFill>
                          <a:latin typeface="Meiryo"/>
                          <a:ea typeface="Meiryo"/>
                          <a:cs typeface="+mn-cs"/>
                        </a:rPr>
                        <a:t>円</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35087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105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88352744"/>
                  </a:ext>
                </a:extLst>
              </a:tr>
            </a:tbl>
          </a:graphicData>
        </a:graphic>
      </p:graphicFrame>
      <p:sp>
        <p:nvSpPr>
          <p:cNvPr id="4" name="円/楕円 23">
            <a:extLst>
              <a:ext uri="{FF2B5EF4-FFF2-40B4-BE49-F238E27FC236}">
                <a16:creationId xmlns:a16="http://schemas.microsoft.com/office/drawing/2014/main" id="{11873F5D-D1F4-121A-BCDF-2BA303B3FAEF}"/>
              </a:ext>
            </a:extLst>
          </p:cNvPr>
          <p:cNvSpPr>
            <a:spLocks noChangeAspect="1"/>
          </p:cNvSpPr>
          <p:nvPr/>
        </p:nvSpPr>
        <p:spPr>
          <a:xfrm>
            <a:off x="6095338" y="192520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正方形/長方形 4">
            <a:extLst>
              <a:ext uri="{FF2B5EF4-FFF2-40B4-BE49-F238E27FC236}">
                <a16:creationId xmlns:a16="http://schemas.microsoft.com/office/drawing/2014/main" id="{B999329F-E741-0CD6-B5CC-7A1820D48D2F}"/>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0D0D0D"/>
                </a:solidFill>
                <a:latin typeface="Meiryo"/>
                <a:ea typeface="Meiryo"/>
              </a:rPr>
              <a:t>※</a:t>
            </a:r>
            <a:r>
              <a:rPr kumimoji="0" lang="ja-JP" altLang="en-US" sz="800" kern="0" dirty="0">
                <a:solidFill>
                  <a:srgbClr val="0D0D0D"/>
                </a:solidFill>
                <a:latin typeface="Meiryo"/>
                <a:ea typeface="Meiryo"/>
              </a:rPr>
              <a:t>スマートフォン、</a:t>
            </a:r>
            <a:r>
              <a:rPr kumimoji="0" lang="en-US" sz="800" kern="0" dirty="0">
                <a:solidFill>
                  <a:srgbClr val="0D0D0D"/>
                </a:solidFill>
                <a:latin typeface="Meiryo"/>
                <a:ea typeface="+mn-lt"/>
              </a:rPr>
              <a:t>PC</a:t>
            </a:r>
            <a:r>
              <a:rPr kumimoji="0" lang="ja-JP" sz="800" kern="0" dirty="0">
                <a:solidFill>
                  <a:srgbClr val="0D0D0D"/>
                </a:solidFill>
                <a:latin typeface="Meiryo"/>
                <a:ea typeface="Meiryo"/>
              </a:rPr>
              <a:t>はパソコン、</a:t>
            </a:r>
            <a:r>
              <a:rPr kumimoji="0" lang="en-US" altLang="ja-JP" sz="800" kern="0" dirty="0">
                <a:solidFill>
                  <a:srgbClr val="0D0D0D"/>
                </a:solidFill>
                <a:latin typeface="Meiryo"/>
                <a:ea typeface="+mn-lt"/>
              </a:rPr>
              <a:t>MD</a:t>
            </a:r>
            <a:r>
              <a:rPr kumimoji="0" lang="ja-JP" sz="800" kern="0" dirty="0">
                <a:solidFill>
                  <a:srgbClr val="0D0D0D"/>
                </a:solidFill>
                <a:latin typeface="Meiryo"/>
                <a:ea typeface="Meiryo"/>
              </a:rPr>
              <a:t>はマルチデバイスの略称です。</a:t>
            </a:r>
            <a:r>
              <a:rPr kumimoji="0" lang="ja-JP" altLang="en-US" sz="800" kern="0" dirty="0">
                <a:solidFill>
                  <a:srgbClr val="0D0D0D"/>
                </a:solidFill>
                <a:latin typeface="Meiryo"/>
                <a:ea typeface="Meiryo"/>
              </a:rPr>
              <a:t>　</a:t>
            </a:r>
            <a:endParaRPr lang="en-US" altLang="ja-JP" sz="800" kern="0" dirty="0">
              <a:solidFill>
                <a:srgbClr val="0D0D0D"/>
              </a:solidFill>
              <a:latin typeface="Meiryo"/>
              <a:ea typeface="Meiryo"/>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vCPM</a:t>
            </a:r>
            <a:r>
              <a:rPr kumimoji="0" lang="ja-JP" altLang="en-US" sz="800" kern="0" dirty="0">
                <a:solidFill>
                  <a:srgbClr val="0D0D0D"/>
                </a:solidFill>
                <a:latin typeface="Meiryo"/>
                <a:ea typeface="Meiryo"/>
              </a:rPr>
              <a:t>はビューアブルインプレッション</a:t>
            </a:r>
            <a:r>
              <a:rPr kumimoji="0" lang="en-US" altLang="ja-JP" sz="800" kern="0" dirty="0">
                <a:solidFill>
                  <a:srgbClr val="0D0D0D"/>
                </a:solidFill>
                <a:latin typeface="Meiryo"/>
                <a:ea typeface="Meiryo"/>
              </a:rPr>
              <a:t>1,000</a:t>
            </a:r>
            <a:r>
              <a:rPr kumimoji="0" lang="ja-JP" altLang="en-US" sz="800" kern="0" dirty="0">
                <a:solidFill>
                  <a:srgbClr val="0D0D0D"/>
                </a:solidFill>
                <a:latin typeface="Meiryo"/>
                <a:ea typeface="Meiryo"/>
              </a:rPr>
              <a:t>回あたりにかかる見込み広告費用です。 </a:t>
            </a:r>
            <a:endParaRPr lang="en-US" altLang="ja-JP" sz="800" kern="0" dirty="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vimps</a:t>
            </a:r>
            <a:r>
              <a:rPr kumimoji="0" lang="ja-JP" altLang="en-US" sz="800" kern="0" dirty="0">
                <a:solidFill>
                  <a:srgbClr val="0D0D0D"/>
                </a:solidFill>
                <a:latin typeface="Meiryo"/>
                <a:ea typeface="Meiryo"/>
              </a:rPr>
              <a:t>はビューアブルインプレッションの略称です。</a:t>
            </a:r>
            <a:br>
              <a:rPr lang="en-US" altLang="ja-JP" sz="800" kern="0" dirty="0">
                <a:solidFill>
                  <a:srgbClr val="0D0D0D"/>
                </a:solidFill>
                <a:latin typeface="Meiryo" panose="020B0604030504040204" pitchFamily="34" charset="-128"/>
                <a:ea typeface="Meiryo" panose="020B0604030504040204" pitchFamily="34" charset="-128"/>
              </a:rPr>
            </a:br>
            <a:endParaRPr lang="en-US" altLang="ja-JP" sz="800" kern="0" dirty="0">
              <a:solidFill>
                <a:srgbClr val="0D0D0D"/>
              </a:solidFill>
              <a:latin typeface="Meiryo"/>
              <a:ea typeface="Meiryo"/>
            </a:endParaRPr>
          </a:p>
        </p:txBody>
      </p:sp>
      <p:sp>
        <p:nvSpPr>
          <p:cNvPr id="7" name="正方形/長方形 6">
            <a:extLst>
              <a:ext uri="{FF2B5EF4-FFF2-40B4-BE49-F238E27FC236}">
                <a16:creationId xmlns:a16="http://schemas.microsoft.com/office/drawing/2014/main" id="{C1465894-EF21-08A9-EF02-F98A0A24BEDE}"/>
              </a:ext>
            </a:extLst>
          </p:cNvPr>
          <p:cNvSpPr/>
          <p:nvPr/>
        </p:nvSpPr>
        <p:spPr>
          <a:xfrm>
            <a:off x="5210794" y="5878330"/>
            <a:ext cx="6501780" cy="270843"/>
          </a:xfrm>
          <a:prstGeom prst="rect">
            <a:avLst/>
          </a:prstGeom>
        </p:spPr>
        <p:txBody>
          <a:bodyPr wrap="none" lIns="0" tIns="0" rIns="0" bIns="0" anchor="t">
            <a:spAutoFit/>
          </a:bodyPr>
          <a:lstStyle/>
          <a:p>
            <a:pPr>
              <a:lnSpc>
                <a:spcPct val="110000"/>
              </a:lnSpc>
              <a:defRPr/>
            </a:pPr>
            <a:r>
              <a:rPr kumimoji="0" lang="en-US" altLang="ja-JP" sz="800" kern="0" dirty="0">
                <a:solidFill>
                  <a:schemeClr val="accent4"/>
                </a:solidFill>
                <a:latin typeface="メイリオ" panose="020B0604030504040204" pitchFamily="50" charset="-128"/>
                <a:ea typeface="メイリオ" panose="020B0604030504040204" pitchFamily="50" charset="-128"/>
              </a:rPr>
              <a:t>※1</a:t>
            </a:r>
            <a:r>
              <a:rPr kumimoji="0" lang="ja-JP" altLang="en-US" sz="800" kern="0" dirty="0">
                <a:solidFill>
                  <a:schemeClr val="accent4"/>
                </a:solidFill>
                <a:latin typeface="メイリオ" panose="020B0604030504040204" pitchFamily="50" charset="-128"/>
              </a:rPr>
              <a:t>　アプリでコンテンツが表示された場合にも広告が表示されます。</a:t>
            </a:r>
            <a:endParaRPr kumimoji="0" lang="en-US" altLang="ja-JP" sz="800" kern="0" dirty="0">
              <a:solidFill>
                <a:schemeClr val="accent4"/>
              </a:solidFill>
              <a:latin typeface="メイリオ" panose="020B0604030504040204" pitchFamily="50" charset="-128"/>
            </a:endParaRPr>
          </a:p>
          <a:p>
            <a:pPr>
              <a:lnSpc>
                <a:spcPct val="110000"/>
              </a:lnSpc>
              <a:defRPr/>
            </a:pPr>
            <a:r>
              <a:rPr kumimoji="0" lang="en-US" altLang="ja-JP" sz="800" kern="0" dirty="0">
                <a:solidFill>
                  <a:schemeClr val="accent4"/>
                </a:solidFill>
                <a:latin typeface="メイリオ" panose="020B0604030504040204" pitchFamily="50" charset="-128"/>
                <a:ea typeface="メイリオ" panose="020B0604030504040204" pitchFamily="50" charset="-128"/>
              </a:rPr>
              <a:t>※2</a:t>
            </a:r>
            <a:r>
              <a:rPr kumimoji="0" lang="ja-JP" altLang="en-US" sz="800" kern="0" dirty="0">
                <a:solidFill>
                  <a:schemeClr val="accent4"/>
                </a:solidFill>
                <a:latin typeface="メイリオ" panose="020B0604030504040204" pitchFamily="50" charset="-128"/>
                <a:ea typeface="メイリオ" panose="020B0604030504040204" pitchFamily="50" charset="-128"/>
              </a:rPr>
              <a:t>　</a:t>
            </a:r>
            <a:r>
              <a:rPr kumimoji="0" lang="en-US" altLang="ja-JP" sz="800" kern="0" dirty="0">
                <a:solidFill>
                  <a:schemeClr val="accent4"/>
                </a:solidFill>
                <a:latin typeface="メイリオ" panose="020B0604030504040204" pitchFamily="50" charset="-128"/>
                <a:ea typeface="メイリオ" panose="020B0604030504040204" pitchFamily="50" charset="-128"/>
              </a:rPr>
              <a:t>5</a:t>
            </a:r>
            <a:r>
              <a:rPr kumimoji="0" lang="ja-JP" altLang="en-US" sz="800" kern="0" dirty="0">
                <a:solidFill>
                  <a:schemeClr val="accent4"/>
                </a:solidFill>
                <a:latin typeface="メイリオ" panose="020B0604030504040204" pitchFamily="50" charset="-128"/>
                <a:ea typeface="メイリオ" panose="020B0604030504040204" pitchFamily="50" charset="-128"/>
              </a:rPr>
              <a:t>日間～</a:t>
            </a:r>
            <a:r>
              <a:rPr kumimoji="0" lang="en-US" altLang="ja-JP" sz="800" kern="0" dirty="0">
                <a:solidFill>
                  <a:schemeClr val="accent4"/>
                </a:solidFill>
                <a:latin typeface="メイリオ" panose="020B0604030504040204" pitchFamily="50" charset="-128"/>
                <a:ea typeface="メイリオ" panose="020B0604030504040204" pitchFamily="50" charset="-128"/>
              </a:rPr>
              <a:t>6</a:t>
            </a:r>
            <a:r>
              <a:rPr kumimoji="0" lang="ja-JP" altLang="en-US" sz="800" kern="0" dirty="0">
                <a:solidFill>
                  <a:schemeClr val="accent4"/>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chemeClr val="accent4"/>
                </a:solidFill>
                <a:latin typeface="メイリオ" panose="020B0604030504040204" pitchFamily="50" charset="-128"/>
                <a:ea typeface="メイリオ" panose="020B0604030504040204" pitchFamily="50" charset="-128"/>
              </a:rPr>
              <a:t>vimps</a:t>
            </a:r>
            <a:r>
              <a:rPr kumimoji="0" lang="ja-JP" altLang="en-US" sz="800" kern="0" dirty="0">
                <a:solidFill>
                  <a:schemeClr val="accent4"/>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chemeClr val="accent4"/>
                </a:solidFill>
                <a:latin typeface="メイリオ" panose="020B0604030504040204" pitchFamily="50" charset="-128"/>
                <a:ea typeface="メイリオ" panose="020B0604030504040204" pitchFamily="50" charset="-128"/>
              </a:rPr>
              <a:t>7</a:t>
            </a:r>
            <a:r>
              <a:rPr kumimoji="0" lang="ja-JP" altLang="en-US" sz="800" kern="0" dirty="0">
                <a:solidFill>
                  <a:schemeClr val="accent4"/>
                </a:solidFill>
                <a:latin typeface="メイリオ" panose="020B0604030504040204" pitchFamily="50" charset="-128"/>
                <a:ea typeface="メイリオ" panose="020B0604030504040204" pitchFamily="50" charset="-128"/>
              </a:rPr>
              <a:t>日間以上の掲載を推奨します。</a:t>
            </a:r>
          </a:p>
        </p:txBody>
      </p:sp>
      <p:sp>
        <p:nvSpPr>
          <p:cNvPr id="8" name="円/楕円 23">
            <a:extLst>
              <a:ext uri="{FF2B5EF4-FFF2-40B4-BE49-F238E27FC236}">
                <a16:creationId xmlns:a16="http://schemas.microsoft.com/office/drawing/2014/main" id="{DC07DED9-D062-E415-E7B9-5BD2055B1A5A}"/>
              </a:ext>
            </a:extLst>
          </p:cNvPr>
          <p:cNvSpPr>
            <a:spLocks noChangeAspect="1"/>
          </p:cNvSpPr>
          <p:nvPr/>
        </p:nvSpPr>
        <p:spPr>
          <a:xfrm>
            <a:off x="10306552" y="192520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4069861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8B283-8D94-26AF-60B7-9A48B41B23F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C6F46AA-BBC2-8902-D7AA-8D2AA18990D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D9781752-1E1E-170B-977D-56F9E23C258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281218F0-4131-59CE-EE9A-FA8A8807A9C4}"/>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sp>
        <p:nvSpPr>
          <p:cNvPr id="10" name="テキスト プレースホルダー 1">
            <a:extLst>
              <a:ext uri="{FF2B5EF4-FFF2-40B4-BE49-F238E27FC236}">
                <a16:creationId xmlns:a16="http://schemas.microsoft.com/office/drawing/2014/main" id="{CFD971F5-49FD-038D-31B4-AF7E9E1B9F05}"/>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スマートフォン商品</a:t>
            </a:r>
          </a:p>
        </p:txBody>
      </p:sp>
      <p:graphicFrame>
        <p:nvGraphicFramePr>
          <p:cNvPr id="3" name="表 2">
            <a:extLst>
              <a:ext uri="{FF2B5EF4-FFF2-40B4-BE49-F238E27FC236}">
                <a16:creationId xmlns:a16="http://schemas.microsoft.com/office/drawing/2014/main" id="{D3157205-D907-4260-64E2-83A202607318}"/>
              </a:ext>
            </a:extLst>
          </p:cNvPr>
          <p:cNvGraphicFramePr>
            <a:graphicFrameLocks noGrp="1"/>
          </p:cNvGraphicFramePr>
          <p:nvPr/>
        </p:nvGraphicFramePr>
        <p:xfrm>
          <a:off x="339865" y="893882"/>
          <a:ext cx="11523059" cy="4149339"/>
        </p:xfrm>
        <a:graphic>
          <a:graphicData uri="http://schemas.openxmlformats.org/drawingml/2006/table">
            <a:tbl>
              <a:tblPr firstCol="1" bandRow="1"/>
              <a:tblGrid>
                <a:gridCol w="2245315">
                  <a:extLst>
                    <a:ext uri="{9D8B030D-6E8A-4147-A177-3AD203B41FA5}">
                      <a16:colId xmlns:a16="http://schemas.microsoft.com/office/drawing/2014/main" val="792911817"/>
                    </a:ext>
                  </a:extLst>
                </a:gridCol>
                <a:gridCol w="2781522">
                  <a:extLst>
                    <a:ext uri="{9D8B030D-6E8A-4147-A177-3AD203B41FA5}">
                      <a16:colId xmlns:a16="http://schemas.microsoft.com/office/drawing/2014/main" val="2515137241"/>
                    </a:ext>
                  </a:extLst>
                </a:gridCol>
                <a:gridCol w="3248111">
                  <a:extLst>
                    <a:ext uri="{9D8B030D-6E8A-4147-A177-3AD203B41FA5}">
                      <a16:colId xmlns:a16="http://schemas.microsoft.com/office/drawing/2014/main" val="598637953"/>
                    </a:ext>
                  </a:extLst>
                </a:gridCol>
                <a:gridCol w="3248111">
                  <a:extLst>
                    <a:ext uri="{9D8B030D-6E8A-4147-A177-3AD203B41FA5}">
                      <a16:colId xmlns:a16="http://schemas.microsoft.com/office/drawing/2014/main" val="56015879"/>
                    </a:ext>
                  </a:extLst>
                </a:gridCol>
              </a:tblGrid>
              <a:tr h="46525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　トップ　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5</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　トップ　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9</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配信：</a:t>
                      </a:r>
                      <a:r>
                        <a:rPr kumimoji="1"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LINE</a:t>
                      </a:r>
                      <a:r>
                        <a:rPr kumimoji="1" lang="ja-JP" altLang="en-US" sz="1050" b="0" kern="1200" dirty="0">
                          <a:solidFill>
                            <a:schemeClr val="bg1"/>
                          </a:solidFill>
                          <a:latin typeface="Meiryo" panose="020B0604030504040204" pitchFamily="34" charset="-128"/>
                          <a:ea typeface="Meiryo" panose="020B0604030504040204" pitchFamily="34" charset="-128"/>
                        </a:rPr>
                        <a:t>ヤフー提供（共通オーディエンス）</a:t>
                      </a:r>
                      <a:r>
                        <a:rPr kumimoji="1" lang="en-US" altLang="ja-JP" sz="1050" b="0" kern="1200" dirty="0">
                          <a:solidFill>
                            <a:schemeClr val="bg1"/>
                          </a:solidFill>
                          <a:latin typeface="Meiryo" panose="020B0604030504040204" pitchFamily="34" charset="-128"/>
                          <a:ea typeface="Meiryo" panose="020B0604030504040204" pitchFamily="34" charset="-128"/>
                        </a:rPr>
                        <a:t>※1</a:t>
                      </a: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1.0</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FA2FCBE9-A27D-1983-FC38-1F10E9C4A1DA}"/>
              </a:ext>
            </a:extLst>
          </p:cNvPr>
          <p:cNvSpPr txBox="1"/>
          <p:nvPr/>
        </p:nvSpPr>
        <p:spPr>
          <a:xfrm>
            <a:off x="306000" y="5043221"/>
            <a:ext cx="11199519" cy="1506566"/>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10000"/>
              </a:lnSpc>
              <a:spcBef>
                <a:spcPts val="0"/>
              </a:spcBef>
              <a:spcAft>
                <a:spcPts val="0"/>
              </a:spcAft>
              <a:defRPr/>
            </a:pPr>
            <a:r>
              <a:rPr lang="en-US" altLang="ja-JP" sz="900" b="1" dirty="0">
                <a:solidFill>
                  <a:srgbClr val="0D0D0D"/>
                </a:solidFill>
                <a:latin typeface="メイリオ" panose="020B0604030504040204" pitchFamily="50" charset="-128"/>
              </a:rPr>
              <a:t>【</a:t>
            </a:r>
            <a:r>
              <a:rPr lang="ja-JP" altLang="en-US" sz="900" b="1" dirty="0">
                <a:solidFill>
                  <a:srgbClr val="0D0D0D"/>
                </a:solidFill>
                <a:latin typeface="メイリオ" panose="020B0604030504040204" pitchFamily="50" charset="-128"/>
              </a:rPr>
              <a:t>注意事項</a:t>
            </a:r>
            <a:r>
              <a:rPr lang="en-US" altLang="ja-JP" sz="900" b="1" dirty="0">
                <a:solidFill>
                  <a:srgbClr val="0D0D0D"/>
                </a:solidFill>
                <a:latin typeface="メイリオ" panose="020B0604030504040204" pitchFamily="50" charset="-128"/>
              </a:rPr>
              <a:t>】</a:t>
            </a:r>
            <a:r>
              <a:rPr lang="ja-JP" altLang="en-US" sz="900" b="1" dirty="0">
                <a:solidFill>
                  <a:srgbClr val="0D0D0D"/>
                </a:solidFill>
                <a:latin typeface="メイリオ" panose="020B0604030504040204" pitchFamily="50" charset="-128"/>
              </a:rPr>
              <a:t>こちらの商品は、ターゲティング設定不可です。</a:t>
            </a:r>
            <a:r>
              <a:rPr lang="en-US" altLang="ja-JP" sz="800" dirty="0">
                <a:solidFill>
                  <a:srgbClr val="0D0D0D"/>
                </a:solidFill>
                <a:latin typeface="メイリオ" panose="020B0604030504040204" pitchFamily="50" charset="-128"/>
              </a:rPr>
              <a:t>※SP</a:t>
            </a:r>
            <a:r>
              <a:rPr lang="ja-JP" altLang="en-US" sz="800" dirty="0">
                <a:solidFill>
                  <a:srgbClr val="0D0D0D"/>
                </a:solidFill>
                <a:latin typeface="メイリオ" panose="020B0604030504040204" pitchFamily="50" charset="-128"/>
              </a:rPr>
              <a:t>はスマートフォン、</a:t>
            </a:r>
            <a:r>
              <a:rPr lang="en-US" altLang="ja-JP" sz="800" dirty="0">
                <a:solidFill>
                  <a:srgbClr val="0D0D0D"/>
                </a:solidFill>
                <a:latin typeface="メイリオ" panose="020B0604030504040204" pitchFamily="50" charset="-128"/>
              </a:rPr>
              <a:t>PC</a:t>
            </a:r>
            <a:r>
              <a:rPr lang="ja-JP" altLang="en-US" sz="800" dirty="0">
                <a:solidFill>
                  <a:srgbClr val="0D0D0D"/>
                </a:solidFill>
                <a:latin typeface="メイリオ" panose="020B0604030504040204" pitchFamily="50" charset="-128"/>
              </a:rPr>
              <a:t>はパソコン、</a:t>
            </a:r>
            <a:r>
              <a:rPr lang="en-US" altLang="ja-JP" sz="800" dirty="0">
                <a:solidFill>
                  <a:srgbClr val="0D0D0D"/>
                </a:solidFill>
                <a:latin typeface="メイリオ" panose="020B0604030504040204" pitchFamily="50" charset="-128"/>
              </a:rPr>
              <a:t>MD</a:t>
            </a:r>
            <a:r>
              <a:rPr lang="ja-JP" altLang="en-US" sz="800" dirty="0">
                <a:solidFill>
                  <a:srgbClr val="0D0D0D"/>
                </a:solidFill>
                <a:latin typeface="メイリオ" panose="020B0604030504040204" pitchFamily="50" charset="-128"/>
              </a:rPr>
              <a:t>はマルチデバイスの略称です。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上記表の「●」がターゲティング設定可になります。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年齢は以下の区分で指定が可能です。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18</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19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20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24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25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29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30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34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35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39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40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44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45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49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50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54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55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59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60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64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65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69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70</a:t>
            </a:r>
            <a:r>
              <a:rPr lang="ja-JP" altLang="en-US" sz="800" dirty="0">
                <a:solidFill>
                  <a:srgbClr val="FFFFFF">
                    <a:lumMod val="65000"/>
                  </a:srgbClr>
                </a:solidFill>
                <a:latin typeface="メイリオ" panose="020B0604030504040204" pitchFamily="50" charset="-128"/>
              </a:rPr>
              <a:t>歳以上</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は「基本料金</a:t>
            </a: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ターゲティングごとに設定されている掛け率」（小数点以下切り捨て）によって決定されます。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掛け率の最大値は</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倍になります。</a:t>
            </a:r>
          </a:p>
          <a:p>
            <a:pPr fontAlgn="auto">
              <a:lnSpc>
                <a:spcPct val="110000"/>
              </a:lnSpc>
              <a:spcBef>
                <a:spcPts val="0"/>
              </a:spcBef>
              <a:spcAft>
                <a:spcPts val="0"/>
              </a:spcAft>
              <a:defRPr/>
            </a:pPr>
            <a:r>
              <a:rPr lang="ja-JP" altLang="en-US" sz="800" dirty="0">
                <a:solidFill>
                  <a:srgbClr val="FFFFFF">
                    <a:lumMod val="65000"/>
                  </a:srgbClr>
                </a:solidFill>
                <a:latin typeface="メイリオ" panose="020B0604030504040204" pitchFamily="50" charset="-128"/>
              </a:rPr>
              <a:t>例：性別、年齢、オーディエンスリスト（興味関心、購買意向、属性・ライフイベント）を設定した場合、</a:t>
            </a:r>
            <a:r>
              <a:rPr lang="en-US" altLang="ja-JP" sz="800" dirty="0">
                <a:solidFill>
                  <a:srgbClr val="FFFFFF">
                    <a:lumMod val="65000"/>
                  </a:srgbClr>
                </a:solidFill>
                <a:latin typeface="メイリオ" panose="020B0604030504040204" pitchFamily="50" charset="-128"/>
              </a:rPr>
              <a:t>1.2</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 1.2</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 1.5</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=2.16</a:t>
            </a:r>
            <a:r>
              <a:rPr lang="ja-JP" altLang="en-US" sz="800" dirty="0">
                <a:solidFill>
                  <a:srgbClr val="FFFFFF">
                    <a:lumMod val="65000"/>
                  </a:srgbClr>
                </a:solidFill>
                <a:latin typeface="メイリオ" panose="020B0604030504040204" pitchFamily="50" charset="-128"/>
              </a:rPr>
              <a:t>倍となりますが、最大値が</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倍のため、</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倍で設定可能となります。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オーディエンスリストを複数選択した場合、</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掛け率は高い方が選択されます。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「枠購入型」や「時間帯ジャック購入型」配信商品の場合は、ターゲティング項目ごとの「</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掛け率」を含んだ金額を記載しています。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※SP</a:t>
            </a:r>
            <a:r>
              <a:rPr lang="ja-JP" altLang="en-US" sz="800" dirty="0">
                <a:solidFill>
                  <a:srgbClr val="FFFFFF">
                    <a:lumMod val="65000"/>
                  </a:srgbClr>
                </a:solidFill>
                <a:latin typeface="メイリオ" panose="020B0604030504040204" pitchFamily="50" charset="-128"/>
              </a:rPr>
              <a:t>はスマートフォン、</a:t>
            </a:r>
            <a:r>
              <a:rPr lang="en-US" altLang="ja-JP" sz="800" dirty="0">
                <a:solidFill>
                  <a:srgbClr val="FFFFFF">
                    <a:lumMod val="65000"/>
                  </a:srgbClr>
                </a:solidFill>
                <a:latin typeface="メイリオ" panose="020B0604030504040204" pitchFamily="50" charset="-128"/>
              </a:rPr>
              <a:t>PC</a:t>
            </a:r>
            <a:r>
              <a:rPr lang="ja-JP" altLang="en-US" sz="800" dirty="0">
                <a:solidFill>
                  <a:srgbClr val="FFFFFF">
                    <a:lumMod val="65000"/>
                  </a:srgbClr>
                </a:solidFill>
                <a:latin typeface="メイリオ" panose="020B0604030504040204" pitchFamily="50" charset="-128"/>
              </a:rPr>
              <a:t>はパソコン、</a:t>
            </a:r>
            <a:r>
              <a:rPr lang="en-US" altLang="ja-JP" sz="800" dirty="0">
                <a:solidFill>
                  <a:srgbClr val="FFFFFF">
                    <a:lumMod val="65000"/>
                  </a:srgbClr>
                </a:solidFill>
                <a:latin typeface="メイリオ" panose="020B0604030504040204" pitchFamily="50" charset="-128"/>
              </a:rPr>
              <a:t>MD</a:t>
            </a:r>
            <a:r>
              <a:rPr lang="ja-JP" altLang="en-US" sz="800" dirty="0">
                <a:solidFill>
                  <a:srgbClr val="FFFFFF">
                    <a:lumMod val="65000"/>
                  </a:srgbClr>
                </a:solidFill>
                <a:latin typeface="メイリオ" panose="020B0604030504040204" pitchFamily="50" charset="-128"/>
              </a:rPr>
              <a:t>はマルチデバイスの略称です。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※1</a:t>
            </a:r>
            <a:r>
              <a:rPr lang="ja-JP" altLang="en-US" sz="800" dirty="0">
                <a:solidFill>
                  <a:srgbClr val="FFFFFF">
                    <a:lumMod val="65000"/>
                  </a:srgbClr>
                </a:solidFill>
                <a:latin typeface="メイリオ" panose="020B0604030504040204" pitchFamily="50" charset="-128"/>
              </a:rPr>
              <a:t>　オーディエンスリストの詳細は、</a:t>
            </a:r>
            <a:r>
              <a:rPr lang="en-US" altLang="ja-JP" sz="800" dirty="0">
                <a:solidFill>
                  <a:srgbClr val="FFFFFF">
                    <a:lumMod val="65000"/>
                  </a:srgbClr>
                </a:solidFill>
                <a:latin typeface="メイリオ" panose="020B0604030504040204" pitchFamily="50" charset="-128"/>
              </a:rPr>
              <a:t>LINE</a:t>
            </a:r>
            <a:r>
              <a:rPr lang="ja-JP" altLang="en-US" sz="800" dirty="0">
                <a:solidFill>
                  <a:srgbClr val="FFFFFF">
                    <a:lumMod val="65000"/>
                  </a:srgbClr>
                </a:solidFill>
                <a:latin typeface="メイリオ" panose="020B0604030504040204" pitchFamily="50" charset="-128"/>
              </a:rPr>
              <a:t>ヤフー広告 ヘルプを参照してください。 </a:t>
            </a:r>
            <a:r>
              <a:rPr lang="en-US" altLang="ja-JP" sz="800" dirty="0">
                <a:solidFill>
                  <a:srgbClr val="FFFFFF">
                    <a:lumMod val="65000"/>
                  </a:srgbClr>
                </a:solidFill>
                <a:latin typeface="メイリオ" panose="020B0604030504040204" pitchFamily="50" charset="-128"/>
              </a:rPr>
              <a:t>https://ads-help.yahoo-net.jp/s/article/H000044833?language=ja</a:t>
            </a:r>
          </a:p>
        </p:txBody>
      </p:sp>
    </p:spTree>
    <p:extLst>
      <p:ext uri="{BB962C8B-B14F-4D97-AF65-F5344CB8AC3E}">
        <p14:creationId xmlns:p14="http://schemas.microsoft.com/office/powerpoint/2010/main" val="3535606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A32F4-5FA5-C53A-3497-A64BA96D965C}"/>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873E3BFE-818B-67B7-2D9D-2B9859EA41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eiryo" panose="020B0604030504040204" pitchFamily="34" charset="-128"/>
                <a:ea typeface="Meiryo" panose="020B0604030504040204" pitchFamily="34" charset="-128"/>
              </a:rPr>
              <a:t>商品スペック</a:t>
            </a:r>
          </a:p>
        </p:txBody>
      </p:sp>
      <p:pic>
        <p:nvPicPr>
          <p:cNvPr id="3" name="図プレースホルダー 7" descr="アイコン&#10;&#10;自動的に生成された説明">
            <a:extLst>
              <a:ext uri="{FF2B5EF4-FFF2-40B4-BE49-F238E27FC236}">
                <a16:creationId xmlns:a16="http://schemas.microsoft.com/office/drawing/2014/main" id="{DD2DC8D4-00D4-84B9-95C7-C4B9398D935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84E9234C-FF92-6E52-D643-7C6D964C8BCB}"/>
              </a:ext>
            </a:extLst>
          </p:cNvPr>
          <p:cNvSpPr txBox="1">
            <a:spLocks/>
          </p:cNvSpPr>
          <p:nvPr/>
        </p:nvSpPr>
        <p:spPr>
          <a:xfrm>
            <a:off x="3507058" y="252000"/>
            <a:ext cx="3913223" cy="33502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zh-TW" altLang="en-US" dirty="0">
                <a:solidFill>
                  <a:srgbClr val="00003E"/>
                </a:solidFill>
                <a:latin typeface="メイリオ" panose="020B0604030504040204" pitchFamily="50" charset="-128"/>
                <a:ea typeface="メイリオ" panose="020B0604030504040204" pitchFamily="50" charset="-128"/>
              </a:rPr>
              <a:t>広告誘導商品／</a:t>
            </a:r>
            <a:r>
              <a:rPr lang="en-US" altLang="ja-JP" dirty="0">
                <a:solidFill>
                  <a:srgbClr val="00003E"/>
                </a:solidFill>
                <a:latin typeface="メイリオ" panose="020B0604030504040204" pitchFamily="50" charset="-128"/>
                <a:ea typeface="メイリオ" panose="020B0604030504040204" pitchFamily="50" charset="-128"/>
              </a:rPr>
              <a:t>PC</a:t>
            </a:r>
            <a:r>
              <a:rPr lang="ja-JP" altLang="en-US" dirty="0">
                <a:solidFill>
                  <a:srgbClr val="00003E"/>
                </a:solidFill>
                <a:latin typeface="メイリオ" panose="020B0604030504040204" pitchFamily="50" charset="-128"/>
                <a:ea typeface="メイリオ" panose="020B0604030504040204" pitchFamily="50" charset="-128"/>
              </a:rPr>
              <a:t>商品</a:t>
            </a:r>
          </a:p>
        </p:txBody>
      </p:sp>
      <p:sp>
        <p:nvSpPr>
          <p:cNvPr id="11" name="角丸四角形 4">
            <a:extLst>
              <a:ext uri="{FF2B5EF4-FFF2-40B4-BE49-F238E27FC236}">
                <a16:creationId xmlns:a16="http://schemas.microsoft.com/office/drawing/2014/main" id="{FBD2D45D-7403-8874-538C-0404D46E9E21}"/>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5" name="正方形/長方形 14">
            <a:extLst>
              <a:ext uri="{FF2B5EF4-FFF2-40B4-BE49-F238E27FC236}">
                <a16:creationId xmlns:a16="http://schemas.microsoft.com/office/drawing/2014/main" id="{C517D089-B99A-80A8-8721-CE8F948BB68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2" name="正方形/長方形 1">
            <a:extLst>
              <a:ext uri="{FF2B5EF4-FFF2-40B4-BE49-F238E27FC236}">
                <a16:creationId xmlns:a16="http://schemas.microsoft.com/office/drawing/2014/main" id="{B3FF53D9-DD4E-C1EE-204B-89B5B9D14EFD}"/>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4" name="テキスト ボックス 3">
            <a:extLst>
              <a:ext uri="{FF2B5EF4-FFF2-40B4-BE49-F238E27FC236}">
                <a16:creationId xmlns:a16="http://schemas.microsoft.com/office/drawing/2014/main" id="{270EE579-C919-2A6A-F9C9-61438EF3473E}"/>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https://ads-help.yahoo-net.jp/s/article/H000044930?language=ja</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5" name="角丸四角形 27">
            <a:extLst>
              <a:ext uri="{FF2B5EF4-FFF2-40B4-BE49-F238E27FC236}">
                <a16:creationId xmlns:a16="http://schemas.microsoft.com/office/drawing/2014/main" id="{7017AC04-39A5-99B0-A47D-FA429BA115C4}"/>
              </a:ext>
            </a:extLst>
          </p:cNvPr>
          <p:cNvSpPr/>
          <p:nvPr/>
        </p:nvSpPr>
        <p:spPr>
          <a:xfrm>
            <a:off x="3849843" y="1302959"/>
            <a:ext cx="4452156"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トップインパクト プライムディスプレイ ダブル</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p>
        </p:txBody>
      </p:sp>
      <p:sp>
        <p:nvSpPr>
          <p:cNvPr id="7" name="円/楕円 28">
            <a:extLst>
              <a:ext uri="{FF2B5EF4-FFF2-40B4-BE49-F238E27FC236}">
                <a16:creationId xmlns:a16="http://schemas.microsoft.com/office/drawing/2014/main" id="{DA3038D6-4D77-047E-A5F7-CC035B599903}"/>
              </a:ext>
            </a:extLst>
          </p:cNvPr>
          <p:cNvSpPr>
            <a:spLocks noChangeAspect="1"/>
          </p:cNvSpPr>
          <p:nvPr/>
        </p:nvSpPr>
        <p:spPr>
          <a:xfrm>
            <a:off x="3616712" y="1321719"/>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8" name="コネクタ: カギ線 7">
            <a:extLst>
              <a:ext uri="{FF2B5EF4-FFF2-40B4-BE49-F238E27FC236}">
                <a16:creationId xmlns:a16="http://schemas.microsoft.com/office/drawing/2014/main" id="{CBD5F74E-2781-B4C9-3407-80A688B3FCD5}"/>
              </a:ext>
            </a:extLst>
          </p:cNvPr>
          <p:cNvCxnSpPr>
            <a:cxnSpLocks/>
            <a:stCxn id="5" idx="3"/>
            <a:endCxn id="9" idx="3"/>
          </p:cNvCxnSpPr>
          <p:nvPr/>
        </p:nvCxnSpPr>
        <p:spPr>
          <a:xfrm flipH="1">
            <a:off x="7878085" y="1575308"/>
            <a:ext cx="423914" cy="2148150"/>
          </a:xfrm>
          <a:prstGeom prst="bentConnector3">
            <a:avLst>
              <a:gd name="adj1" fmla="val -5392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9" name="図 8" descr="グラフィカル ユーザー インターフェイス, テキスト, アプリケーション&#10;&#10;自動的に生成された説明">
            <a:extLst>
              <a:ext uri="{FF2B5EF4-FFF2-40B4-BE49-F238E27FC236}">
                <a16:creationId xmlns:a16="http://schemas.microsoft.com/office/drawing/2014/main" id="{B2974676-C35E-0749-F773-CA95C4D30E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1342" y="2079853"/>
            <a:ext cx="3526743" cy="3287210"/>
          </a:xfrm>
          <a:prstGeom prst="rect">
            <a:avLst/>
          </a:prstGeom>
        </p:spPr>
      </p:pic>
    </p:spTree>
    <p:extLst>
      <p:ext uri="{BB962C8B-B14F-4D97-AF65-F5344CB8AC3E}">
        <p14:creationId xmlns:p14="http://schemas.microsoft.com/office/powerpoint/2010/main" val="7853960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2361-D474-6549-CE90-DBFFCE7B352E}"/>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C784F942-A0A8-65AE-5731-8DB3F86A668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eiryo" panose="020B0604030504040204" pitchFamily="34" charset="-128"/>
                <a:ea typeface="Meiryo" panose="020B0604030504040204" pitchFamily="34" charset="-128"/>
              </a:rPr>
              <a:t>商品スペック</a:t>
            </a:r>
          </a:p>
        </p:txBody>
      </p:sp>
      <p:pic>
        <p:nvPicPr>
          <p:cNvPr id="3" name="図プレースホルダー 7" descr="アイコン&#10;&#10;自動的に生成された説明">
            <a:extLst>
              <a:ext uri="{FF2B5EF4-FFF2-40B4-BE49-F238E27FC236}">
                <a16:creationId xmlns:a16="http://schemas.microsoft.com/office/drawing/2014/main" id="{87EF882A-4AAC-9127-A078-DAB956E5053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679E909E-8F6A-8C82-C351-CB3141BEB4F4}"/>
              </a:ext>
            </a:extLst>
          </p:cNvPr>
          <p:cNvSpPr txBox="1">
            <a:spLocks/>
          </p:cNvSpPr>
          <p:nvPr/>
        </p:nvSpPr>
        <p:spPr>
          <a:xfrm>
            <a:off x="3507058" y="252000"/>
            <a:ext cx="3913223" cy="33502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zh-TW" altLang="en-US" dirty="0">
                <a:solidFill>
                  <a:srgbClr val="00003E"/>
                </a:solidFill>
                <a:latin typeface="メイリオ" panose="020B0604030504040204" pitchFamily="50" charset="-128"/>
                <a:ea typeface="メイリオ" panose="020B0604030504040204" pitchFamily="50" charset="-128"/>
              </a:rPr>
              <a:t>広告誘導商品／</a:t>
            </a:r>
            <a:r>
              <a:rPr lang="en-US" altLang="ja-JP" dirty="0">
                <a:solidFill>
                  <a:srgbClr val="00003E"/>
                </a:solidFill>
                <a:latin typeface="メイリオ" panose="020B0604030504040204" pitchFamily="50" charset="-128"/>
                <a:ea typeface="メイリオ" panose="020B0604030504040204" pitchFamily="50" charset="-128"/>
              </a:rPr>
              <a:t>PC</a:t>
            </a:r>
            <a:r>
              <a:rPr lang="ja-JP" altLang="en-US" dirty="0">
                <a:solidFill>
                  <a:srgbClr val="00003E"/>
                </a:solidFill>
                <a:latin typeface="メイリオ" panose="020B0604030504040204" pitchFamily="50" charset="-128"/>
                <a:ea typeface="メイリオ" panose="020B0604030504040204" pitchFamily="50" charset="-128"/>
              </a:rPr>
              <a:t>商品</a:t>
            </a:r>
          </a:p>
        </p:txBody>
      </p:sp>
      <p:sp>
        <p:nvSpPr>
          <p:cNvPr id="11" name="角丸四角形 4">
            <a:extLst>
              <a:ext uri="{FF2B5EF4-FFF2-40B4-BE49-F238E27FC236}">
                <a16:creationId xmlns:a16="http://schemas.microsoft.com/office/drawing/2014/main" id="{3FE6151C-CEFD-91A1-0F67-A467C19AC569}"/>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2" name="正方形/長方形 11">
            <a:extLst>
              <a:ext uri="{FF2B5EF4-FFF2-40B4-BE49-F238E27FC236}">
                <a16:creationId xmlns:a16="http://schemas.microsoft.com/office/drawing/2014/main" id="{1ABE1312-77EE-6E0D-1CE0-90B8BEA564DE}"/>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3" name="テキスト ボックス 12">
            <a:extLst>
              <a:ext uri="{FF2B5EF4-FFF2-40B4-BE49-F238E27FC236}">
                <a16:creationId xmlns:a16="http://schemas.microsoft.com/office/drawing/2014/main" id="{791FAA64-14FD-A9C0-BC20-EBF336CF2319}"/>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3"/>
              </a:rPr>
              <a:t>https://ads-help.yahoo-net.jp/s/article/H000044930?language=ja</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cxnSp>
        <p:nvCxnSpPr>
          <p:cNvPr id="14" name="コネクタ: カギ線 13">
            <a:extLst>
              <a:ext uri="{FF2B5EF4-FFF2-40B4-BE49-F238E27FC236}">
                <a16:creationId xmlns:a16="http://schemas.microsoft.com/office/drawing/2014/main" id="{0AF6C2F7-F3C4-3376-5AD5-8010CB5FA825}"/>
              </a:ext>
            </a:extLst>
          </p:cNvPr>
          <p:cNvCxnSpPr>
            <a:cxnSpLocks/>
          </p:cNvCxnSpPr>
          <p:nvPr/>
        </p:nvCxnSpPr>
        <p:spPr>
          <a:xfrm flipH="1">
            <a:off x="11469735" y="1780579"/>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角丸四角形 27">
            <a:extLst>
              <a:ext uri="{FF2B5EF4-FFF2-40B4-BE49-F238E27FC236}">
                <a16:creationId xmlns:a16="http://schemas.microsoft.com/office/drawing/2014/main" id="{6514FBE2-4740-7B57-55DF-E4FFB45871FD}"/>
              </a:ext>
            </a:extLst>
          </p:cNvPr>
          <p:cNvSpPr/>
          <p:nvPr/>
        </p:nvSpPr>
        <p:spPr>
          <a:xfrm>
            <a:off x="73106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17" name="円/楕円 28">
            <a:extLst>
              <a:ext uri="{FF2B5EF4-FFF2-40B4-BE49-F238E27FC236}">
                <a16:creationId xmlns:a16="http://schemas.microsoft.com/office/drawing/2014/main" id="{579EA21D-912A-C138-C603-48E0ECF44FD3}"/>
              </a:ext>
            </a:extLst>
          </p:cNvPr>
          <p:cNvSpPr>
            <a:spLocks noChangeAspect="1"/>
          </p:cNvSpPr>
          <p:nvPr/>
        </p:nvSpPr>
        <p:spPr>
          <a:xfrm>
            <a:off x="452985" y="1528452"/>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角丸四角形 27">
            <a:extLst>
              <a:ext uri="{FF2B5EF4-FFF2-40B4-BE49-F238E27FC236}">
                <a16:creationId xmlns:a16="http://schemas.microsoft.com/office/drawing/2014/main" id="{584882B7-5757-9B88-61DD-70C4A10F67D3}"/>
              </a:ext>
            </a:extLst>
          </p:cNvPr>
          <p:cNvSpPr/>
          <p:nvPr/>
        </p:nvSpPr>
        <p:spPr>
          <a:xfrm>
            <a:off x="470402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9" name="円/楕円 28">
            <a:extLst>
              <a:ext uri="{FF2B5EF4-FFF2-40B4-BE49-F238E27FC236}">
                <a16:creationId xmlns:a16="http://schemas.microsoft.com/office/drawing/2014/main" id="{48D03A71-75EE-9BD3-C0B4-6D2821994422}"/>
              </a:ext>
            </a:extLst>
          </p:cNvPr>
          <p:cNvSpPr>
            <a:spLocks noChangeAspect="1"/>
          </p:cNvSpPr>
          <p:nvPr/>
        </p:nvSpPr>
        <p:spPr>
          <a:xfrm>
            <a:off x="4521199" y="1517631"/>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角丸四角形 27">
            <a:extLst>
              <a:ext uri="{FF2B5EF4-FFF2-40B4-BE49-F238E27FC236}">
                <a16:creationId xmlns:a16="http://schemas.microsoft.com/office/drawing/2014/main" id="{2C1ACE67-2C5C-9AE7-ABB1-0DFD4C6E6862}"/>
              </a:ext>
            </a:extLst>
          </p:cNvPr>
          <p:cNvSpPr/>
          <p:nvPr/>
        </p:nvSpPr>
        <p:spPr>
          <a:xfrm>
            <a:off x="8702234" y="1517631"/>
            <a:ext cx="2789235"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21" name="円/楕円 28">
            <a:extLst>
              <a:ext uri="{FF2B5EF4-FFF2-40B4-BE49-F238E27FC236}">
                <a16:creationId xmlns:a16="http://schemas.microsoft.com/office/drawing/2014/main" id="{00D2078C-B3A4-110B-D3E1-5ABE08E71C64}"/>
              </a:ext>
            </a:extLst>
          </p:cNvPr>
          <p:cNvSpPr>
            <a:spLocks noChangeAspect="1"/>
          </p:cNvSpPr>
          <p:nvPr/>
        </p:nvSpPr>
        <p:spPr>
          <a:xfrm>
            <a:off x="8469103" y="1524817"/>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22" name="コネクタ: カギ線 21">
            <a:extLst>
              <a:ext uri="{FF2B5EF4-FFF2-40B4-BE49-F238E27FC236}">
                <a16:creationId xmlns:a16="http://schemas.microsoft.com/office/drawing/2014/main" id="{BB086604-E5BA-B0B9-FBCA-D08B1749E94F}"/>
              </a:ext>
            </a:extLst>
          </p:cNvPr>
          <p:cNvCxnSpPr>
            <a:cxnSpLocks/>
          </p:cNvCxnSpPr>
          <p:nvPr/>
        </p:nvCxnSpPr>
        <p:spPr>
          <a:xfrm flipH="1">
            <a:off x="7659731" y="17739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コネクタ: カギ線 22">
            <a:extLst>
              <a:ext uri="{FF2B5EF4-FFF2-40B4-BE49-F238E27FC236}">
                <a16:creationId xmlns:a16="http://schemas.microsoft.com/office/drawing/2014/main" id="{8831B94F-F5B5-6EAA-3C82-6FC9110A48A1}"/>
              </a:ext>
            </a:extLst>
          </p:cNvPr>
          <p:cNvCxnSpPr>
            <a:cxnSpLocks/>
          </p:cNvCxnSpPr>
          <p:nvPr/>
        </p:nvCxnSpPr>
        <p:spPr>
          <a:xfrm flipH="1">
            <a:off x="3696929" y="1789980"/>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4" name="図 23" descr="グラフィカル ユーザー インターフェイス, アプリケーション&#10;&#10;自動的に生成された説明">
            <a:extLst>
              <a:ext uri="{FF2B5EF4-FFF2-40B4-BE49-F238E27FC236}">
                <a16:creationId xmlns:a16="http://schemas.microsoft.com/office/drawing/2014/main" id="{4D0CEBA1-AD5B-9AC9-95C9-A2BD67AE6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25" name="図 24" descr="グラフィカル ユーザー インターフェイス, アプリケーション&#10;&#10;自動的に生成された説明">
            <a:extLst>
              <a:ext uri="{FF2B5EF4-FFF2-40B4-BE49-F238E27FC236}">
                <a16:creationId xmlns:a16="http://schemas.microsoft.com/office/drawing/2014/main" id="{B985733D-347D-EE5F-1E3C-0C8D94C065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26" name="図 25" descr="グラフィカル ユーザー インターフェイス, テキスト, アプリケーション&#10;&#10;自動的に生成された説明">
            <a:extLst>
              <a:ext uri="{FF2B5EF4-FFF2-40B4-BE49-F238E27FC236}">
                <a16:creationId xmlns:a16="http://schemas.microsoft.com/office/drawing/2014/main" id="{EE2767A8-C97C-1BEC-EE95-46C761FE6D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37093047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1EF59-9221-E2CC-D716-CB80D0D3CEB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B109721-EDC6-9CFF-2297-FCD39C130A2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latin typeface="Meiryo" panose="020B0604030504040204" pitchFamily="34" charset="-128"/>
                <a:ea typeface="Meiryo" panose="020B0604030504040204" pitchFamily="34" charset="-128"/>
              </a:rPr>
              <a:t>商品スペック</a:t>
            </a:r>
          </a:p>
        </p:txBody>
      </p:sp>
      <p:pic>
        <p:nvPicPr>
          <p:cNvPr id="3" name="図プレースホルダー 7" descr="アイコン&#10;&#10;自動的に生成された説明">
            <a:extLst>
              <a:ext uri="{FF2B5EF4-FFF2-40B4-BE49-F238E27FC236}">
                <a16:creationId xmlns:a16="http://schemas.microsoft.com/office/drawing/2014/main" id="{92D3DA01-6D3A-0C3B-3692-E91217CCA45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45199C93-8101-16DE-5B90-5F17F1F57FC4}"/>
              </a:ext>
            </a:extLst>
          </p:cNvPr>
          <p:cNvSpPr txBox="1">
            <a:spLocks/>
          </p:cNvSpPr>
          <p:nvPr/>
        </p:nvSpPr>
        <p:spPr>
          <a:xfrm>
            <a:off x="3507058" y="252000"/>
            <a:ext cx="3913223" cy="33502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zh-TW" altLang="en-US" dirty="0">
                <a:solidFill>
                  <a:srgbClr val="00003E"/>
                </a:solidFill>
                <a:latin typeface="メイリオ" panose="020B0604030504040204" pitchFamily="50" charset="-128"/>
                <a:ea typeface="メイリオ" panose="020B0604030504040204" pitchFamily="50" charset="-128"/>
              </a:rPr>
              <a:t>広告誘導商品／</a:t>
            </a:r>
            <a:r>
              <a:rPr lang="en-US" altLang="ja-JP" dirty="0">
                <a:solidFill>
                  <a:srgbClr val="00003E"/>
                </a:solidFill>
                <a:latin typeface="メイリオ" panose="020B0604030504040204" pitchFamily="50" charset="-128"/>
                <a:ea typeface="メイリオ" panose="020B0604030504040204" pitchFamily="50" charset="-128"/>
              </a:rPr>
              <a:t>PC</a:t>
            </a:r>
            <a:r>
              <a:rPr lang="ja-JP" altLang="en-US" dirty="0">
                <a:solidFill>
                  <a:srgbClr val="00003E"/>
                </a:solidFill>
                <a:latin typeface="メイリオ" panose="020B0604030504040204" pitchFamily="50" charset="-128"/>
                <a:ea typeface="メイリオ" panose="020B0604030504040204" pitchFamily="50" charset="-128"/>
              </a:rPr>
              <a:t>商品</a:t>
            </a:r>
          </a:p>
        </p:txBody>
      </p:sp>
      <p:sp>
        <p:nvSpPr>
          <p:cNvPr id="11" name="角丸四角形 4">
            <a:extLst>
              <a:ext uri="{FF2B5EF4-FFF2-40B4-BE49-F238E27FC236}">
                <a16:creationId xmlns:a16="http://schemas.microsoft.com/office/drawing/2014/main" id="{CC9C3651-E170-2619-15C1-A58CC66F0F2D}"/>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lvl="0" algn="ctr" eaLnBrk="1" fontAlgn="auto" hangingPunct="1">
              <a:spcBef>
                <a:spcPts val="0"/>
              </a:spcBef>
              <a:spcAft>
                <a:spcPts val="0"/>
              </a:spcAft>
              <a:defRPr/>
            </a:pPr>
            <a:r>
              <a:rPr lang="ja-JP" altLang="en-US" sz="1200" b="1" dirty="0">
                <a:solidFill>
                  <a:srgbClr val="00003E"/>
                </a:solidFill>
                <a:latin typeface="Meiryo" panose="020B0604030504040204" pitchFamily="34" charset="-128"/>
                <a:ea typeface="Meiryo" panose="020B0604030504040204" pitchFamily="34" charset="-128"/>
              </a:rPr>
              <a:t>商品一覧</a:t>
            </a:r>
          </a:p>
        </p:txBody>
      </p:sp>
      <p:graphicFrame>
        <p:nvGraphicFramePr>
          <p:cNvPr id="9" name="表 8">
            <a:extLst>
              <a:ext uri="{FF2B5EF4-FFF2-40B4-BE49-F238E27FC236}">
                <a16:creationId xmlns:a16="http://schemas.microsoft.com/office/drawing/2014/main" id="{93902749-3339-47D2-E118-6A411E948C7F}"/>
              </a:ext>
            </a:extLst>
          </p:cNvPr>
          <p:cNvGraphicFramePr>
            <a:graphicFrameLocks noGrp="1"/>
          </p:cNvGraphicFramePr>
          <p:nvPr>
            <p:extLst>
              <p:ext uri="{D42A27DB-BD31-4B8C-83A1-F6EECF244321}">
                <p14:modId xmlns:p14="http://schemas.microsoft.com/office/powerpoint/2010/main" val="2251554443"/>
              </p:ext>
            </p:extLst>
          </p:nvPr>
        </p:nvGraphicFramePr>
        <p:xfrm>
          <a:off x="339865" y="950120"/>
          <a:ext cx="11507578" cy="4797536"/>
        </p:xfrm>
        <a:graphic>
          <a:graphicData uri="http://schemas.openxmlformats.org/drawingml/2006/table">
            <a:tbl>
              <a:tblPr firstCol="1" bandRow="1"/>
              <a:tblGrid>
                <a:gridCol w="3126816">
                  <a:extLst>
                    <a:ext uri="{9D8B030D-6E8A-4147-A177-3AD203B41FA5}">
                      <a16:colId xmlns:a16="http://schemas.microsoft.com/office/drawing/2014/main" val="792911817"/>
                    </a:ext>
                  </a:extLst>
                </a:gridCol>
                <a:gridCol w="4049486">
                  <a:extLst>
                    <a:ext uri="{9D8B030D-6E8A-4147-A177-3AD203B41FA5}">
                      <a16:colId xmlns:a16="http://schemas.microsoft.com/office/drawing/2014/main" val="1525620392"/>
                    </a:ext>
                  </a:extLst>
                </a:gridCol>
                <a:gridCol w="4331276">
                  <a:extLst>
                    <a:ext uri="{9D8B030D-6E8A-4147-A177-3AD203B41FA5}">
                      <a16:colId xmlns:a16="http://schemas.microsoft.com/office/drawing/2014/main" val="1979556630"/>
                    </a:ext>
                  </a:extLst>
                </a:gridCol>
              </a:tblGrid>
              <a:tr h="55096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b="1" i="0" dirty="0">
                          <a:solidFill>
                            <a:schemeClr val="bg1"/>
                          </a:solidFill>
                          <a:latin typeface="Meiryo" panose="020B0604030504040204" pitchFamily="34" charset="-128"/>
                          <a:ea typeface="Meiryo" panose="020B0604030504040204" pitchFamily="34" charset="-128"/>
                        </a:rPr>
                        <a:t>Yahoo!</a:t>
                      </a:r>
                      <a:r>
                        <a:rPr kumimoji="1" lang="ja-JP" altLang="en-US" sz="1050" b="1" i="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1050" b="1" i="0" dirty="0">
                        <a:solidFill>
                          <a:schemeClr val="bg1"/>
                        </a:solidFill>
                        <a:latin typeface="Meiryo" panose="020B0604030504040204" pitchFamily="34" charset="-128"/>
                        <a:ea typeface="Meiryo" panose="020B0604030504040204" pitchFamily="34" charset="-128"/>
                      </a:endParaRPr>
                    </a:p>
                    <a:p>
                      <a:pPr algn="ctr"/>
                      <a:r>
                        <a:rPr kumimoji="1" lang="ja-JP" altLang="en-US" sz="1050" b="1" i="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50" b="1" i="0" dirty="0">
                          <a:solidFill>
                            <a:schemeClr val="bg1"/>
                          </a:solidFill>
                          <a:latin typeface="Meiryo" panose="020B0604030504040204" pitchFamily="34" charset="-128"/>
                          <a:ea typeface="Meiryo" panose="020B0604030504040204" pitchFamily="34" charset="-128"/>
                        </a:rPr>
                        <a:t>PC</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1050" b="1" i="0" kern="1200">
                          <a:solidFill>
                            <a:schemeClr val="bg1"/>
                          </a:solidFill>
                          <a:latin typeface="Meiryo" panose="020B0604030504040204" pitchFamily="34" charset="-128"/>
                          <a:ea typeface="Meiryo" panose="020B0604030504040204" pitchFamily="34" charset="-128"/>
                          <a:cs typeface="+mn-cs"/>
                        </a:rPr>
                        <a:t>Yahoo!</a:t>
                      </a:r>
                      <a:r>
                        <a:rPr kumimoji="1" lang="ja-JP" altLang="en-US" sz="1050" b="1" i="0" kern="1200">
                          <a:solidFill>
                            <a:schemeClr val="bg1"/>
                          </a:solidFill>
                          <a:latin typeface="Meiryo" panose="020B0604030504040204" pitchFamily="34" charset="-128"/>
                          <a:ea typeface="Meiryo" panose="020B0604030504040204" pitchFamily="34" charset="-128"/>
                          <a:cs typeface="+mn-cs"/>
                        </a:rPr>
                        <a:t>ファイナンス　トップ</a:t>
                      </a:r>
                    </a:p>
                    <a:p>
                      <a:pPr algn="ctr"/>
                      <a:r>
                        <a:rPr kumimoji="1" lang="ja-JP" altLang="en-US" sz="1050" b="1" i="0" kern="1200">
                          <a:solidFill>
                            <a:schemeClr val="bg1"/>
                          </a:solidFill>
                          <a:latin typeface="Meiryo" panose="020B0604030504040204" pitchFamily="34" charset="-128"/>
                          <a:ea typeface="Meiryo" panose="020B0604030504040204" pitchFamily="34" charset="-128"/>
                          <a:cs typeface="+mn-cs"/>
                        </a:rPr>
                        <a:t>　プライムディスプレイ　</a:t>
                      </a:r>
                      <a:r>
                        <a:rPr kumimoji="1" lang="en-US" altLang="ja-JP" sz="1050" b="1" i="0" kern="1200">
                          <a:solidFill>
                            <a:schemeClr val="bg1"/>
                          </a:solidFill>
                          <a:latin typeface="Meiryo" panose="020B0604030504040204" pitchFamily="34" charset="-128"/>
                          <a:ea typeface="Meiryo" panose="020B0604030504040204" pitchFamily="34" charset="-128"/>
                          <a:cs typeface="+mn-cs"/>
                        </a:rPr>
                        <a:t>PC</a:t>
                      </a:r>
                      <a:endParaRPr kumimoji="1" lang="en-US" altLang="ja-JP" sz="1050" b="1" i="0" kern="1200" dirty="0">
                        <a:solidFill>
                          <a:schemeClr val="bg1"/>
                        </a:solidFill>
                        <a:latin typeface="Meiryo" panose="020B0604030504040204" pitchFamily="34" charset="-128"/>
                        <a:ea typeface="Meiryo" panose="020B0604030504040204" pitchFamily="34" charset="-128"/>
                        <a:cs typeface="+mn-cs"/>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2954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4607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トップインパクト </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プライムディスプレイ ダブル</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/6</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a:t>
                      </a:r>
                    </a:p>
                  </a:txBody>
                  <a:tcPr marT="72000" marB="3600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4407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広告　</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ja-JP" sz="900" kern="1200" dirty="0">
                        <a:solidFill>
                          <a:srgbClr val="0D0D0D"/>
                        </a:solidFill>
                        <a:latin typeface="Meiryo" panose="020B0604030504040204" pitchFamily="34" charset="-128"/>
                        <a:ea typeface="Meiryo" panose="020B0604030504040204" pitchFamily="34" charset="-128"/>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93594562"/>
                  </a:ext>
                </a:extLst>
              </a:tr>
              <a:tr h="2954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PC</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2342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　トップ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314208"/>
                  </a:ext>
                </a:extLst>
              </a:tr>
              <a:tr h="45775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ファイナンスのトップページ全体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noProof="0">
                          <a:solidFill>
                            <a:srgbClr val="0D0D0D"/>
                          </a:solidFill>
                          <a:latin typeface="メイリオ" panose="020B0604030504040204" pitchFamily="50" charset="-128"/>
                          <a:ea typeface="メイリオ" panose="020B0604030504040204" pitchFamily="50" charset="-128"/>
                          <a:cs typeface="+mn-cs"/>
                        </a:rPr>
                        <a:t>ファイナンスのトップページ</a:t>
                      </a:r>
                      <a:endParaRPr kumimoji="1" lang="ja-JP" altLang="en-US" sz="900" b="0" i="0" kern="1200" noProof="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66738162"/>
                  </a:ext>
                </a:extLst>
              </a:tr>
              <a:tr h="2954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7</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chemeClr val="accent4"/>
                          </a:solidFill>
                          <a:latin typeface="Meiryo" panose="020B0604030504040204" pitchFamily="34" charset="-128"/>
                          <a:ea typeface="Meiryo" panose="020B0604030504040204" pitchFamily="34" charset="-128"/>
                          <a:cs typeface="+mn-cs"/>
                        </a:rPr>
                        <a:t>※1</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5</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chemeClr val="accent4"/>
                          </a:solidFill>
                          <a:latin typeface="Meiryo" panose="020B0604030504040204" pitchFamily="34" charset="-128"/>
                          <a:ea typeface="Meiryo" panose="020B0604030504040204" pitchFamily="34" charset="-128"/>
                          <a:cs typeface="+mn-cs"/>
                        </a:rPr>
                        <a:t>※2</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2954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err="1">
                          <a:solidFill>
                            <a:srgbClr val="0D0D0D"/>
                          </a:solidFill>
                          <a:latin typeface="Meiryo"/>
                          <a:ea typeface="Meiryo"/>
                          <a:cs typeface="+mn-cs"/>
                        </a:rPr>
                        <a:t>vimps</a:t>
                      </a:r>
                      <a:r>
                        <a:rPr kumimoji="1" lang="ja-JP" altLang="en-US" sz="900" b="0" i="0" kern="1200" dirty="0">
                          <a:solidFill>
                            <a:srgbClr val="0D0D0D"/>
                          </a:solidFill>
                          <a:latin typeface="Meiryo"/>
                          <a:ea typeface="Meiryo"/>
                          <a:cs typeface="+mn-cs"/>
                        </a:rPr>
                        <a:t>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2954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4,000,000</a:t>
                      </a:r>
                      <a:r>
                        <a:rPr kumimoji="1" lang="ja-JP" altLang="en-US" sz="900" b="0" i="0" kern="1200" dirty="0">
                          <a:solidFill>
                            <a:srgbClr val="0D0D0D"/>
                          </a:solidFill>
                          <a:latin typeface="Meiryo"/>
                          <a:ea typeface="Meiryo"/>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panose="020B0604030504040204" pitchFamily="34" charset="-128"/>
                          <a:ea typeface="Meiryo" panose="020B0604030504040204" pitchFamily="34" charset="-128"/>
                          <a:cs typeface="+mn-cs"/>
                        </a:rPr>
                        <a:t>500,000</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81913646"/>
                  </a:ext>
                </a:extLst>
              </a:tr>
              <a:tr h="791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dirty="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960</a:t>
                      </a:r>
                      <a:r>
                        <a:rPr kumimoji="1" lang="ja-JP" altLang="en-US" sz="900" b="0" i="0" kern="1200" dirty="0">
                          <a:solidFill>
                            <a:srgbClr val="0D0D0D"/>
                          </a:solidFill>
                          <a:latin typeface="Meiryo"/>
                          <a:ea typeface="Meiryo"/>
                          <a:cs typeface="+mn-cs"/>
                        </a:rPr>
                        <a:t>円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a:solidFill>
                            <a:srgbClr val="0D0D0D"/>
                          </a:solidFill>
                          <a:latin typeface="Meiryo" panose="020B0604030504040204" pitchFamily="34" charset="-128"/>
                          <a:ea typeface="Meiryo" panose="020B0604030504040204" pitchFamily="34" charset="-128"/>
                          <a:cs typeface="+mn-cs"/>
                        </a:rPr>
                        <a:t>/</a:t>
                      </a:r>
                      <a:r>
                        <a:rPr kumimoji="1" lang="ja-JP" altLang="en-US" sz="900" b="0" i="0" kern="120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a:solidFill>
                            <a:srgbClr val="0D0D0D"/>
                          </a:solidFill>
                          <a:latin typeface="Meiryo" panose="020B0604030504040204" pitchFamily="34" charset="-128"/>
                          <a:ea typeface="Meiryo" panose="020B0604030504040204" pitchFamily="34" charset="-128"/>
                          <a:cs typeface="+mn-cs"/>
                        </a:rPr>
                        <a:t>/6</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5</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a:solidFill>
                            <a:srgbClr val="0D0D0D"/>
                          </a:solidFill>
                          <a:latin typeface="Meiryo" panose="020B0604030504040204" pitchFamily="34" charset="-128"/>
                          <a:ea typeface="Meiryo" panose="020B0604030504040204" pitchFamily="34" charset="-128"/>
                          <a:cs typeface="+mn-cs"/>
                        </a:rPr>
                        <a:t>/</a:t>
                      </a:r>
                      <a:r>
                        <a:rPr kumimoji="1" lang="ja-JP" altLang="en-US" sz="900" b="0" i="0" kern="120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a:solidFill>
                            <a:srgbClr val="0D0D0D"/>
                          </a:solidFill>
                          <a:latin typeface="Meiryo" panose="020B0604030504040204" pitchFamily="34" charset="-128"/>
                          <a:ea typeface="Meiryo" panose="020B0604030504040204" pitchFamily="34" charset="-128"/>
                          <a:cs typeface="+mn-cs"/>
                        </a:rPr>
                        <a:t>/1</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1</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a:solidFill>
                            <a:srgbClr val="0D0D0D"/>
                          </a:solidFill>
                          <a:latin typeface="Meiryo" panose="020B0604030504040204" pitchFamily="34" charset="-128"/>
                          <a:ea typeface="Meiryo" panose="020B0604030504040204" pitchFamily="34" charset="-128"/>
                          <a:cs typeface="+mn-cs"/>
                        </a:rPr>
                        <a:t>/</a:t>
                      </a:r>
                      <a:r>
                        <a:rPr kumimoji="1" lang="ja-JP" altLang="en-US" sz="900" b="0" i="0" kern="120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a:solidFill>
                            <a:srgbClr val="0D0D0D"/>
                          </a:solidFill>
                          <a:latin typeface="Meiryo" panose="020B0604030504040204" pitchFamily="34" charset="-128"/>
                          <a:ea typeface="Meiryo" panose="020B0604030504040204" pitchFamily="34" charset="-128"/>
                          <a:cs typeface="+mn-cs"/>
                        </a:rPr>
                        <a:t>/1</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2</a:t>
                      </a:r>
                      <a:r>
                        <a:rPr kumimoji="1" lang="ja-JP" altLang="en-US" sz="900" b="0" i="0" kern="1200">
                          <a:solidFill>
                            <a:srgbClr val="0D0D0D"/>
                          </a:solidFill>
                          <a:latin typeface="Meiryo" panose="020B0604030504040204" pitchFamily="34" charset="-128"/>
                          <a:ea typeface="Meiryo" panose="020B0604030504040204" pitchFamily="34" charset="-128"/>
                          <a:cs typeface="+mn-cs"/>
                        </a:rPr>
                        <a:t>：</a:t>
                      </a:r>
                      <a:r>
                        <a:rPr kumimoji="1" lang="en-US" altLang="ja-JP" sz="900" b="0" i="0" kern="1200">
                          <a:solidFill>
                            <a:srgbClr val="0D0D0D"/>
                          </a:solidFill>
                          <a:latin typeface="Meiryo" panose="020B0604030504040204" pitchFamily="34" charset="-128"/>
                          <a:ea typeface="Meiryo" panose="020B0604030504040204" pitchFamily="34" charset="-128"/>
                          <a:cs typeface="+mn-cs"/>
                        </a:rPr>
                        <a:t>480</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accent4"/>
                          </a:solidFill>
                          <a:latin typeface="Meiryo" panose="020B0604030504040204" pitchFamily="34" charset="-128"/>
                          <a:ea typeface="Meiryo" panose="020B0604030504040204" pitchFamily="34" charset="-128"/>
                          <a:cs typeface="+mn-cs"/>
                        </a:rPr>
                        <a:t>※3</a:t>
                      </a:r>
                      <a:endParaRPr kumimoji="1" lang="en-US" altLang="ja-JP" sz="900" b="0" i="0" kern="1200" dirty="0">
                        <a:solidFill>
                          <a:schemeClr val="accent4"/>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2954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a:t>
                      </a: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12" name="円/楕円 19">
            <a:extLst>
              <a:ext uri="{FF2B5EF4-FFF2-40B4-BE49-F238E27FC236}">
                <a16:creationId xmlns:a16="http://schemas.microsoft.com/office/drawing/2014/main" id="{7DD8B049-2108-9869-842A-46F01514B6B9}"/>
              </a:ext>
            </a:extLst>
          </p:cNvPr>
          <p:cNvSpPr>
            <a:spLocks noChangeAspect="1"/>
          </p:cNvSpPr>
          <p:nvPr/>
        </p:nvSpPr>
        <p:spPr>
          <a:xfrm>
            <a:off x="6570507" y="192265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正方形/長方形 12">
            <a:extLst>
              <a:ext uri="{FF2B5EF4-FFF2-40B4-BE49-F238E27FC236}">
                <a16:creationId xmlns:a16="http://schemas.microsoft.com/office/drawing/2014/main" id="{ACFAF864-B970-9950-9FA9-D0353EABAD4C}"/>
              </a:ext>
            </a:extLst>
          </p:cNvPr>
          <p:cNvSpPr/>
          <p:nvPr/>
        </p:nvSpPr>
        <p:spPr>
          <a:xfrm>
            <a:off x="479425" y="6091367"/>
            <a:ext cx="4158652" cy="355482"/>
          </a:xfrm>
          <a:prstGeom prst="rect">
            <a:avLst/>
          </a:prstGeom>
        </p:spPr>
        <p:txBody>
          <a:bodyPr wrap="square" lIns="0" tIns="0" rIns="0" bIns="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1,000</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回あたりにかかる見込み広告費用です。 </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vimps</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4" name="円/楕円 19">
            <a:extLst>
              <a:ext uri="{FF2B5EF4-FFF2-40B4-BE49-F238E27FC236}">
                <a16:creationId xmlns:a16="http://schemas.microsoft.com/office/drawing/2014/main" id="{F9A43D49-7C14-9325-43B1-A6B541CC6387}"/>
              </a:ext>
            </a:extLst>
          </p:cNvPr>
          <p:cNvSpPr>
            <a:spLocks noChangeAspect="1"/>
          </p:cNvSpPr>
          <p:nvPr/>
        </p:nvSpPr>
        <p:spPr>
          <a:xfrm>
            <a:off x="8755667" y="192735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19">
            <a:extLst>
              <a:ext uri="{FF2B5EF4-FFF2-40B4-BE49-F238E27FC236}">
                <a16:creationId xmlns:a16="http://schemas.microsoft.com/office/drawing/2014/main" id="{5295C056-341E-0522-CC7A-72D623B7A1C2}"/>
              </a:ext>
            </a:extLst>
          </p:cNvPr>
          <p:cNvSpPr>
            <a:spLocks noChangeAspect="1"/>
          </p:cNvSpPr>
          <p:nvPr/>
        </p:nvSpPr>
        <p:spPr>
          <a:xfrm>
            <a:off x="10097643" y="192265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円/楕円 19">
            <a:extLst>
              <a:ext uri="{FF2B5EF4-FFF2-40B4-BE49-F238E27FC236}">
                <a16:creationId xmlns:a16="http://schemas.microsoft.com/office/drawing/2014/main" id="{B83DCF10-5435-652F-F70F-B9A82F9CC534}"/>
              </a:ext>
            </a:extLst>
          </p:cNvPr>
          <p:cNvSpPr>
            <a:spLocks noChangeAspect="1"/>
          </p:cNvSpPr>
          <p:nvPr/>
        </p:nvSpPr>
        <p:spPr>
          <a:xfrm>
            <a:off x="11608393" y="19255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正方形/長方形 16">
            <a:extLst>
              <a:ext uri="{FF2B5EF4-FFF2-40B4-BE49-F238E27FC236}">
                <a16:creationId xmlns:a16="http://schemas.microsoft.com/office/drawing/2014/main" id="{443CB7B8-F186-EC2C-3F47-776BEB6DA9E2}"/>
              </a:ext>
            </a:extLst>
          </p:cNvPr>
          <p:cNvSpPr/>
          <p:nvPr/>
        </p:nvSpPr>
        <p:spPr>
          <a:xfrm>
            <a:off x="5031121" y="5954317"/>
            <a:ext cx="6469720" cy="406265"/>
          </a:xfrm>
          <a:prstGeom prst="rect">
            <a:avLst/>
          </a:prstGeom>
        </p:spPr>
        <p:txBody>
          <a:bodyPr wrap="none" lIns="0" tIns="0" rIns="0" bIns="0" anchor="t">
            <a:spAutoFit/>
          </a:bodyPr>
          <a:lstStyle/>
          <a:p>
            <a:pPr>
              <a:lnSpc>
                <a:spcPct val="110000"/>
              </a:lnSpc>
              <a:defRPr/>
            </a:pPr>
            <a:r>
              <a:rPr kumimoji="0" lang="en-US" altLang="ja-JP" sz="800" kern="0" dirty="0">
                <a:solidFill>
                  <a:schemeClr val="accent4"/>
                </a:solidFill>
                <a:latin typeface="メイリオ" panose="020B0604030504040204" pitchFamily="50" charset="-128"/>
                <a:ea typeface="メイリオ" panose="020B0604030504040204" pitchFamily="50" charset="-128"/>
              </a:rPr>
              <a:t>※1  5</a:t>
            </a:r>
            <a:r>
              <a:rPr kumimoji="0" lang="ja-JP" altLang="en-US" sz="800" kern="0" dirty="0">
                <a:solidFill>
                  <a:schemeClr val="accent4"/>
                </a:solidFill>
                <a:latin typeface="メイリオ" panose="020B0604030504040204" pitchFamily="50" charset="-128"/>
                <a:ea typeface="メイリオ" panose="020B0604030504040204" pitchFamily="50" charset="-128"/>
              </a:rPr>
              <a:t>日間～</a:t>
            </a:r>
            <a:r>
              <a:rPr kumimoji="0" lang="en-US" altLang="ja-JP" sz="800" kern="0" dirty="0">
                <a:solidFill>
                  <a:schemeClr val="accent4"/>
                </a:solidFill>
                <a:latin typeface="メイリオ" panose="020B0604030504040204" pitchFamily="50" charset="-128"/>
                <a:ea typeface="メイリオ" panose="020B0604030504040204" pitchFamily="50" charset="-128"/>
              </a:rPr>
              <a:t>6</a:t>
            </a:r>
            <a:r>
              <a:rPr kumimoji="0" lang="ja-JP" altLang="en-US" sz="800" kern="0" dirty="0">
                <a:solidFill>
                  <a:schemeClr val="accent4"/>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chemeClr val="accent4"/>
                </a:solidFill>
                <a:latin typeface="メイリオ" panose="020B0604030504040204" pitchFamily="50" charset="-128"/>
                <a:ea typeface="メイリオ" panose="020B0604030504040204" pitchFamily="50" charset="-128"/>
              </a:rPr>
              <a:t>vimps</a:t>
            </a:r>
            <a:r>
              <a:rPr kumimoji="0" lang="ja-JP" altLang="en-US" sz="800" kern="0" dirty="0">
                <a:solidFill>
                  <a:schemeClr val="accent4"/>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chemeClr val="accent4"/>
                </a:solidFill>
                <a:latin typeface="メイリオ" panose="020B0604030504040204" pitchFamily="50" charset="-128"/>
                <a:ea typeface="メイリオ" panose="020B0604030504040204" pitchFamily="50" charset="-128"/>
              </a:rPr>
              <a:t>7</a:t>
            </a:r>
            <a:r>
              <a:rPr kumimoji="0" lang="ja-JP" altLang="en-US" sz="800" kern="0" dirty="0">
                <a:solidFill>
                  <a:schemeClr val="accent4"/>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chemeClr val="accent4"/>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chemeClr val="accent4"/>
                </a:solidFill>
                <a:latin typeface="メイリオ" panose="020B0604030504040204" pitchFamily="50" charset="-128"/>
                <a:ea typeface="メイリオ" panose="020B0604030504040204" pitchFamily="50" charset="-128"/>
              </a:rPr>
              <a:t>※2</a:t>
            </a:r>
            <a:r>
              <a:rPr kumimoji="0" lang="ja-JP" altLang="en-US" sz="800" kern="0" dirty="0">
                <a:solidFill>
                  <a:schemeClr val="accent4"/>
                </a:solidFill>
                <a:latin typeface="メイリオ" panose="020B0604030504040204" pitchFamily="50" charset="-128"/>
                <a:ea typeface="メイリオ" panose="020B0604030504040204" pitchFamily="50" charset="-128"/>
              </a:rPr>
              <a:t>  </a:t>
            </a:r>
            <a:r>
              <a:rPr kumimoji="0" lang="en-US" altLang="ja-JP" sz="800" kern="0" dirty="0">
                <a:solidFill>
                  <a:schemeClr val="accent4"/>
                </a:solidFill>
                <a:latin typeface="メイリオ" panose="020B0604030504040204" pitchFamily="50" charset="-128"/>
                <a:ea typeface="メイリオ" panose="020B0604030504040204" pitchFamily="50" charset="-128"/>
              </a:rPr>
              <a:t>3</a:t>
            </a:r>
            <a:r>
              <a:rPr kumimoji="0" lang="ja-JP" altLang="en-US" sz="800" kern="0" dirty="0">
                <a:solidFill>
                  <a:schemeClr val="accent4"/>
                </a:solidFill>
                <a:latin typeface="メイリオ" panose="020B0604030504040204" pitchFamily="50" charset="-128"/>
                <a:ea typeface="メイリオ" panose="020B0604030504040204" pitchFamily="50" charset="-128"/>
              </a:rPr>
              <a:t>日間～</a:t>
            </a:r>
            <a:r>
              <a:rPr kumimoji="0" lang="en-US" altLang="ja-JP" sz="800" kern="0" dirty="0">
                <a:solidFill>
                  <a:schemeClr val="accent4"/>
                </a:solidFill>
                <a:latin typeface="メイリオ" panose="020B0604030504040204" pitchFamily="50" charset="-128"/>
                <a:ea typeface="メイリオ" panose="020B0604030504040204" pitchFamily="50" charset="-128"/>
              </a:rPr>
              <a:t>4</a:t>
            </a:r>
            <a:r>
              <a:rPr kumimoji="0" lang="ja-JP" altLang="en-US" sz="800" kern="0" dirty="0">
                <a:solidFill>
                  <a:schemeClr val="accent4"/>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chemeClr val="accent4"/>
                </a:solidFill>
                <a:latin typeface="メイリオ" panose="020B0604030504040204" pitchFamily="50" charset="-128"/>
                <a:ea typeface="メイリオ" panose="020B0604030504040204" pitchFamily="50" charset="-128"/>
              </a:rPr>
              <a:t>vimps</a:t>
            </a:r>
            <a:r>
              <a:rPr kumimoji="0" lang="ja-JP" altLang="en-US" sz="800" kern="0" dirty="0">
                <a:solidFill>
                  <a:schemeClr val="accent4"/>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chemeClr val="accent4"/>
                </a:solidFill>
                <a:latin typeface="メイリオ" panose="020B0604030504040204" pitchFamily="50" charset="-128"/>
                <a:ea typeface="メイリオ" panose="020B0604030504040204" pitchFamily="50" charset="-128"/>
              </a:rPr>
              <a:t>5</a:t>
            </a:r>
            <a:r>
              <a:rPr kumimoji="0" lang="ja-JP" altLang="en-US" sz="800" kern="0" dirty="0">
                <a:solidFill>
                  <a:schemeClr val="accent4"/>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chemeClr val="accent4"/>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chemeClr val="accent4"/>
                </a:solidFill>
                <a:latin typeface="メイリオ" panose="020B0604030504040204" pitchFamily="50" charset="-128"/>
                <a:ea typeface="メイリオ" panose="020B0604030504040204" pitchFamily="50" charset="-128"/>
              </a:rPr>
              <a:t>※3</a:t>
            </a:r>
            <a:r>
              <a:rPr kumimoji="0" lang="ja-JP" altLang="en-US" sz="800" kern="0" dirty="0">
                <a:solidFill>
                  <a:schemeClr val="accent4"/>
                </a:solidFill>
                <a:latin typeface="メイリオ" panose="020B0604030504040204" pitchFamily="50" charset="-128"/>
                <a:ea typeface="メイリオ" panose="020B0604030504040204" pitchFamily="50" charset="-128"/>
              </a:rPr>
              <a:t>　キャンペーン予約時に複数のアスペクト比を選択した場合は、金額の高い</a:t>
            </a:r>
            <a:r>
              <a:rPr kumimoji="0" lang="en-US" altLang="ja-JP" sz="800" kern="0" dirty="0" err="1">
                <a:solidFill>
                  <a:schemeClr val="accent4"/>
                </a:solidFill>
                <a:latin typeface="メイリオ" panose="020B0604030504040204" pitchFamily="50" charset="-128"/>
                <a:ea typeface="メイリオ" panose="020B0604030504040204" pitchFamily="50" charset="-128"/>
              </a:rPr>
              <a:t>vCPM</a:t>
            </a:r>
            <a:r>
              <a:rPr kumimoji="0" lang="ja-JP" altLang="en-US" sz="800" kern="0" dirty="0">
                <a:solidFill>
                  <a:schemeClr val="accent4"/>
                </a:solidFill>
                <a:latin typeface="メイリオ" panose="020B0604030504040204" pitchFamily="50" charset="-128"/>
                <a:ea typeface="メイリオ" panose="020B0604030504040204" pitchFamily="50" charset="-128"/>
              </a:rPr>
              <a:t>を適用します。</a:t>
            </a:r>
            <a:endParaRPr kumimoji="0" lang="en-US" altLang="ja-JP" sz="800" kern="0" dirty="0">
              <a:solidFill>
                <a:schemeClr val="accent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09006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41CD7-2B34-A43E-EF0D-261AE44501C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6D7D8D64-EAB5-3730-8D7A-668ADE39E08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9B0E39F4-7F17-37C1-6FE2-7E094FBED84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9435B462-7E45-9B21-F693-0CBC7EBD05D6}"/>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graphicFrame>
        <p:nvGraphicFramePr>
          <p:cNvPr id="3" name="表 2">
            <a:extLst>
              <a:ext uri="{FF2B5EF4-FFF2-40B4-BE49-F238E27FC236}">
                <a16:creationId xmlns:a16="http://schemas.microsoft.com/office/drawing/2014/main" id="{99CA47EE-A6CD-4063-B7E0-2C3D25F79259}"/>
              </a:ext>
            </a:extLst>
          </p:cNvPr>
          <p:cNvGraphicFramePr>
            <a:graphicFrameLocks noGrp="1"/>
          </p:cNvGraphicFramePr>
          <p:nvPr/>
        </p:nvGraphicFramePr>
        <p:xfrm>
          <a:off x="339865" y="893882"/>
          <a:ext cx="11523059" cy="4149339"/>
        </p:xfrm>
        <a:graphic>
          <a:graphicData uri="http://schemas.openxmlformats.org/drawingml/2006/table">
            <a:tbl>
              <a:tblPr firstCol="1" bandRow="1"/>
              <a:tblGrid>
                <a:gridCol w="2245315">
                  <a:extLst>
                    <a:ext uri="{9D8B030D-6E8A-4147-A177-3AD203B41FA5}">
                      <a16:colId xmlns:a16="http://schemas.microsoft.com/office/drawing/2014/main" val="792911817"/>
                    </a:ext>
                  </a:extLst>
                </a:gridCol>
                <a:gridCol w="2781522">
                  <a:extLst>
                    <a:ext uri="{9D8B030D-6E8A-4147-A177-3AD203B41FA5}">
                      <a16:colId xmlns:a16="http://schemas.microsoft.com/office/drawing/2014/main" val="2515137241"/>
                    </a:ext>
                  </a:extLst>
                </a:gridCol>
                <a:gridCol w="3906694">
                  <a:extLst>
                    <a:ext uri="{9D8B030D-6E8A-4147-A177-3AD203B41FA5}">
                      <a16:colId xmlns:a16="http://schemas.microsoft.com/office/drawing/2014/main" val="598637953"/>
                    </a:ext>
                  </a:extLst>
                </a:gridCol>
                <a:gridCol w="2589528">
                  <a:extLst>
                    <a:ext uri="{9D8B030D-6E8A-4147-A177-3AD203B41FA5}">
                      <a16:colId xmlns:a16="http://schemas.microsoft.com/office/drawing/2014/main" val="56015879"/>
                    </a:ext>
                  </a:extLst>
                </a:gridCol>
              </a:tblGrid>
              <a:tr h="46525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1.2</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配信：</a:t>
                      </a:r>
                      <a:r>
                        <a:rPr kumimoji="1"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LINE</a:t>
                      </a:r>
                      <a:r>
                        <a:rPr kumimoji="1" lang="ja-JP" altLang="en-US" sz="1050" b="0" kern="1200" dirty="0">
                          <a:solidFill>
                            <a:schemeClr val="bg1"/>
                          </a:solidFill>
                          <a:latin typeface="Meiryo" panose="020B0604030504040204" pitchFamily="34" charset="-128"/>
                          <a:ea typeface="Meiryo" panose="020B0604030504040204" pitchFamily="34" charset="-128"/>
                        </a:rPr>
                        <a:t>ヤフー提供（共通オーディエンス）</a:t>
                      </a:r>
                      <a:r>
                        <a:rPr kumimoji="1" lang="en-US" altLang="ja-JP" sz="1050" b="0" kern="1200" dirty="0">
                          <a:solidFill>
                            <a:schemeClr val="bg1"/>
                          </a:solidFill>
                          <a:latin typeface="Meiryo" panose="020B0604030504040204" pitchFamily="34" charset="-128"/>
                          <a:ea typeface="Meiryo" panose="020B0604030504040204" pitchFamily="34" charset="-128"/>
                        </a:rPr>
                        <a:t>※1</a:t>
                      </a: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1.0</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4BB2D1D4-E231-2C04-0E5F-4AF2847DD1F6}"/>
              </a:ext>
            </a:extLst>
          </p:cNvPr>
          <p:cNvSpPr txBox="1"/>
          <p:nvPr/>
        </p:nvSpPr>
        <p:spPr>
          <a:xfrm>
            <a:off x="306000" y="5043221"/>
            <a:ext cx="11199519" cy="1506566"/>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10000"/>
              </a:lnSpc>
              <a:spcBef>
                <a:spcPts val="0"/>
              </a:spcBef>
              <a:spcAft>
                <a:spcPts val="0"/>
              </a:spcAft>
              <a:defRPr/>
            </a:pPr>
            <a:r>
              <a:rPr lang="en-US" altLang="ja-JP" sz="900" b="1" dirty="0">
                <a:solidFill>
                  <a:srgbClr val="0D0D0D"/>
                </a:solidFill>
                <a:latin typeface="メイリオ" panose="020B0604030504040204" pitchFamily="50" charset="-128"/>
              </a:rPr>
              <a:t>【</a:t>
            </a:r>
            <a:r>
              <a:rPr lang="ja-JP" altLang="en-US" sz="900" b="1" dirty="0">
                <a:solidFill>
                  <a:srgbClr val="0D0D0D"/>
                </a:solidFill>
                <a:latin typeface="メイリオ" panose="020B0604030504040204" pitchFamily="50" charset="-128"/>
              </a:rPr>
              <a:t>注意事項</a:t>
            </a:r>
            <a:r>
              <a:rPr lang="en-US" altLang="ja-JP" sz="900" b="1" dirty="0">
                <a:solidFill>
                  <a:srgbClr val="0D0D0D"/>
                </a:solidFill>
                <a:latin typeface="メイリオ" panose="020B0604030504040204" pitchFamily="50" charset="-128"/>
              </a:rPr>
              <a:t>】</a:t>
            </a:r>
            <a:r>
              <a:rPr lang="ja-JP" altLang="en-US" sz="900" b="1" dirty="0">
                <a:solidFill>
                  <a:srgbClr val="0D0D0D"/>
                </a:solidFill>
                <a:latin typeface="メイリオ" panose="020B0604030504040204" pitchFamily="50" charset="-128"/>
              </a:rPr>
              <a:t>こちらの商品は、ターゲティング設定不可です。</a:t>
            </a:r>
            <a:r>
              <a:rPr lang="en-US" altLang="ja-JP" sz="800" dirty="0">
                <a:solidFill>
                  <a:srgbClr val="0D0D0D"/>
                </a:solidFill>
                <a:latin typeface="メイリオ" panose="020B0604030504040204" pitchFamily="50" charset="-128"/>
              </a:rPr>
              <a:t>※SP</a:t>
            </a:r>
            <a:r>
              <a:rPr lang="ja-JP" altLang="en-US" sz="800" dirty="0">
                <a:solidFill>
                  <a:srgbClr val="0D0D0D"/>
                </a:solidFill>
                <a:latin typeface="メイリオ" panose="020B0604030504040204" pitchFamily="50" charset="-128"/>
              </a:rPr>
              <a:t>はスマートフォン、</a:t>
            </a:r>
            <a:r>
              <a:rPr lang="en-US" altLang="ja-JP" sz="800" dirty="0">
                <a:solidFill>
                  <a:srgbClr val="0D0D0D"/>
                </a:solidFill>
                <a:latin typeface="メイリオ" panose="020B0604030504040204" pitchFamily="50" charset="-128"/>
              </a:rPr>
              <a:t>PC</a:t>
            </a:r>
            <a:r>
              <a:rPr lang="ja-JP" altLang="en-US" sz="800" dirty="0">
                <a:solidFill>
                  <a:srgbClr val="0D0D0D"/>
                </a:solidFill>
                <a:latin typeface="メイリオ" panose="020B0604030504040204" pitchFamily="50" charset="-128"/>
              </a:rPr>
              <a:t>はパソコン、</a:t>
            </a:r>
            <a:r>
              <a:rPr lang="en-US" altLang="ja-JP" sz="800" dirty="0">
                <a:solidFill>
                  <a:srgbClr val="0D0D0D"/>
                </a:solidFill>
                <a:latin typeface="メイリオ" panose="020B0604030504040204" pitchFamily="50" charset="-128"/>
              </a:rPr>
              <a:t>MD</a:t>
            </a:r>
            <a:r>
              <a:rPr lang="ja-JP" altLang="en-US" sz="800" dirty="0">
                <a:solidFill>
                  <a:srgbClr val="0D0D0D"/>
                </a:solidFill>
                <a:latin typeface="メイリオ" panose="020B0604030504040204" pitchFamily="50" charset="-128"/>
              </a:rPr>
              <a:t>はマルチデバイスの略称です。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上記表の「●」がターゲティング設定可になります。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年齢は以下の区分で指定が可能です。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18</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19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20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24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25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29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30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34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35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39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40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44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45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49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50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54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55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59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60</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64</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65</a:t>
            </a:r>
            <a:r>
              <a:rPr lang="ja-JP" altLang="en-US" sz="800" dirty="0">
                <a:solidFill>
                  <a:srgbClr val="FFFFFF">
                    <a:lumMod val="65000"/>
                  </a:srgbClr>
                </a:solidFill>
                <a:latin typeface="メイリオ" panose="020B0604030504040204" pitchFamily="50" charset="-128"/>
              </a:rPr>
              <a:t>歳～</a:t>
            </a:r>
            <a:r>
              <a:rPr lang="en-US" altLang="ja-JP" sz="800" dirty="0">
                <a:solidFill>
                  <a:srgbClr val="FFFFFF">
                    <a:lumMod val="65000"/>
                  </a:srgbClr>
                </a:solidFill>
                <a:latin typeface="メイリオ" panose="020B0604030504040204" pitchFamily="50" charset="-128"/>
              </a:rPr>
              <a:t>69</a:t>
            </a:r>
            <a:r>
              <a:rPr lang="ja-JP" altLang="en-US" sz="800" dirty="0">
                <a:solidFill>
                  <a:srgbClr val="FFFFFF">
                    <a:lumMod val="65000"/>
                  </a:srgbClr>
                </a:solidFill>
                <a:latin typeface="メイリオ" panose="020B0604030504040204" pitchFamily="50" charset="-128"/>
              </a:rPr>
              <a:t>歳 </a:t>
            </a:r>
            <a:r>
              <a:rPr lang="en-US" altLang="ja-JP" sz="800" dirty="0">
                <a:solidFill>
                  <a:srgbClr val="FFFFFF">
                    <a:lumMod val="65000"/>
                  </a:srgbClr>
                </a:solidFill>
                <a:latin typeface="メイリオ" panose="020B0604030504040204" pitchFamily="50" charset="-128"/>
              </a:rPr>
              <a:t>/ 70</a:t>
            </a:r>
            <a:r>
              <a:rPr lang="ja-JP" altLang="en-US" sz="800" dirty="0">
                <a:solidFill>
                  <a:srgbClr val="FFFFFF">
                    <a:lumMod val="65000"/>
                  </a:srgbClr>
                </a:solidFill>
                <a:latin typeface="メイリオ" panose="020B0604030504040204" pitchFamily="50" charset="-128"/>
              </a:rPr>
              <a:t>歳以上</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は「基本料金</a:t>
            </a: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ターゲティングごとに設定されている掛け率」（小数点以下切り捨て）によって決定されます。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掛け率の最大値は</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倍になります。</a:t>
            </a:r>
          </a:p>
          <a:p>
            <a:pPr fontAlgn="auto">
              <a:lnSpc>
                <a:spcPct val="110000"/>
              </a:lnSpc>
              <a:spcBef>
                <a:spcPts val="0"/>
              </a:spcBef>
              <a:spcAft>
                <a:spcPts val="0"/>
              </a:spcAft>
              <a:defRPr/>
            </a:pPr>
            <a:r>
              <a:rPr lang="ja-JP" altLang="en-US" sz="800" dirty="0">
                <a:solidFill>
                  <a:srgbClr val="FFFFFF">
                    <a:lumMod val="65000"/>
                  </a:srgbClr>
                </a:solidFill>
                <a:latin typeface="メイリオ" panose="020B0604030504040204" pitchFamily="50" charset="-128"/>
              </a:rPr>
              <a:t>例：性別、年齢、オーディエンスリスト（興味関心、購買意向、属性・ライフイベント）を設定した場合、</a:t>
            </a:r>
            <a:r>
              <a:rPr lang="en-US" altLang="ja-JP" sz="800" dirty="0">
                <a:solidFill>
                  <a:srgbClr val="FFFFFF">
                    <a:lumMod val="65000"/>
                  </a:srgbClr>
                </a:solidFill>
                <a:latin typeface="メイリオ" panose="020B0604030504040204" pitchFamily="50" charset="-128"/>
              </a:rPr>
              <a:t>1.2</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 1.2</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 1.5</a:t>
            </a:r>
            <a:r>
              <a:rPr lang="ja-JP" altLang="en-US" sz="800" dirty="0">
                <a:solidFill>
                  <a:srgbClr val="FFFFFF">
                    <a:lumMod val="65000"/>
                  </a:srgbClr>
                </a:solidFill>
                <a:latin typeface="メイリオ" panose="020B0604030504040204" pitchFamily="50" charset="-128"/>
              </a:rPr>
              <a:t>倍</a:t>
            </a:r>
            <a:r>
              <a:rPr lang="en-US" altLang="ja-JP" sz="800" dirty="0">
                <a:solidFill>
                  <a:srgbClr val="FFFFFF">
                    <a:lumMod val="65000"/>
                  </a:srgbClr>
                </a:solidFill>
                <a:latin typeface="メイリオ" panose="020B0604030504040204" pitchFamily="50" charset="-128"/>
              </a:rPr>
              <a:t>=2.16</a:t>
            </a:r>
            <a:r>
              <a:rPr lang="ja-JP" altLang="en-US" sz="800" dirty="0">
                <a:solidFill>
                  <a:srgbClr val="FFFFFF">
                    <a:lumMod val="65000"/>
                  </a:srgbClr>
                </a:solidFill>
                <a:latin typeface="メイリオ" panose="020B0604030504040204" pitchFamily="50" charset="-128"/>
              </a:rPr>
              <a:t>倍となりますが、最大値が</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倍のため、</a:t>
            </a:r>
            <a:r>
              <a:rPr lang="en-US" altLang="ja-JP" sz="800" dirty="0">
                <a:solidFill>
                  <a:srgbClr val="FFFFFF">
                    <a:lumMod val="65000"/>
                  </a:srgbClr>
                </a:solidFill>
                <a:latin typeface="メイリオ" panose="020B0604030504040204" pitchFamily="50" charset="-128"/>
              </a:rPr>
              <a:t>1.5</a:t>
            </a:r>
            <a:r>
              <a:rPr lang="ja-JP" altLang="en-US" sz="800" dirty="0">
                <a:solidFill>
                  <a:srgbClr val="FFFFFF">
                    <a:lumMod val="65000"/>
                  </a:srgbClr>
                </a:solidFill>
                <a:latin typeface="メイリオ" panose="020B0604030504040204" pitchFamily="50" charset="-128"/>
              </a:rPr>
              <a:t>倍で設定可能となります。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オーディエンスリストを複数選択した場合、</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掛け率は高い方が選択されます。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a:t>
            </a:r>
            <a:r>
              <a:rPr lang="ja-JP" altLang="en-US" sz="800" dirty="0">
                <a:solidFill>
                  <a:srgbClr val="FFFFFF">
                    <a:lumMod val="65000"/>
                  </a:srgbClr>
                </a:solidFill>
                <a:latin typeface="メイリオ" panose="020B0604030504040204" pitchFamily="50" charset="-128"/>
              </a:rPr>
              <a:t>「枠購入型」や「時間帯ジャック購入型」配信商品の場合は、ターゲティング項目ごとの「</a:t>
            </a:r>
            <a:r>
              <a:rPr lang="en-US" altLang="ja-JP" sz="800" dirty="0" err="1">
                <a:solidFill>
                  <a:srgbClr val="FFFFFF">
                    <a:lumMod val="65000"/>
                  </a:srgbClr>
                </a:solidFill>
                <a:latin typeface="メイリオ" panose="020B0604030504040204" pitchFamily="50" charset="-128"/>
              </a:rPr>
              <a:t>vCPM</a:t>
            </a:r>
            <a:r>
              <a:rPr lang="ja-JP" altLang="en-US" sz="800" dirty="0">
                <a:solidFill>
                  <a:srgbClr val="FFFFFF">
                    <a:lumMod val="65000"/>
                  </a:srgbClr>
                </a:solidFill>
                <a:latin typeface="メイリオ" panose="020B0604030504040204" pitchFamily="50" charset="-128"/>
              </a:rPr>
              <a:t>掛け率」を含んだ金額を記載しています。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※SP</a:t>
            </a:r>
            <a:r>
              <a:rPr lang="ja-JP" altLang="en-US" sz="800" dirty="0">
                <a:solidFill>
                  <a:srgbClr val="FFFFFF">
                    <a:lumMod val="65000"/>
                  </a:srgbClr>
                </a:solidFill>
                <a:latin typeface="メイリオ" panose="020B0604030504040204" pitchFamily="50" charset="-128"/>
              </a:rPr>
              <a:t>はスマートフォン、</a:t>
            </a:r>
            <a:r>
              <a:rPr lang="en-US" altLang="ja-JP" sz="800" dirty="0">
                <a:solidFill>
                  <a:srgbClr val="FFFFFF">
                    <a:lumMod val="65000"/>
                  </a:srgbClr>
                </a:solidFill>
                <a:latin typeface="メイリオ" panose="020B0604030504040204" pitchFamily="50" charset="-128"/>
              </a:rPr>
              <a:t>PC</a:t>
            </a:r>
            <a:r>
              <a:rPr lang="ja-JP" altLang="en-US" sz="800" dirty="0">
                <a:solidFill>
                  <a:srgbClr val="FFFFFF">
                    <a:lumMod val="65000"/>
                  </a:srgbClr>
                </a:solidFill>
                <a:latin typeface="メイリオ" panose="020B0604030504040204" pitchFamily="50" charset="-128"/>
              </a:rPr>
              <a:t>はパソコン、</a:t>
            </a:r>
            <a:r>
              <a:rPr lang="en-US" altLang="ja-JP" sz="800" dirty="0">
                <a:solidFill>
                  <a:srgbClr val="FFFFFF">
                    <a:lumMod val="65000"/>
                  </a:srgbClr>
                </a:solidFill>
                <a:latin typeface="メイリオ" panose="020B0604030504040204" pitchFamily="50" charset="-128"/>
              </a:rPr>
              <a:t>MD</a:t>
            </a:r>
            <a:r>
              <a:rPr lang="ja-JP" altLang="en-US" sz="800" dirty="0">
                <a:solidFill>
                  <a:srgbClr val="FFFFFF">
                    <a:lumMod val="65000"/>
                  </a:srgbClr>
                </a:solidFill>
                <a:latin typeface="メイリオ" panose="020B0604030504040204" pitchFamily="50" charset="-128"/>
              </a:rPr>
              <a:t>はマルチデバイスの略称です。</a:t>
            </a:r>
          </a:p>
          <a:p>
            <a:pPr fontAlgn="auto">
              <a:lnSpc>
                <a:spcPct val="110000"/>
              </a:lnSpc>
              <a:spcBef>
                <a:spcPts val="0"/>
              </a:spcBef>
              <a:spcAft>
                <a:spcPts val="0"/>
              </a:spcAft>
              <a:defRPr/>
            </a:pPr>
            <a:r>
              <a:rPr lang="en-US" altLang="ja-JP" sz="800" dirty="0">
                <a:solidFill>
                  <a:srgbClr val="FFFFFF">
                    <a:lumMod val="65000"/>
                  </a:srgbClr>
                </a:solidFill>
                <a:latin typeface="メイリオ" panose="020B0604030504040204" pitchFamily="50" charset="-128"/>
              </a:rPr>
              <a:t>※1</a:t>
            </a:r>
            <a:r>
              <a:rPr lang="ja-JP" altLang="en-US" sz="800" dirty="0">
                <a:solidFill>
                  <a:srgbClr val="FFFFFF">
                    <a:lumMod val="65000"/>
                  </a:srgbClr>
                </a:solidFill>
                <a:latin typeface="メイリオ" panose="020B0604030504040204" pitchFamily="50" charset="-128"/>
              </a:rPr>
              <a:t>　オーディエンスリストの詳細は、</a:t>
            </a:r>
            <a:r>
              <a:rPr lang="en-US" altLang="ja-JP" sz="800" dirty="0">
                <a:solidFill>
                  <a:srgbClr val="FFFFFF">
                    <a:lumMod val="65000"/>
                  </a:srgbClr>
                </a:solidFill>
                <a:latin typeface="メイリオ" panose="020B0604030504040204" pitchFamily="50" charset="-128"/>
              </a:rPr>
              <a:t>LINE</a:t>
            </a:r>
            <a:r>
              <a:rPr lang="ja-JP" altLang="en-US" sz="800" dirty="0">
                <a:solidFill>
                  <a:srgbClr val="FFFFFF">
                    <a:lumMod val="65000"/>
                  </a:srgbClr>
                </a:solidFill>
                <a:latin typeface="メイリオ" panose="020B0604030504040204" pitchFamily="50" charset="-128"/>
              </a:rPr>
              <a:t>ヤフー広告 ヘルプを参照してください。 </a:t>
            </a:r>
            <a:r>
              <a:rPr lang="en-US" altLang="ja-JP" sz="800" dirty="0">
                <a:solidFill>
                  <a:srgbClr val="FFFFFF">
                    <a:lumMod val="65000"/>
                  </a:srgbClr>
                </a:solidFill>
                <a:latin typeface="メイリオ" panose="020B0604030504040204" pitchFamily="50" charset="-128"/>
              </a:rPr>
              <a:t>https://ads-help.yahoo-net.jp/s/article/H000044833?language=ja</a:t>
            </a:r>
          </a:p>
        </p:txBody>
      </p:sp>
      <p:sp>
        <p:nvSpPr>
          <p:cNvPr id="4" name="テキスト プレースホルダー 35">
            <a:extLst>
              <a:ext uri="{FF2B5EF4-FFF2-40B4-BE49-F238E27FC236}">
                <a16:creationId xmlns:a16="http://schemas.microsoft.com/office/drawing/2014/main" id="{78C405A3-E272-EC9A-3678-E14F47AF54FD}"/>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メイリオ" panose="020B0604030504040204" pitchFamily="50" charset="-128"/>
                <a:ea typeface="メイリオ" panose="020B0604030504040204" pitchFamily="50" charset="-128"/>
              </a:rPr>
              <a:t>PC</a:t>
            </a:r>
            <a:r>
              <a:rPr lang="ja-JP" altLang="en-US" sz="2000" dirty="0">
                <a:solidFill>
                  <a:srgbClr val="000048"/>
                </a:solidFill>
                <a:latin typeface="メイリオ" panose="020B0604030504040204" pitchFamily="50" charset="-128"/>
                <a:ea typeface="メイリオ" panose="020B0604030504040204" pitchFamily="50" charset="-128"/>
              </a:rPr>
              <a:t>商品</a:t>
            </a:r>
          </a:p>
        </p:txBody>
      </p:sp>
    </p:spTree>
    <p:extLst>
      <p:ext uri="{BB962C8B-B14F-4D97-AF65-F5344CB8AC3E}">
        <p14:creationId xmlns:p14="http://schemas.microsoft.com/office/powerpoint/2010/main" val="1137144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1</a:t>
            </a:r>
            <a:r>
              <a:rPr lang="en-US" altLang="ja-JP" dirty="0">
                <a:solidFill>
                  <a:srgbClr val="000048"/>
                </a:solidFill>
              </a:rPr>
              <a:t>0</a:t>
            </a:r>
            <a:r>
              <a:rPr kumimoji="1" lang="ja-JP" altLang="en-US" dirty="0">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~2027</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3</a:t>
            </a:r>
            <a:r>
              <a:rPr kumimoji="1" lang="ja-JP" altLang="en-US" dirty="0">
                <a:solidFill>
                  <a:srgbClr val="000048"/>
                </a:solidFill>
                <a:latin typeface="Meiryo" panose="020B0604030504040204" pitchFamily="34" charset="-128"/>
                <a:ea typeface="Meiryo" panose="020B0604030504040204" pitchFamily="34" charset="-128"/>
              </a:rPr>
              <a:t>月商品</a:t>
            </a:r>
          </a:p>
        </p:txBody>
      </p:sp>
      <p:sp>
        <p:nvSpPr>
          <p:cNvPr id="9" name="1 つの角を丸めた四角形 22">
            <a:extLst>
              <a:ext uri="{FF2B5EF4-FFF2-40B4-BE49-F238E27FC236}">
                <a16:creationId xmlns:a16="http://schemas.microsoft.com/office/drawing/2014/main" id="{257BB2AF-45B0-4A70-2980-EE8661DB9FE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kumimoji="1" lang="en-US" altLang="ja-JP" sz="1800" b="1" i="0" dirty="0">
                <a:latin typeface="Meiryo"/>
                <a:ea typeface="Meiryo"/>
              </a:rPr>
              <a:t>Yahoo!</a:t>
            </a:r>
            <a:r>
              <a:rPr kumimoji="1" lang="ja-JP" altLang="en-US" sz="1800" b="1" i="0" dirty="0">
                <a:latin typeface="Meiryo"/>
                <a:ea typeface="Meiryo"/>
              </a:rPr>
              <a:t>ファイナンス　タイアップ　</a:t>
            </a:r>
            <a:r>
              <a:rPr kumimoji="1" lang="en-US" altLang="ja-JP" sz="1800" b="1" i="0" dirty="0">
                <a:latin typeface="Meiryo"/>
                <a:ea typeface="Meiryo"/>
              </a:rPr>
              <a:t>2026</a:t>
            </a:r>
            <a:r>
              <a:rPr kumimoji="1" lang="ja-JP" altLang="en-US" sz="1800" b="1" i="0" dirty="0">
                <a:latin typeface="Meiryo"/>
                <a:ea typeface="Meiryo"/>
              </a:rPr>
              <a:t>年</a:t>
            </a:r>
            <a:r>
              <a:rPr lang="en-US" altLang="ja-JP" b="1" dirty="0">
                <a:latin typeface="Meiryo"/>
                <a:ea typeface="Meiryo"/>
              </a:rPr>
              <a:t>10</a:t>
            </a:r>
            <a:r>
              <a:rPr kumimoji="1" lang="ja-JP" altLang="en-US" sz="1800" b="1" i="0" dirty="0">
                <a:latin typeface="Meiryo"/>
                <a:ea typeface="Meiryo"/>
              </a:rPr>
              <a:t>月</a:t>
            </a:r>
            <a:r>
              <a:rPr kumimoji="1" lang="en-US" altLang="ja-JP" sz="1800" b="1" i="0" dirty="0">
                <a:latin typeface="Meiryo"/>
                <a:ea typeface="Meiryo"/>
              </a:rPr>
              <a:t>~2027</a:t>
            </a:r>
            <a:r>
              <a:rPr kumimoji="1" lang="ja-JP" altLang="en-US" sz="1800" b="1" i="0" dirty="0">
                <a:latin typeface="Meiryo"/>
                <a:ea typeface="Meiryo"/>
              </a:rPr>
              <a:t>年</a:t>
            </a:r>
            <a:r>
              <a:rPr lang="en-US" altLang="ja-JP" b="1" dirty="0">
                <a:latin typeface="Meiryo"/>
                <a:ea typeface="Meiryo"/>
              </a:rPr>
              <a:t>3</a:t>
            </a:r>
            <a:r>
              <a:rPr kumimoji="1" lang="ja-JP" altLang="en-US" sz="1800" b="1" i="0" dirty="0">
                <a:latin typeface="Meiryo"/>
                <a:ea typeface="Meiryo"/>
              </a:rPr>
              <a:t>月商品</a:t>
            </a:r>
          </a:p>
        </p:txBody>
      </p:sp>
      <p:sp>
        <p:nvSpPr>
          <p:cNvPr id="10" name="正方形/長方形 9">
            <a:extLst>
              <a:ext uri="{FF2B5EF4-FFF2-40B4-BE49-F238E27FC236}">
                <a16:creationId xmlns:a16="http://schemas.microsoft.com/office/drawing/2014/main" id="{B323071F-6CD5-366A-6C00-509C84FEF1CC}"/>
              </a:ext>
            </a:extLst>
          </p:cNvPr>
          <p:cNvSpPr/>
          <p:nvPr/>
        </p:nvSpPr>
        <p:spPr>
          <a:xfrm>
            <a:off x="493629" y="1566406"/>
            <a:ext cx="11204741" cy="4687538"/>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600" dirty="0">
                <a:solidFill>
                  <a:srgbClr val="0D0D0D"/>
                </a:solidFill>
                <a:latin typeface="メイリオ" panose="020B0604030504040204" pitchFamily="50" charset="-128"/>
              </a:rPr>
              <a:t>掲 載 期 間 </a:t>
            </a:r>
            <a:r>
              <a:rPr lang="en-US" altLang="ja-JP" sz="1600" dirty="0">
                <a:solidFill>
                  <a:srgbClr val="0D0D0D"/>
                </a:solidFill>
                <a:latin typeface="メイリオ" panose="020B0604030504040204" pitchFamily="50" charset="-128"/>
              </a:rPr>
              <a:t>2 0 2 6 </a:t>
            </a:r>
            <a:r>
              <a:rPr lang="ja-JP" altLang="en-US" sz="1600" dirty="0">
                <a:solidFill>
                  <a:srgbClr val="0D0D0D"/>
                </a:solidFill>
                <a:latin typeface="メイリオ" panose="020B0604030504040204" pitchFamily="50" charset="-128"/>
              </a:rPr>
              <a:t>年 </a:t>
            </a:r>
            <a:r>
              <a:rPr lang="en-US" altLang="ja-JP" sz="1600" dirty="0">
                <a:solidFill>
                  <a:srgbClr val="0D0D0D"/>
                </a:solidFill>
                <a:latin typeface="メイリオ" panose="020B0604030504040204" pitchFamily="50" charset="-128"/>
              </a:rPr>
              <a:t>9 </a:t>
            </a:r>
            <a:r>
              <a:rPr lang="ja-JP" altLang="en-US" sz="1600" dirty="0">
                <a:solidFill>
                  <a:srgbClr val="0D0D0D"/>
                </a:solidFill>
                <a:latin typeface="メイリオ" panose="020B0604030504040204" pitchFamily="50" charset="-128"/>
              </a:rPr>
              <a:t>月 </a:t>
            </a:r>
            <a:r>
              <a:rPr lang="en-US" altLang="ja-JP" sz="1600" dirty="0">
                <a:solidFill>
                  <a:srgbClr val="0D0D0D"/>
                </a:solidFill>
                <a:latin typeface="メイリオ" panose="020B0604030504040204" pitchFamily="50" charset="-128"/>
              </a:rPr>
              <a:t>3 0 </a:t>
            </a:r>
            <a:r>
              <a:rPr lang="ja-JP" altLang="en-US" sz="1600" dirty="0">
                <a:solidFill>
                  <a:srgbClr val="0D0D0D"/>
                </a:solidFill>
                <a:latin typeface="メイリオ" panose="020B0604030504040204" pitchFamily="50" charset="-128"/>
              </a:rPr>
              <a:t>日 ま で の 商 品 が ご 好 評 に つ き 、</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掲 載 期 間 の み 変 更 し た 商 品 を </a:t>
            </a:r>
            <a:r>
              <a:rPr lang="en-US" altLang="ja-JP" sz="1600" dirty="0">
                <a:solidFill>
                  <a:srgbClr val="0D0D0D"/>
                </a:solidFill>
                <a:latin typeface="メイリオ" panose="020B0604030504040204" pitchFamily="50" charset="-128"/>
              </a:rPr>
              <a:t>2 0 2 6 </a:t>
            </a:r>
            <a:r>
              <a:rPr lang="ja-JP" altLang="en-US" sz="1600" dirty="0">
                <a:solidFill>
                  <a:srgbClr val="0D0D0D"/>
                </a:solidFill>
                <a:latin typeface="メイリオ" panose="020B0604030504040204" pitchFamily="50" charset="-128"/>
              </a:rPr>
              <a:t>年 </a:t>
            </a:r>
            <a:r>
              <a:rPr lang="en-US" altLang="ja-JP" sz="1600" dirty="0">
                <a:solidFill>
                  <a:srgbClr val="0D0D0D"/>
                </a:solidFill>
                <a:latin typeface="メイリオ" panose="020B0604030504040204" pitchFamily="50" charset="-128"/>
              </a:rPr>
              <a:t>7 </a:t>
            </a:r>
            <a:r>
              <a:rPr lang="ja-JP" altLang="en-US" sz="1600" dirty="0">
                <a:solidFill>
                  <a:srgbClr val="0D0D0D"/>
                </a:solidFill>
                <a:latin typeface="メイリオ" panose="020B0604030504040204" pitchFamily="50" charset="-128"/>
              </a:rPr>
              <a:t>月 </a:t>
            </a:r>
            <a:r>
              <a:rPr lang="en-US" altLang="ja-JP" sz="1600" dirty="0">
                <a:solidFill>
                  <a:srgbClr val="0D0D0D"/>
                </a:solidFill>
                <a:latin typeface="メイリオ" panose="020B0604030504040204" pitchFamily="50" charset="-128"/>
              </a:rPr>
              <a:t>2 2 </a:t>
            </a:r>
            <a:r>
              <a:rPr lang="ja-JP" altLang="en-US" sz="1600" dirty="0">
                <a:solidFill>
                  <a:srgbClr val="0D0D0D"/>
                </a:solidFill>
                <a:latin typeface="メイリオ" panose="020B0604030504040204" pitchFamily="50" charset="-128"/>
              </a:rPr>
              <a:t>日 に 新 た に リ リ ー ス し ま し た 。</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4" name="テキスト ボックス 3">
            <a:extLst>
              <a:ext uri="{FF2B5EF4-FFF2-40B4-BE49-F238E27FC236}">
                <a16:creationId xmlns:a16="http://schemas.microsoft.com/office/drawing/2014/main" id="{759B4C44-F706-2211-5F7F-218A5E9A0C96}"/>
              </a:ext>
            </a:extLst>
          </p:cNvPr>
          <p:cNvSpPr txBox="1"/>
          <p:nvPr/>
        </p:nvSpPr>
        <p:spPr>
          <a:xfrm>
            <a:off x="7027862" y="488431"/>
            <a:ext cx="3276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1000" dirty="0">
                <a:solidFill>
                  <a:srgbClr val="0D0D0D"/>
                </a:solidFill>
                <a:latin typeface="Meiryo" panose="020B0604030504040204" pitchFamily="34" charset="-128"/>
                <a:ea typeface="Meiryo" panose="020B0604030504040204" pitchFamily="34" charset="-128"/>
              </a:rPr>
              <a:t>4</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Tree>
    <p:extLst>
      <p:ext uri="{BB962C8B-B14F-4D97-AF65-F5344CB8AC3E}">
        <p14:creationId xmlns:p14="http://schemas.microsoft.com/office/powerpoint/2010/main" val="31910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52" name="正方形/長方形 51">
            <a:extLst>
              <a:ext uri="{FF2B5EF4-FFF2-40B4-BE49-F238E27FC236}">
                <a16:creationId xmlns:a16="http://schemas.microsoft.com/office/drawing/2014/main" id="{E6B17F4B-FEFF-EDAA-09E9-AA2E604591A3}"/>
              </a:ext>
            </a:extLst>
          </p:cNvPr>
          <p:cNvSpPr/>
          <p:nvPr/>
        </p:nvSpPr>
        <p:spPr>
          <a:xfrm>
            <a:off x="825413" y="2324713"/>
            <a:ext cx="10634749" cy="413914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53" name="正方形/長方形 52">
            <a:extLst>
              <a:ext uri="{FF2B5EF4-FFF2-40B4-BE49-F238E27FC236}">
                <a16:creationId xmlns:a16="http://schemas.microsoft.com/office/drawing/2014/main" id="{9B02C5CF-7330-9C4D-44FF-CFA47782011F}"/>
              </a:ext>
            </a:extLst>
          </p:cNvPr>
          <p:cNvSpPr/>
          <p:nvPr/>
        </p:nvSpPr>
        <p:spPr>
          <a:xfrm>
            <a:off x="479425" y="2329245"/>
            <a:ext cx="350620" cy="4139149"/>
          </a:xfrm>
          <a:prstGeom prst="rect">
            <a:avLst/>
          </a:prstGeom>
          <a:solidFill>
            <a:schemeClr val="accent1"/>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スマートフォン</a:t>
            </a:r>
          </a:p>
        </p:txBody>
      </p:sp>
      <p:sp>
        <p:nvSpPr>
          <p:cNvPr id="54" name="テキスト ボックス 53">
            <a:extLst>
              <a:ext uri="{FF2B5EF4-FFF2-40B4-BE49-F238E27FC236}">
                <a16:creationId xmlns:a16="http://schemas.microsoft.com/office/drawing/2014/main" id="{56B98764-1262-A8D8-D668-DA899224642D}"/>
              </a:ext>
            </a:extLst>
          </p:cNvPr>
          <p:cNvSpPr txBox="1"/>
          <p:nvPr/>
        </p:nvSpPr>
        <p:spPr>
          <a:xfrm>
            <a:off x="840518" y="2931260"/>
            <a:ext cx="2558394" cy="379719"/>
          </a:xfrm>
          <a:prstGeom prst="rect">
            <a:avLst/>
          </a:prstGeom>
          <a:noFill/>
          <a:ln w="38100">
            <a:noFill/>
          </a:ln>
        </p:spPr>
        <p:txBody>
          <a:bodyPr vert="horz" wrap="none" lIns="0" tIns="0" rIns="0" bIns="0" rtlCol="0">
            <a:spAutoFit/>
          </a:bodyPr>
          <a:lstStyle/>
          <a:p>
            <a:pPr algn="ctr">
              <a:lnSpc>
                <a:spcPct val="120000"/>
              </a:lnSpc>
              <a:defRPr/>
            </a:pPr>
            <a:r>
              <a:rPr lang="en-US" altLang="ja-JP" sz="1050" dirty="0">
                <a:solidFill>
                  <a:srgbClr val="545454"/>
                </a:solidFill>
                <a:latin typeface="メイリオ"/>
              </a:rPr>
              <a:t>Yahoo!</a:t>
            </a:r>
            <a:r>
              <a:rPr lang="ja-JP" altLang="en-US" sz="1050" dirty="0">
                <a:solidFill>
                  <a:srgbClr val="545454"/>
                </a:solidFill>
                <a:latin typeface="メイリオ"/>
              </a:rPr>
              <a:t>ファイナンストップ</a:t>
            </a:r>
            <a:endParaRPr lang="en-US" altLang="ja-JP" sz="1050" dirty="0">
              <a:solidFill>
                <a:srgbClr val="545454"/>
              </a:solidFill>
              <a:latin typeface="メイリオ"/>
            </a:endParaRPr>
          </a:p>
          <a:p>
            <a:pPr algn="ctr">
              <a:lnSpc>
                <a:spcPct val="120000"/>
              </a:lnSpc>
              <a:defRPr/>
            </a:pPr>
            <a:r>
              <a:rPr lang="ja-JP" altLang="en-US" sz="1050" dirty="0">
                <a:solidFill>
                  <a:srgbClr val="545454"/>
                </a:solidFill>
                <a:latin typeface="メイリオ"/>
              </a:rPr>
              <a:t>投資信託ランキングコンテンツ下部、ほか</a:t>
            </a:r>
            <a:endParaRPr lang="en-US" altLang="ja-JP" sz="1050" dirty="0">
              <a:solidFill>
                <a:srgbClr val="545454"/>
              </a:solidFill>
              <a:latin typeface="メイリオ"/>
            </a:endParaRPr>
          </a:p>
        </p:txBody>
      </p:sp>
      <p:sp>
        <p:nvSpPr>
          <p:cNvPr id="55" name="角丸四角形 19">
            <a:extLst>
              <a:ext uri="{FF2B5EF4-FFF2-40B4-BE49-F238E27FC236}">
                <a16:creationId xmlns:a16="http://schemas.microsoft.com/office/drawing/2014/main" id="{17AC4C51-C29B-7408-85B1-26F9C6A72758}"/>
              </a:ext>
            </a:extLst>
          </p:cNvPr>
          <p:cNvSpPr/>
          <p:nvPr/>
        </p:nvSpPr>
        <p:spPr>
          <a:xfrm>
            <a:off x="1176033" y="2521757"/>
            <a:ext cx="1761076"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56" name="グループ化 55">
            <a:extLst>
              <a:ext uri="{FF2B5EF4-FFF2-40B4-BE49-F238E27FC236}">
                <a16:creationId xmlns:a16="http://schemas.microsoft.com/office/drawing/2014/main" id="{BA380891-0274-E90B-409D-D17E102A77F6}"/>
              </a:ext>
            </a:extLst>
          </p:cNvPr>
          <p:cNvGrpSpPr/>
          <p:nvPr/>
        </p:nvGrpSpPr>
        <p:grpSpPr>
          <a:xfrm>
            <a:off x="1280190" y="3469360"/>
            <a:ext cx="1430691" cy="2773891"/>
            <a:chOff x="3321431" y="3469360"/>
            <a:chExt cx="1430691" cy="2773891"/>
          </a:xfrm>
        </p:grpSpPr>
        <p:sp>
          <p:nvSpPr>
            <p:cNvPr id="57" name="角丸四角形 45">
              <a:extLst>
                <a:ext uri="{FF2B5EF4-FFF2-40B4-BE49-F238E27FC236}">
                  <a16:creationId xmlns:a16="http://schemas.microsoft.com/office/drawing/2014/main" id="{711B9D6D-B9EB-E4F2-9C37-5C99E67CD798}"/>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8" name="図 57">
              <a:extLst>
                <a:ext uri="{FF2B5EF4-FFF2-40B4-BE49-F238E27FC236}">
                  <a16:creationId xmlns:a16="http://schemas.microsoft.com/office/drawing/2014/main" id="{AB92C054-5500-7EE5-E4EA-72B9E08462A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59" name="グループ化 58">
            <a:extLst>
              <a:ext uri="{FF2B5EF4-FFF2-40B4-BE49-F238E27FC236}">
                <a16:creationId xmlns:a16="http://schemas.microsoft.com/office/drawing/2014/main" id="{91AD99C0-7032-F36D-8938-7869E179B4D8}"/>
              </a:ext>
            </a:extLst>
          </p:cNvPr>
          <p:cNvGrpSpPr/>
          <p:nvPr/>
        </p:nvGrpSpPr>
        <p:grpSpPr>
          <a:xfrm>
            <a:off x="1403409" y="3673951"/>
            <a:ext cx="1186667" cy="2411500"/>
            <a:chOff x="1687657" y="3840047"/>
            <a:chExt cx="912495" cy="1854336"/>
          </a:xfrm>
        </p:grpSpPr>
        <p:pic>
          <p:nvPicPr>
            <p:cNvPr id="60" name="図 59">
              <a:extLst>
                <a:ext uri="{FF2B5EF4-FFF2-40B4-BE49-F238E27FC236}">
                  <a16:creationId xmlns:a16="http://schemas.microsoft.com/office/drawing/2014/main" id="{36B74FAC-8991-9FFB-E78F-30F3680B0787}"/>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61" name="正方形/長方形 60">
              <a:extLst>
                <a:ext uri="{FF2B5EF4-FFF2-40B4-BE49-F238E27FC236}">
                  <a16:creationId xmlns:a16="http://schemas.microsoft.com/office/drawing/2014/main" id="{CE55BC89-A8BF-1577-6AD7-CF95315912DA}"/>
                </a:ext>
              </a:extLst>
            </p:cNvPr>
            <p:cNvSpPr>
              <a:spLocks noChangeAspect="1"/>
            </p:cNvSpPr>
            <p:nvPr/>
          </p:nvSpPr>
          <p:spPr>
            <a:xfrm>
              <a:off x="1709975" y="5207258"/>
              <a:ext cx="866001" cy="487125"/>
            </a:xfrm>
            <a:prstGeom prst="rect">
              <a:avLst/>
            </a:prstGeom>
            <a:solidFill>
              <a:schemeClr val="accent1">
                <a:lumMod val="50000"/>
                <a:lumOff val="50000"/>
              </a:schemeClr>
            </a:solidFill>
            <a:ln w="25400" cap="rnd"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テキスト ボックス 61">
            <a:extLst>
              <a:ext uri="{FF2B5EF4-FFF2-40B4-BE49-F238E27FC236}">
                <a16:creationId xmlns:a16="http://schemas.microsoft.com/office/drawing/2014/main" id="{47FEDA49-9D00-6D37-CD63-20B8193B5154}"/>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US"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100</a:t>
            </a:r>
            <a:r>
              <a:rPr lang="ja-JP" altLang="en-US" sz="1100" dirty="0">
                <a:solidFill>
                  <a:srgbClr val="545454"/>
                </a:solidFill>
                <a:latin typeface="メイリオ"/>
              </a:rPr>
              <a:t>万円分</a:t>
            </a:r>
          </a:p>
        </p:txBody>
      </p:sp>
      <p:sp>
        <p:nvSpPr>
          <p:cNvPr id="63" name="角丸四角形 10">
            <a:extLst>
              <a:ext uri="{FF2B5EF4-FFF2-40B4-BE49-F238E27FC236}">
                <a16:creationId xmlns:a16="http://schemas.microsoft.com/office/drawing/2014/main" id="{94DB1FF5-0384-7FCA-801F-1FAD87EA52EE}"/>
              </a:ext>
            </a:extLst>
          </p:cNvPr>
          <p:cNvSpPr/>
          <p:nvPr/>
        </p:nvSpPr>
        <p:spPr>
          <a:xfrm>
            <a:off x="3321431" y="2521757"/>
            <a:ext cx="2942499"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64" name="グループ化 63">
            <a:extLst>
              <a:ext uri="{FF2B5EF4-FFF2-40B4-BE49-F238E27FC236}">
                <a16:creationId xmlns:a16="http://schemas.microsoft.com/office/drawing/2014/main" id="{722E762B-5D7D-9BE7-5616-91FDE1C1F2E0}"/>
              </a:ext>
            </a:extLst>
          </p:cNvPr>
          <p:cNvGrpSpPr/>
          <p:nvPr/>
        </p:nvGrpSpPr>
        <p:grpSpPr>
          <a:xfrm>
            <a:off x="3321431" y="3469360"/>
            <a:ext cx="1430691" cy="2773891"/>
            <a:chOff x="3321431" y="3469360"/>
            <a:chExt cx="1430691" cy="2773891"/>
          </a:xfrm>
        </p:grpSpPr>
        <p:sp>
          <p:nvSpPr>
            <p:cNvPr id="65" name="角丸四角形 18">
              <a:extLst>
                <a:ext uri="{FF2B5EF4-FFF2-40B4-BE49-F238E27FC236}">
                  <a16:creationId xmlns:a16="http://schemas.microsoft.com/office/drawing/2014/main" id="{36B50C80-8175-B4B0-6632-5AD1767F4F82}"/>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6" name="図 65">
              <a:extLst>
                <a:ext uri="{FF2B5EF4-FFF2-40B4-BE49-F238E27FC236}">
                  <a16:creationId xmlns:a16="http://schemas.microsoft.com/office/drawing/2014/main" id="{BA9DF2C0-98EF-4AE3-9D47-01A7B79976AA}"/>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7" name="図 66">
            <a:extLst>
              <a:ext uri="{FF2B5EF4-FFF2-40B4-BE49-F238E27FC236}">
                <a16:creationId xmlns:a16="http://schemas.microsoft.com/office/drawing/2014/main" id="{30511821-EE5F-7FDE-5ED6-7679E97FF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rgbClr val="FFFFFF">
                <a:lumMod val="85000"/>
              </a:srgbClr>
            </a:solidFill>
          </a:ln>
        </p:spPr>
      </p:pic>
      <p:grpSp>
        <p:nvGrpSpPr>
          <p:cNvPr id="68" name="グループ化 67">
            <a:extLst>
              <a:ext uri="{FF2B5EF4-FFF2-40B4-BE49-F238E27FC236}">
                <a16:creationId xmlns:a16="http://schemas.microsoft.com/office/drawing/2014/main" id="{E16A2D02-8B48-1020-FBFE-CCEEFA63DF4A}"/>
              </a:ext>
            </a:extLst>
          </p:cNvPr>
          <p:cNvGrpSpPr/>
          <p:nvPr/>
        </p:nvGrpSpPr>
        <p:grpSpPr>
          <a:xfrm>
            <a:off x="4833239" y="3469360"/>
            <a:ext cx="1430691" cy="2773891"/>
            <a:chOff x="4833239" y="3469360"/>
            <a:chExt cx="1430691" cy="2773891"/>
          </a:xfrm>
        </p:grpSpPr>
        <p:sp>
          <p:nvSpPr>
            <p:cNvPr id="69" name="角丸四角形 28">
              <a:extLst>
                <a:ext uri="{FF2B5EF4-FFF2-40B4-BE49-F238E27FC236}">
                  <a16:creationId xmlns:a16="http://schemas.microsoft.com/office/drawing/2014/main" id="{E575BAA9-1C80-D676-560F-173E6D9BCC8D}"/>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0" name="図 69">
              <a:extLst>
                <a:ext uri="{FF2B5EF4-FFF2-40B4-BE49-F238E27FC236}">
                  <a16:creationId xmlns:a16="http://schemas.microsoft.com/office/drawing/2014/main" id="{4FE08B5A-792B-61C6-80A0-AC61BFF9E7E3}"/>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1" name="図 70">
            <a:extLst>
              <a:ext uri="{FF2B5EF4-FFF2-40B4-BE49-F238E27FC236}">
                <a16:creationId xmlns:a16="http://schemas.microsoft.com/office/drawing/2014/main" id="{616B2951-F612-12E1-6C0C-A8CEC64B46D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rgbClr val="FFFFFF">
                <a:lumMod val="85000"/>
              </a:srgbClr>
            </a:solidFill>
          </a:ln>
        </p:spPr>
      </p:pic>
      <p:grpSp>
        <p:nvGrpSpPr>
          <p:cNvPr id="72" name="グループ化 71">
            <a:extLst>
              <a:ext uri="{FF2B5EF4-FFF2-40B4-BE49-F238E27FC236}">
                <a16:creationId xmlns:a16="http://schemas.microsoft.com/office/drawing/2014/main" id="{0BC80E75-19E0-0989-6048-72C2093753A4}"/>
              </a:ext>
            </a:extLst>
          </p:cNvPr>
          <p:cNvGrpSpPr/>
          <p:nvPr/>
        </p:nvGrpSpPr>
        <p:grpSpPr>
          <a:xfrm>
            <a:off x="6975388" y="3469360"/>
            <a:ext cx="1430691" cy="2773891"/>
            <a:chOff x="4833239" y="3469360"/>
            <a:chExt cx="1430691" cy="2773891"/>
          </a:xfrm>
        </p:grpSpPr>
        <p:sp>
          <p:nvSpPr>
            <p:cNvPr id="73" name="角丸四角形 42">
              <a:extLst>
                <a:ext uri="{FF2B5EF4-FFF2-40B4-BE49-F238E27FC236}">
                  <a16:creationId xmlns:a16="http://schemas.microsoft.com/office/drawing/2014/main" id="{33704D3A-CF47-B804-BB7F-8D33DF277D60}"/>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4" name="図 73">
              <a:extLst>
                <a:ext uri="{FF2B5EF4-FFF2-40B4-BE49-F238E27FC236}">
                  <a16:creationId xmlns:a16="http://schemas.microsoft.com/office/drawing/2014/main" id="{6ADCD397-22F4-BED4-3F0E-8202F80976D6}"/>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75" name="グループ化 74">
            <a:extLst>
              <a:ext uri="{FF2B5EF4-FFF2-40B4-BE49-F238E27FC236}">
                <a16:creationId xmlns:a16="http://schemas.microsoft.com/office/drawing/2014/main" id="{38A13987-240B-C775-3DEE-AA780582AEB6}"/>
              </a:ext>
            </a:extLst>
          </p:cNvPr>
          <p:cNvGrpSpPr/>
          <p:nvPr/>
        </p:nvGrpSpPr>
        <p:grpSpPr>
          <a:xfrm>
            <a:off x="7078858" y="3670813"/>
            <a:ext cx="1223750" cy="1544224"/>
            <a:chOff x="6957061" y="3846250"/>
            <a:chExt cx="1451931" cy="1832161"/>
          </a:xfrm>
        </p:grpSpPr>
        <p:sp>
          <p:nvSpPr>
            <p:cNvPr id="76" name="正方形/長方形 75">
              <a:extLst>
                <a:ext uri="{FF2B5EF4-FFF2-40B4-BE49-F238E27FC236}">
                  <a16:creationId xmlns:a16="http://schemas.microsoft.com/office/drawing/2014/main" id="{F58FD2EF-EA47-91BC-75DF-CF3324950603}"/>
                </a:ext>
              </a:extLst>
            </p:cNvPr>
            <p:cNvSpPr/>
            <p:nvPr/>
          </p:nvSpPr>
          <p:spPr>
            <a:xfrm>
              <a:off x="6957061" y="3846250"/>
              <a:ext cx="1451931" cy="1832161"/>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pic>
          <p:nvPicPr>
            <p:cNvPr id="77" name="図 76">
              <a:extLst>
                <a:ext uri="{FF2B5EF4-FFF2-40B4-BE49-F238E27FC236}">
                  <a16:creationId xmlns:a16="http://schemas.microsoft.com/office/drawing/2014/main" id="{B6A9CEDD-5D13-A63A-3770-C06F4846DD21}"/>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78" name="正方形/長方形 77">
              <a:extLst>
                <a:ext uri="{FF2B5EF4-FFF2-40B4-BE49-F238E27FC236}">
                  <a16:creationId xmlns:a16="http://schemas.microsoft.com/office/drawing/2014/main" id="{1AEF29F2-9029-C021-096E-16921B3ADD2B}"/>
                </a:ext>
              </a:extLst>
            </p:cNvPr>
            <p:cNvSpPr/>
            <p:nvPr/>
          </p:nvSpPr>
          <p:spPr bwMode="auto">
            <a:xfrm>
              <a:off x="7037577" y="4497940"/>
              <a:ext cx="1263196" cy="908930"/>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79" name="正方形/長方形 78">
              <a:extLst>
                <a:ext uri="{FF2B5EF4-FFF2-40B4-BE49-F238E27FC236}">
                  <a16:creationId xmlns:a16="http://schemas.microsoft.com/office/drawing/2014/main" id="{B6C9260A-48C9-5883-A469-7B067696A232}"/>
                </a:ext>
              </a:extLst>
            </p:cNvPr>
            <p:cNvSpPr/>
            <p:nvPr/>
          </p:nvSpPr>
          <p:spPr bwMode="auto">
            <a:xfrm>
              <a:off x="7040848" y="4172761"/>
              <a:ext cx="1259924" cy="23689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sp>
          <p:nvSpPr>
            <p:cNvPr id="80" name="正方形/長方形 79">
              <a:extLst>
                <a:ext uri="{FF2B5EF4-FFF2-40B4-BE49-F238E27FC236}">
                  <a16:creationId xmlns:a16="http://schemas.microsoft.com/office/drawing/2014/main" id="{914E297C-39B9-8E8E-F1B6-35554A01C68E}"/>
                </a:ext>
              </a:extLst>
            </p:cNvPr>
            <p:cNvSpPr/>
            <p:nvPr/>
          </p:nvSpPr>
          <p:spPr>
            <a:xfrm>
              <a:off x="7041326" y="5440848"/>
              <a:ext cx="1259446" cy="156103"/>
            </a:xfrm>
            <a:prstGeom prst="rect">
              <a:avLst/>
            </a:prstGeom>
            <a:solidFill>
              <a:srgbClr val="FCEDED">
                <a:lumMod val="90000"/>
              </a:srgbClr>
            </a:solid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sp>
        <p:nvSpPr>
          <p:cNvPr id="81" name="角丸四角形 48">
            <a:extLst>
              <a:ext uri="{FF2B5EF4-FFF2-40B4-BE49-F238E27FC236}">
                <a16:creationId xmlns:a16="http://schemas.microsoft.com/office/drawing/2014/main" id="{25402624-30AF-8DF8-C49C-7B28CC84D73C}"/>
              </a:ext>
            </a:extLst>
          </p:cNvPr>
          <p:cNvSpPr/>
          <p:nvPr/>
        </p:nvSpPr>
        <p:spPr>
          <a:xfrm>
            <a:off x="9545798" y="3528940"/>
            <a:ext cx="1301333" cy="2606634"/>
          </a:xfrm>
          <a:prstGeom prst="roundRect">
            <a:avLst>
              <a:gd name="adj" fmla="val 7298"/>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lang="ja-JP" altLang="en-US" dirty="0">
                <a:solidFill>
                  <a:srgbClr val="002AFF"/>
                </a:solidFill>
                <a:latin typeface="Meiryo" panose="020B0604030504040204" pitchFamily="34" charset="-128"/>
                <a:ea typeface="Meiryo" panose="020B0604030504040204" pitchFamily="34" charset="-128"/>
              </a:rPr>
              <a:t>広告主様</a:t>
            </a:r>
            <a:br>
              <a:rPr lang="en-US" altLang="ja-JP" dirty="0">
                <a:solidFill>
                  <a:srgbClr val="002AFF"/>
                </a:solidFill>
                <a:latin typeface="Meiryo" panose="020B0604030504040204" pitchFamily="34" charset="-128"/>
                <a:ea typeface="Meiryo" panose="020B0604030504040204" pitchFamily="34" charset="-128"/>
              </a:rPr>
            </a:br>
            <a:r>
              <a:rPr lang="ja-JP" altLang="en-US" dirty="0">
                <a:solidFill>
                  <a:srgbClr val="002AFF"/>
                </a:solidFill>
                <a:latin typeface="Meiryo" panose="020B0604030504040204" pitchFamily="34" charset="-128"/>
                <a:ea typeface="Meiryo" panose="020B0604030504040204" pitchFamily="34" charset="-128"/>
              </a:rPr>
              <a:t>ページ</a:t>
            </a:r>
          </a:p>
        </p:txBody>
      </p:sp>
      <p:pic>
        <p:nvPicPr>
          <p:cNvPr id="82" name="図 81">
            <a:extLst>
              <a:ext uri="{FF2B5EF4-FFF2-40B4-BE49-F238E27FC236}">
                <a16:creationId xmlns:a16="http://schemas.microsoft.com/office/drawing/2014/main" id="{EAC9BCC9-B253-5636-84A7-F90165CE35CD}"/>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91211" y="3390357"/>
            <a:ext cx="1430691" cy="2773891"/>
          </a:xfrm>
          <a:prstGeom prst="rect">
            <a:avLst/>
          </a:prstGeom>
        </p:spPr>
      </p:pic>
      <p:sp>
        <p:nvSpPr>
          <p:cNvPr id="83" name="object 4">
            <a:extLst>
              <a:ext uri="{FF2B5EF4-FFF2-40B4-BE49-F238E27FC236}">
                <a16:creationId xmlns:a16="http://schemas.microsoft.com/office/drawing/2014/main" id="{175FB54F-7554-5950-00F3-BFD67F52F7BE}"/>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dirty="0">
                <a:solidFill>
                  <a:srgbClr val="002AFF"/>
                </a:solidFill>
                <a:latin typeface="Meiryo" panose="020B0604030504040204" pitchFamily="34" charset="-128"/>
                <a:ea typeface="Meiryo" panose="020B0604030504040204" pitchFamily="34"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grpSp>
        <p:nvGrpSpPr>
          <p:cNvPr id="87" name="グループ化 86">
            <a:extLst>
              <a:ext uri="{FF2B5EF4-FFF2-40B4-BE49-F238E27FC236}">
                <a16:creationId xmlns:a16="http://schemas.microsoft.com/office/drawing/2014/main" id="{374783A6-A40C-FD5D-91F9-A665C34DB0EE}"/>
              </a:ext>
            </a:extLst>
          </p:cNvPr>
          <p:cNvGrpSpPr>
            <a:grpSpLocks noChangeAspect="1"/>
          </p:cNvGrpSpPr>
          <p:nvPr/>
        </p:nvGrpSpPr>
        <p:grpSpPr>
          <a:xfrm>
            <a:off x="6431635" y="4756992"/>
            <a:ext cx="272794" cy="150529"/>
            <a:chOff x="5270129" y="3256673"/>
            <a:chExt cx="396700" cy="218901"/>
          </a:xfrm>
        </p:grpSpPr>
        <p:sp>
          <p:nvSpPr>
            <p:cNvPr id="88" name="直角三角形 87">
              <a:extLst>
                <a:ext uri="{FF2B5EF4-FFF2-40B4-BE49-F238E27FC236}">
                  <a16:creationId xmlns:a16="http://schemas.microsoft.com/office/drawing/2014/main" id="{D6E99EEC-8078-A5E2-6C21-A800263A164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89" name="直角三角形 88">
              <a:extLst>
                <a:ext uri="{FF2B5EF4-FFF2-40B4-BE49-F238E27FC236}">
                  <a16:creationId xmlns:a16="http://schemas.microsoft.com/office/drawing/2014/main" id="{C9CB4943-22C8-9861-D25C-900A32E1615C}"/>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0" name="グループ化 89">
            <a:extLst>
              <a:ext uri="{FF2B5EF4-FFF2-40B4-BE49-F238E27FC236}">
                <a16:creationId xmlns:a16="http://schemas.microsoft.com/office/drawing/2014/main" id="{4F0E0FDA-F7E2-8ED9-2FAB-2AF08B55DB0A}"/>
              </a:ext>
            </a:extLst>
          </p:cNvPr>
          <p:cNvGrpSpPr>
            <a:grpSpLocks noChangeAspect="1"/>
          </p:cNvGrpSpPr>
          <p:nvPr/>
        </p:nvGrpSpPr>
        <p:grpSpPr>
          <a:xfrm>
            <a:off x="8754330" y="4756992"/>
            <a:ext cx="272794" cy="150529"/>
            <a:chOff x="5270129" y="3256673"/>
            <a:chExt cx="396700" cy="218901"/>
          </a:xfrm>
        </p:grpSpPr>
        <p:sp>
          <p:nvSpPr>
            <p:cNvPr id="91" name="直角三角形 90">
              <a:extLst>
                <a:ext uri="{FF2B5EF4-FFF2-40B4-BE49-F238E27FC236}">
                  <a16:creationId xmlns:a16="http://schemas.microsoft.com/office/drawing/2014/main" id="{2E39B39B-8EA3-E1EC-3FB9-0F2BEC1A68E1}"/>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2" name="直角三角形 91">
              <a:extLst>
                <a:ext uri="{FF2B5EF4-FFF2-40B4-BE49-F238E27FC236}">
                  <a16:creationId xmlns:a16="http://schemas.microsoft.com/office/drawing/2014/main" id="{65074B01-4CF4-8FC8-3398-FF02733ED18D}"/>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cxnSp>
        <p:nvCxnSpPr>
          <p:cNvPr id="93" name="直線矢印コネクタ 92">
            <a:extLst>
              <a:ext uri="{FF2B5EF4-FFF2-40B4-BE49-F238E27FC236}">
                <a16:creationId xmlns:a16="http://schemas.microsoft.com/office/drawing/2014/main" id="{A290AC06-90BD-3565-A629-20DA52E6C8DD}"/>
              </a:ext>
            </a:extLst>
          </p:cNvPr>
          <p:cNvCxnSpPr>
            <a:stCxn id="80" idx="3"/>
          </p:cNvCxnSpPr>
          <p:nvPr/>
        </p:nvCxnSpPr>
        <p:spPr>
          <a:xfrm>
            <a:off x="8211395" y="5080594"/>
            <a:ext cx="1269724" cy="0"/>
          </a:xfrm>
          <a:prstGeom prst="straightConnector1">
            <a:avLst/>
          </a:prstGeom>
          <a:noFill/>
          <a:ln w="25400" cap="rnd" cmpd="sng" algn="ctr">
            <a:solidFill>
              <a:srgbClr val="C9002C"/>
            </a:solidFill>
            <a:prstDash val="sysDot"/>
            <a:tailEnd type="triangle" w="lg" len="med"/>
          </a:ln>
          <a:effectLst/>
        </p:spPr>
      </p:cxnSp>
      <p:sp>
        <p:nvSpPr>
          <p:cNvPr id="94" name="正方形/長方形 93">
            <a:extLst>
              <a:ext uri="{FF2B5EF4-FFF2-40B4-BE49-F238E27FC236}">
                <a16:creationId xmlns:a16="http://schemas.microsoft.com/office/drawing/2014/main" id="{2F694CDF-302E-7A22-E410-F57706E16D3E}"/>
              </a:ext>
            </a:extLst>
          </p:cNvPr>
          <p:cNvSpPr/>
          <p:nvPr/>
        </p:nvSpPr>
        <p:spPr>
          <a:xfrm>
            <a:off x="3516243" y="4235851"/>
            <a:ext cx="1058202" cy="351915"/>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45B75F47-C08A-CF7D-9222-E9DEB67F7911}"/>
              </a:ext>
            </a:extLst>
          </p:cNvPr>
          <p:cNvSpPr/>
          <p:nvPr/>
        </p:nvSpPr>
        <p:spPr>
          <a:xfrm>
            <a:off x="4950802" y="4266967"/>
            <a:ext cx="1223999" cy="671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 name="ホームベース 12">
            <a:extLst>
              <a:ext uri="{FF2B5EF4-FFF2-40B4-BE49-F238E27FC236}">
                <a16:creationId xmlns:a16="http://schemas.microsoft.com/office/drawing/2014/main" id="{8A165580-62A1-661C-0FBE-79C4A1448616}"/>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 name="ホームベース 14">
            <a:extLst>
              <a:ext uri="{FF2B5EF4-FFF2-40B4-BE49-F238E27FC236}">
                <a16:creationId xmlns:a16="http://schemas.microsoft.com/office/drawing/2014/main" id="{03E7AF11-8708-0D76-2B5D-0259FA52FA01}"/>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sp>
        <p:nvSpPr>
          <p:cNvPr id="6" name="ホームベース 13">
            <a:extLst>
              <a:ext uri="{FF2B5EF4-FFF2-40B4-BE49-F238E27FC236}">
                <a16:creationId xmlns:a16="http://schemas.microsoft.com/office/drawing/2014/main" id="{5E3B942B-191E-D40D-AA55-CF5BD796445A}"/>
              </a:ext>
            </a:extLst>
          </p:cNvPr>
          <p:cNvSpPr/>
          <p:nvPr/>
        </p:nvSpPr>
        <p:spPr>
          <a:xfrm>
            <a:off x="5938619" y="1791968"/>
            <a:ext cx="3163040" cy="492766"/>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Tree>
    <p:extLst>
      <p:ext uri="{BB962C8B-B14F-4D97-AF65-F5344CB8AC3E}">
        <p14:creationId xmlns:p14="http://schemas.microsoft.com/office/powerpoint/2010/main" val="337879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PC –</a:t>
            </a:r>
          </a:p>
        </p:txBody>
      </p:sp>
      <p:sp>
        <p:nvSpPr>
          <p:cNvPr id="42" name="正方形/長方形 41">
            <a:extLst>
              <a:ext uri="{FF2B5EF4-FFF2-40B4-BE49-F238E27FC236}">
                <a16:creationId xmlns:a16="http://schemas.microsoft.com/office/drawing/2014/main" id="{776C4686-F750-20F2-E4CC-B30B0D7EEE26}"/>
              </a:ext>
            </a:extLst>
          </p:cNvPr>
          <p:cNvSpPr/>
          <p:nvPr/>
        </p:nvSpPr>
        <p:spPr>
          <a:xfrm>
            <a:off x="825413" y="2324713"/>
            <a:ext cx="10634749" cy="4131266"/>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43" name="正方形/長方形 42">
            <a:extLst>
              <a:ext uri="{FF2B5EF4-FFF2-40B4-BE49-F238E27FC236}">
                <a16:creationId xmlns:a16="http://schemas.microsoft.com/office/drawing/2014/main" id="{85A30A4B-A2BD-D5C8-B186-4C44EB5AE526}"/>
              </a:ext>
            </a:extLst>
          </p:cNvPr>
          <p:cNvSpPr/>
          <p:nvPr/>
        </p:nvSpPr>
        <p:spPr>
          <a:xfrm>
            <a:off x="479425" y="2329245"/>
            <a:ext cx="350620" cy="4131266"/>
          </a:xfrm>
          <a:prstGeom prst="rect">
            <a:avLst/>
          </a:prstGeom>
          <a:solidFill>
            <a:schemeClr val="accent1"/>
          </a:solidFill>
          <a:ln w="9525" cap="flat" cmpd="sng" algn="ctr">
            <a:noFill/>
            <a:prstDash val="solid"/>
          </a:ln>
          <a:effectLst/>
        </p:spPr>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PC</a:t>
            </a:r>
            <a:endPar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339993CB-C06F-E3F2-F954-27B399C24B51}"/>
              </a:ext>
            </a:extLst>
          </p:cNvPr>
          <p:cNvSpPr txBox="1"/>
          <p:nvPr/>
        </p:nvSpPr>
        <p:spPr>
          <a:xfrm>
            <a:off x="1080967" y="2955752"/>
            <a:ext cx="2218556" cy="194669"/>
          </a:xfrm>
          <a:prstGeom prst="rect">
            <a:avLst/>
          </a:prstGeom>
          <a:noFill/>
          <a:ln w="38100">
            <a:noFill/>
          </a:ln>
        </p:spPr>
        <p:txBody>
          <a:bodyPr vert="horz" wrap="none" lIns="0" tIns="0" rIns="0" bIns="0" rtlCol="0">
            <a:spAutoFit/>
          </a:bodyPr>
          <a:lstStyle/>
          <a:p>
            <a:pPr>
              <a:lnSpc>
                <a:spcPct val="120000"/>
              </a:lnSpc>
              <a:defRPr/>
            </a:pPr>
            <a:r>
              <a:rPr lang="en-US" altLang="ja-JP" sz="1100" dirty="0">
                <a:solidFill>
                  <a:srgbClr val="545454"/>
                </a:solidFill>
                <a:latin typeface="メイリオ"/>
              </a:rPr>
              <a:t>Yahoo!</a:t>
            </a:r>
            <a:r>
              <a:rPr lang="ja-JP" altLang="en-US" sz="1100" dirty="0">
                <a:solidFill>
                  <a:srgbClr val="545454"/>
                </a:solidFill>
                <a:latin typeface="メイリオ"/>
              </a:rPr>
              <a:t>ファイナンス</a:t>
            </a:r>
            <a:r>
              <a:rPr lang="en-US" altLang="ja-JP" sz="1100" dirty="0">
                <a:solidFill>
                  <a:srgbClr val="545454"/>
                </a:solidFill>
                <a:latin typeface="メイリオ"/>
              </a:rPr>
              <a:t> </a:t>
            </a:r>
            <a:r>
              <a:rPr lang="ja-JP" altLang="en-US" sz="1100" dirty="0">
                <a:solidFill>
                  <a:srgbClr val="545454"/>
                </a:solidFill>
                <a:latin typeface="メイリオ"/>
              </a:rPr>
              <a:t>トップ、ほか</a:t>
            </a:r>
          </a:p>
        </p:txBody>
      </p:sp>
      <p:sp>
        <p:nvSpPr>
          <p:cNvPr id="45" name="角丸四角形 19">
            <a:extLst>
              <a:ext uri="{FF2B5EF4-FFF2-40B4-BE49-F238E27FC236}">
                <a16:creationId xmlns:a16="http://schemas.microsoft.com/office/drawing/2014/main" id="{1C593249-7B77-C20E-E203-268A383B8B20}"/>
              </a:ext>
            </a:extLst>
          </p:cNvPr>
          <p:cNvSpPr/>
          <p:nvPr/>
        </p:nvSpPr>
        <p:spPr>
          <a:xfrm>
            <a:off x="991197"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6" name="テキスト ボックス 45">
            <a:extLst>
              <a:ext uri="{FF2B5EF4-FFF2-40B4-BE49-F238E27FC236}">
                <a16:creationId xmlns:a16="http://schemas.microsoft.com/office/drawing/2014/main" id="{6EA60C9B-A7FF-CF94-4623-97E4E8882055}"/>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50</a:t>
            </a:r>
            <a:r>
              <a:rPr lang="ja-JP" altLang="en-US" sz="1100" dirty="0">
                <a:solidFill>
                  <a:srgbClr val="545454"/>
                </a:solidFill>
                <a:latin typeface="メイリオ"/>
              </a:rPr>
              <a:t>万円分</a:t>
            </a:r>
          </a:p>
        </p:txBody>
      </p:sp>
      <p:sp>
        <p:nvSpPr>
          <p:cNvPr id="47" name="角丸四角形 10">
            <a:extLst>
              <a:ext uri="{FF2B5EF4-FFF2-40B4-BE49-F238E27FC236}">
                <a16:creationId xmlns:a16="http://schemas.microsoft.com/office/drawing/2014/main" id="{B3F659B5-B145-1ACB-6894-40DF44083365}"/>
              </a:ext>
            </a:extLst>
          </p:cNvPr>
          <p:cNvSpPr/>
          <p:nvPr/>
        </p:nvSpPr>
        <p:spPr>
          <a:xfrm>
            <a:off x="3594002"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9" name="ホームベース 12">
            <a:extLst>
              <a:ext uri="{FF2B5EF4-FFF2-40B4-BE49-F238E27FC236}">
                <a16:creationId xmlns:a16="http://schemas.microsoft.com/office/drawing/2014/main" id="{C3AFBEEA-5A56-DDB1-17B4-CD2713816442}"/>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ホームベース 14">
            <a:extLst>
              <a:ext uri="{FF2B5EF4-FFF2-40B4-BE49-F238E27FC236}">
                <a16:creationId xmlns:a16="http://schemas.microsoft.com/office/drawing/2014/main" id="{A94CD37E-C6B2-D112-8440-1CFDC5372CDA}"/>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grpSp>
        <p:nvGrpSpPr>
          <p:cNvPr id="96" name="グループ化 95">
            <a:extLst>
              <a:ext uri="{FF2B5EF4-FFF2-40B4-BE49-F238E27FC236}">
                <a16:creationId xmlns:a16="http://schemas.microsoft.com/office/drawing/2014/main" id="{5E46E3E3-D542-6412-AFCD-AE5203D0760D}"/>
              </a:ext>
            </a:extLst>
          </p:cNvPr>
          <p:cNvGrpSpPr>
            <a:grpSpLocks noChangeAspect="1"/>
          </p:cNvGrpSpPr>
          <p:nvPr/>
        </p:nvGrpSpPr>
        <p:grpSpPr>
          <a:xfrm>
            <a:off x="5969794" y="4108958"/>
            <a:ext cx="272794" cy="150529"/>
            <a:chOff x="5270129" y="3256673"/>
            <a:chExt cx="396700" cy="218901"/>
          </a:xfrm>
        </p:grpSpPr>
        <p:sp>
          <p:nvSpPr>
            <p:cNvPr id="97" name="直角三角形 96">
              <a:extLst>
                <a:ext uri="{FF2B5EF4-FFF2-40B4-BE49-F238E27FC236}">
                  <a16:creationId xmlns:a16="http://schemas.microsoft.com/office/drawing/2014/main" id="{E6BCDABA-11D2-EDEB-9032-0E1D8BE950B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8" name="直角三角形 97">
              <a:extLst>
                <a:ext uri="{FF2B5EF4-FFF2-40B4-BE49-F238E27FC236}">
                  <a16:creationId xmlns:a16="http://schemas.microsoft.com/office/drawing/2014/main" id="{FE7D3282-18CE-E0C7-AA89-B1F567AF76B0}"/>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9" name="グループ化 98">
            <a:extLst>
              <a:ext uri="{FF2B5EF4-FFF2-40B4-BE49-F238E27FC236}">
                <a16:creationId xmlns:a16="http://schemas.microsoft.com/office/drawing/2014/main" id="{20FE210D-AB8A-24AC-3FF5-7E17F1E37114}"/>
              </a:ext>
            </a:extLst>
          </p:cNvPr>
          <p:cNvGrpSpPr>
            <a:grpSpLocks noChangeAspect="1"/>
          </p:cNvGrpSpPr>
          <p:nvPr/>
        </p:nvGrpSpPr>
        <p:grpSpPr>
          <a:xfrm>
            <a:off x="8719342" y="4108958"/>
            <a:ext cx="272794" cy="150529"/>
            <a:chOff x="5270129" y="3256673"/>
            <a:chExt cx="396700" cy="218901"/>
          </a:xfrm>
        </p:grpSpPr>
        <p:sp>
          <p:nvSpPr>
            <p:cNvPr id="100" name="直角三角形 99">
              <a:extLst>
                <a:ext uri="{FF2B5EF4-FFF2-40B4-BE49-F238E27FC236}">
                  <a16:creationId xmlns:a16="http://schemas.microsoft.com/office/drawing/2014/main" id="{AFAB973C-4A7C-4B75-5235-A25B911A0253}"/>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101" name="直角三角形 100">
              <a:extLst>
                <a:ext uri="{FF2B5EF4-FFF2-40B4-BE49-F238E27FC236}">
                  <a16:creationId xmlns:a16="http://schemas.microsoft.com/office/drawing/2014/main" id="{397D5613-AC00-B0F8-6497-6119EF988D6A}"/>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pic>
        <p:nvPicPr>
          <p:cNvPr id="102" name="図 101">
            <a:extLst>
              <a:ext uri="{FF2B5EF4-FFF2-40B4-BE49-F238E27FC236}">
                <a16:creationId xmlns:a16="http://schemas.microsoft.com/office/drawing/2014/main" id="{F9364902-31B7-C9F0-65C9-08DB34BE0FD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103" name="図 102">
            <a:extLst>
              <a:ext uri="{FF2B5EF4-FFF2-40B4-BE49-F238E27FC236}">
                <a16:creationId xmlns:a16="http://schemas.microsoft.com/office/drawing/2014/main" id="{AEA935CD-8CCB-5B27-EE29-73E5878B7B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104" name="図 103">
            <a:extLst>
              <a:ext uri="{FF2B5EF4-FFF2-40B4-BE49-F238E27FC236}">
                <a16:creationId xmlns:a16="http://schemas.microsoft.com/office/drawing/2014/main" id="{F22B17BB-AFDA-EDD1-3913-FA2AA2641E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105" name="図 104">
            <a:extLst>
              <a:ext uri="{FF2B5EF4-FFF2-40B4-BE49-F238E27FC236}">
                <a16:creationId xmlns:a16="http://schemas.microsoft.com/office/drawing/2014/main" id="{D0F68C09-4966-DC47-4C22-65CAAEEB19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106" name="グループ化 105">
            <a:extLst>
              <a:ext uri="{FF2B5EF4-FFF2-40B4-BE49-F238E27FC236}">
                <a16:creationId xmlns:a16="http://schemas.microsoft.com/office/drawing/2014/main" id="{947CD5A4-AAF4-9517-23BF-C753C68629CB}"/>
              </a:ext>
            </a:extLst>
          </p:cNvPr>
          <p:cNvGrpSpPr/>
          <p:nvPr/>
        </p:nvGrpSpPr>
        <p:grpSpPr>
          <a:xfrm>
            <a:off x="6808901" y="3635472"/>
            <a:ext cx="1511582" cy="1137130"/>
            <a:chOff x="6494077" y="4945383"/>
            <a:chExt cx="2770275" cy="2084018"/>
          </a:xfrm>
        </p:grpSpPr>
        <p:grpSp>
          <p:nvGrpSpPr>
            <p:cNvPr id="107" name="グループ化 106">
              <a:extLst>
                <a:ext uri="{FF2B5EF4-FFF2-40B4-BE49-F238E27FC236}">
                  <a16:creationId xmlns:a16="http://schemas.microsoft.com/office/drawing/2014/main" id="{69DF062D-8364-B5EA-E640-2AC640EF5450}"/>
                </a:ext>
              </a:extLst>
            </p:cNvPr>
            <p:cNvGrpSpPr/>
            <p:nvPr/>
          </p:nvGrpSpPr>
          <p:grpSpPr>
            <a:xfrm>
              <a:off x="6494077" y="4945383"/>
              <a:ext cx="2770275" cy="2084018"/>
              <a:chOff x="6057016" y="1670516"/>
              <a:chExt cx="2770275" cy="2084018"/>
            </a:xfrm>
          </p:grpSpPr>
          <p:pic>
            <p:nvPicPr>
              <p:cNvPr id="109" name="図 108">
                <a:extLst>
                  <a:ext uri="{FF2B5EF4-FFF2-40B4-BE49-F238E27FC236}">
                    <a16:creationId xmlns:a16="http://schemas.microsoft.com/office/drawing/2014/main" id="{B1CCDF68-18FE-FE01-F66B-7C04BA02D42A}"/>
                  </a:ext>
                </a:extLst>
              </p:cNvPr>
              <p:cNvPicPr>
                <a:picLocks noChangeAspect="1"/>
              </p:cNvPicPr>
              <p:nvPr/>
            </p:nvPicPr>
            <p:blipFill>
              <a:blip r:embed="rId5"/>
              <a:stretch>
                <a:fillRect/>
              </a:stretch>
            </p:blipFill>
            <p:spPr>
              <a:xfrm>
                <a:off x="6057016" y="1670516"/>
                <a:ext cx="2770275" cy="2084018"/>
              </a:xfrm>
              <a:prstGeom prst="rect">
                <a:avLst/>
              </a:prstGeom>
              <a:ln>
                <a:noFill/>
              </a:ln>
            </p:spPr>
          </p:pic>
          <p:sp>
            <p:nvSpPr>
              <p:cNvPr id="110" name="正方形/長方形 109">
                <a:extLst>
                  <a:ext uri="{FF2B5EF4-FFF2-40B4-BE49-F238E27FC236}">
                    <a16:creationId xmlns:a16="http://schemas.microsoft.com/office/drawing/2014/main" id="{98825F1D-34D0-9B30-1E9B-9EF7D905666D}"/>
                  </a:ext>
                </a:extLst>
              </p:cNvPr>
              <p:cNvSpPr/>
              <p:nvPr/>
            </p:nvSpPr>
            <p:spPr bwMode="auto">
              <a:xfrm>
                <a:off x="6421463" y="2625289"/>
                <a:ext cx="2047134" cy="718397"/>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111" name="正方形/長方形 110">
                <a:extLst>
                  <a:ext uri="{FF2B5EF4-FFF2-40B4-BE49-F238E27FC236}">
                    <a16:creationId xmlns:a16="http://schemas.microsoft.com/office/drawing/2014/main" id="{68FFAADA-A6A1-98C1-D9F2-49AE21241B27}"/>
                  </a:ext>
                </a:extLst>
              </p:cNvPr>
              <p:cNvSpPr/>
              <p:nvPr/>
            </p:nvSpPr>
            <p:spPr bwMode="auto">
              <a:xfrm>
                <a:off x="6421463" y="2229555"/>
                <a:ext cx="2047134" cy="29227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grpSp>
        <p:sp>
          <p:nvSpPr>
            <p:cNvPr id="108" name="正方形/長方形 107">
              <a:extLst>
                <a:ext uri="{FF2B5EF4-FFF2-40B4-BE49-F238E27FC236}">
                  <a16:creationId xmlns:a16="http://schemas.microsoft.com/office/drawing/2014/main" id="{40523F55-5602-458C-05C3-A1D5E0550E8E}"/>
                </a:ext>
              </a:extLst>
            </p:cNvPr>
            <p:cNvSpPr/>
            <p:nvPr/>
          </p:nvSpPr>
          <p:spPr>
            <a:xfrm>
              <a:off x="6877984" y="6720488"/>
              <a:ext cx="2027674" cy="186097"/>
            </a:xfrm>
            <a:prstGeom prst="rect">
              <a:avLst/>
            </a:prstGeom>
            <a:solidFill>
              <a:srgbClr val="FCEDED">
                <a:lumMod val="90000"/>
              </a:srgbClr>
            </a:solidFill>
            <a:ln w="22225"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pic>
        <p:nvPicPr>
          <p:cNvPr id="112" name="図 111">
            <a:extLst>
              <a:ext uri="{FF2B5EF4-FFF2-40B4-BE49-F238E27FC236}">
                <a16:creationId xmlns:a16="http://schemas.microsoft.com/office/drawing/2014/main" id="{D413304B-6D20-0898-E9E0-F4391F7C047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113" name="角丸四角形 48">
            <a:extLst>
              <a:ext uri="{FF2B5EF4-FFF2-40B4-BE49-F238E27FC236}">
                <a16:creationId xmlns:a16="http://schemas.microsoft.com/office/drawing/2014/main" id="{9A5C7497-CF55-82F6-E302-D2407F382DEA}"/>
              </a:ext>
            </a:extLst>
          </p:cNvPr>
          <p:cNvSpPr/>
          <p:nvPr/>
        </p:nvSpPr>
        <p:spPr>
          <a:xfrm>
            <a:off x="9186366" y="3620958"/>
            <a:ext cx="2103950" cy="1188000"/>
          </a:xfrm>
          <a:prstGeom prst="roundRect">
            <a:avLst>
              <a:gd name="adj" fmla="val 0"/>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lang="ja-JP" altLang="en-US" dirty="0">
                <a:solidFill>
                  <a:srgbClr val="002AFF"/>
                </a:solidFill>
                <a:latin typeface="Meiryo" panose="020B0604030504040204" pitchFamily="34" charset="-128"/>
                <a:ea typeface="Meiryo" panose="020B0604030504040204" pitchFamily="34" charset="-128"/>
              </a:rPr>
              <a:t>広告主様</a:t>
            </a:r>
            <a:br>
              <a:rPr lang="en-US" altLang="ja-JP" dirty="0">
                <a:solidFill>
                  <a:srgbClr val="002AFF"/>
                </a:solidFill>
                <a:latin typeface="Meiryo" panose="020B0604030504040204" pitchFamily="34" charset="-128"/>
                <a:ea typeface="Meiryo" panose="020B0604030504040204" pitchFamily="34" charset="-128"/>
              </a:rPr>
            </a:br>
            <a:r>
              <a:rPr lang="ja-JP" altLang="en-US" dirty="0">
                <a:solidFill>
                  <a:srgbClr val="002AFF"/>
                </a:solidFill>
                <a:latin typeface="Meiryo" panose="020B0604030504040204" pitchFamily="34" charset="-128"/>
                <a:ea typeface="Meiryo" panose="020B0604030504040204" pitchFamily="34" charset="-128"/>
              </a:rPr>
              <a:t>ページ</a:t>
            </a:r>
          </a:p>
        </p:txBody>
      </p:sp>
      <p:cxnSp>
        <p:nvCxnSpPr>
          <p:cNvPr id="114" name="直線矢印コネクタ 113">
            <a:extLst>
              <a:ext uri="{FF2B5EF4-FFF2-40B4-BE49-F238E27FC236}">
                <a16:creationId xmlns:a16="http://schemas.microsoft.com/office/drawing/2014/main" id="{148B7C1F-92A0-8BAE-8940-27E09E6B6E5D}"/>
              </a:ext>
            </a:extLst>
          </p:cNvPr>
          <p:cNvCxnSpPr>
            <a:cxnSpLocks/>
          </p:cNvCxnSpPr>
          <p:nvPr/>
        </p:nvCxnSpPr>
        <p:spPr>
          <a:xfrm>
            <a:off x="8159216" y="4643634"/>
            <a:ext cx="942442" cy="0"/>
          </a:xfrm>
          <a:prstGeom prst="straightConnector1">
            <a:avLst/>
          </a:prstGeom>
          <a:noFill/>
          <a:ln w="25400" cap="rnd" cmpd="sng" algn="ctr">
            <a:solidFill>
              <a:srgbClr val="C9002C"/>
            </a:solidFill>
            <a:prstDash val="sysDot"/>
            <a:tailEnd type="triangle" w="lg" len="med"/>
          </a:ln>
          <a:effectLst/>
        </p:spPr>
      </p:cxnSp>
      <p:pic>
        <p:nvPicPr>
          <p:cNvPr id="115" name="図 114" descr="グラフィカル ユーザー インターフェイス, アプリケーション&#10;&#10;自動的に生成された説明">
            <a:extLst>
              <a:ext uri="{FF2B5EF4-FFF2-40B4-BE49-F238E27FC236}">
                <a16:creationId xmlns:a16="http://schemas.microsoft.com/office/drawing/2014/main" id="{023AC62F-E9A0-E7A3-5B72-4E8C971D72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116" name="図 115">
            <a:extLst>
              <a:ext uri="{FF2B5EF4-FFF2-40B4-BE49-F238E27FC236}">
                <a16:creationId xmlns:a16="http://schemas.microsoft.com/office/drawing/2014/main" id="{E00686C4-91DE-6B4C-C91D-B3F1A1C10A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17" name="図 116">
            <a:extLst>
              <a:ext uri="{FF2B5EF4-FFF2-40B4-BE49-F238E27FC236}">
                <a16:creationId xmlns:a16="http://schemas.microsoft.com/office/drawing/2014/main" id="{54339CFE-736A-A285-6E24-3365C0436DEB}"/>
              </a:ext>
            </a:extLst>
          </p:cNvPr>
          <p:cNvPicPr>
            <a:picLocks noChangeAspect="1"/>
          </p:cNvPicPr>
          <p:nvPr/>
        </p:nvPicPr>
        <p:blipFill>
          <a:blip r:embed="rId7"/>
          <a:stretch>
            <a:fillRect/>
          </a:stretch>
        </p:blipFill>
        <p:spPr>
          <a:xfrm>
            <a:off x="4413300" y="4591523"/>
            <a:ext cx="1152036" cy="1052389"/>
          </a:xfrm>
          <a:prstGeom prst="rect">
            <a:avLst/>
          </a:prstGeom>
        </p:spPr>
      </p:pic>
      <p:pic>
        <p:nvPicPr>
          <p:cNvPr id="118" name="図 117">
            <a:extLst>
              <a:ext uri="{FF2B5EF4-FFF2-40B4-BE49-F238E27FC236}">
                <a16:creationId xmlns:a16="http://schemas.microsoft.com/office/drawing/2014/main" id="{49616A05-D6F9-DC90-BB46-1EE8F69D2911}"/>
              </a:ext>
            </a:extLst>
          </p:cNvPr>
          <p:cNvPicPr>
            <a:picLocks noChangeAspect="1"/>
          </p:cNvPicPr>
          <p:nvPr/>
        </p:nvPicPr>
        <p:blipFill>
          <a:blip r:embed="rId8"/>
          <a:stretch>
            <a:fillRect/>
          </a:stretch>
        </p:blipFill>
        <p:spPr>
          <a:xfrm>
            <a:off x="1389708" y="3559361"/>
            <a:ext cx="1274461" cy="1007635"/>
          </a:xfrm>
          <a:prstGeom prst="rect">
            <a:avLst/>
          </a:prstGeom>
        </p:spPr>
      </p:pic>
      <p:pic>
        <p:nvPicPr>
          <p:cNvPr id="119" name="図 118">
            <a:extLst>
              <a:ext uri="{FF2B5EF4-FFF2-40B4-BE49-F238E27FC236}">
                <a16:creationId xmlns:a16="http://schemas.microsoft.com/office/drawing/2014/main" id="{6BAD30ED-665F-582A-9D3A-5C23B950539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120" name="図 119">
            <a:extLst>
              <a:ext uri="{FF2B5EF4-FFF2-40B4-BE49-F238E27FC236}">
                <a16:creationId xmlns:a16="http://schemas.microsoft.com/office/drawing/2014/main" id="{0B97A6CA-FE3F-026F-6550-76027A564392}"/>
              </a:ext>
            </a:extLst>
          </p:cNvPr>
          <p:cNvPicPr>
            <a:picLocks noChangeAspect="1"/>
          </p:cNvPicPr>
          <p:nvPr/>
        </p:nvPicPr>
        <p:blipFill>
          <a:blip r:embed="rId9"/>
          <a:stretch>
            <a:fillRect/>
          </a:stretch>
        </p:blipFill>
        <p:spPr>
          <a:xfrm>
            <a:off x="1735345" y="4583181"/>
            <a:ext cx="1261242" cy="1069072"/>
          </a:xfrm>
          <a:prstGeom prst="rect">
            <a:avLst/>
          </a:prstGeom>
        </p:spPr>
      </p:pic>
      <p:sp>
        <p:nvSpPr>
          <p:cNvPr id="121" name="正方形/長方形 120">
            <a:extLst>
              <a:ext uri="{FF2B5EF4-FFF2-40B4-BE49-F238E27FC236}">
                <a16:creationId xmlns:a16="http://schemas.microsoft.com/office/drawing/2014/main" id="{631EDCDD-BA1E-2B0F-79D5-4758585C7380}"/>
              </a:ext>
            </a:extLst>
          </p:cNvPr>
          <p:cNvSpPr/>
          <p:nvPr/>
        </p:nvSpPr>
        <p:spPr>
          <a:xfrm>
            <a:off x="4830726" y="3803214"/>
            <a:ext cx="293067" cy="274568"/>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正方形/長方形 121">
            <a:extLst>
              <a:ext uri="{FF2B5EF4-FFF2-40B4-BE49-F238E27FC236}">
                <a16:creationId xmlns:a16="http://schemas.microsoft.com/office/drawing/2014/main" id="{DA13BEA8-4505-494F-3F32-494CD738AFF7}"/>
              </a:ext>
            </a:extLst>
          </p:cNvPr>
          <p:cNvSpPr/>
          <p:nvPr/>
        </p:nvSpPr>
        <p:spPr>
          <a:xfrm>
            <a:off x="5194581" y="4836139"/>
            <a:ext cx="291819" cy="618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0" name="ホームベース 13">
            <a:extLst>
              <a:ext uri="{FF2B5EF4-FFF2-40B4-BE49-F238E27FC236}">
                <a16:creationId xmlns:a16="http://schemas.microsoft.com/office/drawing/2014/main" id="{839056FD-6B44-BB18-B4E4-8EA35C062060}"/>
              </a:ext>
            </a:extLst>
          </p:cNvPr>
          <p:cNvSpPr/>
          <p:nvPr/>
        </p:nvSpPr>
        <p:spPr>
          <a:xfrm>
            <a:off x="5938619" y="1792955"/>
            <a:ext cx="3163040" cy="491780"/>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
        <p:nvSpPr>
          <p:cNvPr id="3" name="object 4">
            <a:extLst>
              <a:ext uri="{FF2B5EF4-FFF2-40B4-BE49-F238E27FC236}">
                <a16:creationId xmlns:a16="http://schemas.microsoft.com/office/drawing/2014/main" id="{AC35EAA2-6068-79D1-8687-B16A25A54B1B}"/>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dirty="0">
                <a:solidFill>
                  <a:srgbClr val="002AFF"/>
                </a:solidFill>
                <a:latin typeface="Meiryo" panose="020B0604030504040204" pitchFamily="34" charset="-128"/>
                <a:ea typeface="Meiryo" panose="020B0604030504040204" pitchFamily="34"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sp>
        <p:nvSpPr>
          <p:cNvPr id="6" name="正方形/長方形 5">
            <a:extLst>
              <a:ext uri="{FF2B5EF4-FFF2-40B4-BE49-F238E27FC236}">
                <a16:creationId xmlns:a16="http://schemas.microsoft.com/office/drawing/2014/main" id="{3C5DAE20-E741-02A4-BA99-898992BB5F4E}"/>
              </a:ext>
            </a:extLst>
          </p:cNvPr>
          <p:cNvSpPr/>
          <p:nvPr/>
        </p:nvSpPr>
        <p:spPr>
          <a:xfrm>
            <a:off x="2242993" y="4270792"/>
            <a:ext cx="324000" cy="144000"/>
          </a:xfrm>
          <a:prstGeom prst="rect">
            <a:avLst/>
          </a:prstGeom>
          <a:solidFill>
            <a:schemeClr val="accent1">
              <a:lumMod val="50000"/>
              <a:lumOff val="50000"/>
            </a:schemeClr>
          </a:solidFill>
          <a:ln>
            <a:solidFill>
              <a:srgbClr val="002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DFB45879-3985-0538-B1D9-FD5C6C498A2C}"/>
              </a:ext>
            </a:extLst>
          </p:cNvPr>
          <p:cNvSpPr/>
          <p:nvPr/>
        </p:nvSpPr>
        <p:spPr>
          <a:xfrm>
            <a:off x="2603155" y="5270806"/>
            <a:ext cx="360000" cy="108000"/>
          </a:xfrm>
          <a:prstGeom prst="rect">
            <a:avLst/>
          </a:prstGeom>
          <a:solidFill>
            <a:schemeClr val="accent1">
              <a:lumMod val="50000"/>
              <a:lumOff val="50000"/>
            </a:schemeClr>
          </a:solidFill>
          <a:ln>
            <a:solidFill>
              <a:srgbClr val="002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954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コンテンツフォーマット</a:t>
            </a:r>
          </a:p>
        </p:txBody>
      </p:sp>
      <p:sp>
        <p:nvSpPr>
          <p:cNvPr id="16" name="object 4">
            <a:extLst>
              <a:ext uri="{FF2B5EF4-FFF2-40B4-BE49-F238E27FC236}">
                <a16:creationId xmlns:a16="http://schemas.microsoft.com/office/drawing/2014/main" id="{B086E40E-6470-4DE9-8A09-786B1EC8C244}"/>
              </a:ext>
            </a:extLst>
          </p:cNvPr>
          <p:cNvSpPr txBox="1"/>
          <p:nvPr/>
        </p:nvSpPr>
        <p:spPr>
          <a:xfrm>
            <a:off x="479425" y="1000004"/>
            <a:ext cx="11233150" cy="301621"/>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規定のデザインフォーマットをベースにページ制作を行います。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D9806774-80A0-81BA-910C-91521B6AD8C9}"/>
              </a:ext>
            </a:extLst>
          </p:cNvPr>
          <p:cNvPicPr>
            <a:picLocks noChangeAspect="1"/>
          </p:cNvPicPr>
          <p:nvPr/>
        </p:nvPicPr>
        <p:blipFill>
          <a:blip r:embed="rId3"/>
          <a:stretch>
            <a:fillRect/>
          </a:stretch>
        </p:blipFill>
        <p:spPr>
          <a:xfrm>
            <a:off x="986311" y="2136171"/>
            <a:ext cx="2566090" cy="4072855"/>
          </a:xfrm>
          <a:prstGeom prst="rect">
            <a:avLst/>
          </a:prstGeom>
        </p:spPr>
      </p:pic>
      <p:pic>
        <p:nvPicPr>
          <p:cNvPr id="19" name="図 18">
            <a:extLst>
              <a:ext uri="{FF2B5EF4-FFF2-40B4-BE49-F238E27FC236}">
                <a16:creationId xmlns:a16="http://schemas.microsoft.com/office/drawing/2014/main" id="{6719B04C-B97F-6C81-C998-997F52638A34}"/>
              </a:ext>
            </a:extLst>
          </p:cNvPr>
          <p:cNvPicPr>
            <a:picLocks noChangeAspect="1"/>
          </p:cNvPicPr>
          <p:nvPr/>
        </p:nvPicPr>
        <p:blipFill>
          <a:blip r:embed="rId4"/>
          <a:stretch>
            <a:fillRect/>
          </a:stretch>
        </p:blipFill>
        <p:spPr>
          <a:xfrm>
            <a:off x="4019993" y="1717461"/>
            <a:ext cx="2274704" cy="4730878"/>
          </a:xfrm>
          <a:prstGeom prst="rect">
            <a:avLst/>
          </a:prstGeom>
        </p:spPr>
      </p:pic>
      <p:pic>
        <p:nvPicPr>
          <p:cNvPr id="20" name="図 19">
            <a:extLst>
              <a:ext uri="{FF2B5EF4-FFF2-40B4-BE49-F238E27FC236}">
                <a16:creationId xmlns:a16="http://schemas.microsoft.com/office/drawing/2014/main" id="{B3C00E9F-530D-D9C4-60FF-EB7548E329A0}"/>
              </a:ext>
            </a:extLst>
          </p:cNvPr>
          <p:cNvPicPr>
            <a:picLocks noChangeAspect="1"/>
          </p:cNvPicPr>
          <p:nvPr/>
        </p:nvPicPr>
        <p:blipFill>
          <a:blip r:embed="rId5"/>
          <a:stretch>
            <a:fillRect/>
          </a:stretch>
        </p:blipFill>
        <p:spPr>
          <a:xfrm>
            <a:off x="6576913" y="1810852"/>
            <a:ext cx="2458029" cy="4613295"/>
          </a:xfrm>
          <a:prstGeom prst="rect">
            <a:avLst/>
          </a:prstGeom>
        </p:spPr>
      </p:pic>
      <p:pic>
        <p:nvPicPr>
          <p:cNvPr id="21" name="図 20">
            <a:extLst>
              <a:ext uri="{FF2B5EF4-FFF2-40B4-BE49-F238E27FC236}">
                <a16:creationId xmlns:a16="http://schemas.microsoft.com/office/drawing/2014/main" id="{CCC780DC-350A-B789-9B85-AEE6C348BC3D}"/>
              </a:ext>
            </a:extLst>
          </p:cNvPr>
          <p:cNvPicPr>
            <a:picLocks noChangeAspect="1"/>
          </p:cNvPicPr>
          <p:nvPr/>
        </p:nvPicPr>
        <p:blipFill>
          <a:blip r:embed="rId6"/>
          <a:stretch>
            <a:fillRect/>
          </a:stretch>
        </p:blipFill>
        <p:spPr>
          <a:xfrm>
            <a:off x="9249100" y="1810852"/>
            <a:ext cx="2333084" cy="4205974"/>
          </a:xfrm>
          <a:prstGeom prst="rect">
            <a:avLst/>
          </a:prstGeom>
        </p:spPr>
      </p:pic>
      <p:sp>
        <p:nvSpPr>
          <p:cNvPr id="22" name="波線 21">
            <a:extLst>
              <a:ext uri="{FF2B5EF4-FFF2-40B4-BE49-F238E27FC236}">
                <a16:creationId xmlns:a16="http://schemas.microsoft.com/office/drawing/2014/main" id="{8289B8E9-C403-6BF5-EAA5-500CE8DF2E7C}"/>
              </a:ext>
            </a:extLst>
          </p:cNvPr>
          <p:cNvSpPr/>
          <p:nvPr/>
        </p:nvSpPr>
        <p:spPr>
          <a:xfrm>
            <a:off x="1019917" y="6209026"/>
            <a:ext cx="2566091" cy="30072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3" name="波線 22">
            <a:extLst>
              <a:ext uri="{FF2B5EF4-FFF2-40B4-BE49-F238E27FC236}">
                <a16:creationId xmlns:a16="http://schemas.microsoft.com/office/drawing/2014/main" id="{CA2B691C-8DA1-0A91-148E-56747A02D65C}"/>
              </a:ext>
            </a:extLst>
          </p:cNvPr>
          <p:cNvSpPr/>
          <p:nvPr/>
        </p:nvSpPr>
        <p:spPr>
          <a:xfrm>
            <a:off x="4102113" y="6316587"/>
            <a:ext cx="1993887"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4" name="波線 23">
            <a:extLst>
              <a:ext uri="{FF2B5EF4-FFF2-40B4-BE49-F238E27FC236}">
                <a16:creationId xmlns:a16="http://schemas.microsoft.com/office/drawing/2014/main" id="{A7DF0E58-86CE-B2EE-76CB-3C472D20D53F}"/>
              </a:ext>
            </a:extLst>
          </p:cNvPr>
          <p:cNvSpPr/>
          <p:nvPr/>
        </p:nvSpPr>
        <p:spPr>
          <a:xfrm>
            <a:off x="6716531" y="6285506"/>
            <a:ext cx="2270084"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9CE69B36-4351-1F42-196F-DA031C670EFB}"/>
              </a:ext>
            </a:extLst>
          </p:cNvPr>
          <p:cNvSpPr txBox="1"/>
          <p:nvPr/>
        </p:nvSpPr>
        <p:spPr>
          <a:xfrm>
            <a:off x="479425" y="1432041"/>
            <a:ext cx="445666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solidFill>
                <a:effectLst/>
                <a:uLnTx/>
                <a:uFillTx/>
              </a:rPr>
              <a:t>■規定デザインフォーマット（</a:t>
            </a:r>
            <a:r>
              <a:rPr kumimoji="0" lang="en-US" altLang="ja-JP" sz="1800" b="1" i="0" u="none" strike="noStrike" kern="0" cap="none" spc="0" normalizeH="0" baseline="0" noProof="0" dirty="0">
                <a:ln>
                  <a:noFill/>
                </a:ln>
                <a:solidFill>
                  <a:srgbClr val="000000"/>
                </a:solidFill>
                <a:effectLst/>
                <a:uLnTx/>
                <a:uFillTx/>
              </a:rPr>
              <a:t>1</a:t>
            </a:r>
            <a:r>
              <a:rPr kumimoji="0" lang="ja-JP" altLang="en-US" sz="1800" b="1" i="0" u="none" strike="noStrike" kern="0" cap="none" spc="0" normalizeH="0" baseline="0" noProof="0" dirty="0">
                <a:ln>
                  <a:noFill/>
                </a:ln>
                <a:solidFill>
                  <a:srgbClr val="000000"/>
                </a:solidFill>
                <a:effectLst/>
                <a:uLnTx/>
                <a:uFillTx/>
              </a:rPr>
              <a:t>ページ）</a:t>
            </a:r>
          </a:p>
        </p:txBody>
      </p:sp>
    </p:spTree>
    <p:extLst>
      <p:ext uri="{BB962C8B-B14F-4D97-AF65-F5344CB8AC3E}">
        <p14:creationId xmlns:p14="http://schemas.microsoft.com/office/powerpoint/2010/main" val="2347793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2673372249"/>
              </p:ext>
            </p:extLst>
          </p:nvPr>
        </p:nvGraphicFramePr>
        <p:xfrm>
          <a:off x="221381" y="875898"/>
          <a:ext cx="11723571" cy="5424601"/>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5124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タイアップページおよび編集誘導枠の制作・掲載、ディスプレイ広告（予約型）「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ファイナンス」商品の掲載</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ファイナンス内の各編集誘導枠および、ディスプレイ広告（予約型）「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endPar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20356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 特設ページ</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・デバイス：スマートフォン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ページ程度</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編集誘導枠、通常広告配信からの想定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数となります。各</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数は想定値であり</a:t>
                      </a:r>
                      <a:r>
                        <a:rPr kumimoji="1" lang="ja-JP" altLang="ja-JP" sz="1050" kern="1200" dirty="0">
                          <a:solidFill>
                            <a:srgbClr val="0D0D0D"/>
                          </a:solidFill>
                          <a:latin typeface="メイリオ" panose="020B0604030504040204" pitchFamily="50" charset="-128"/>
                          <a:ea typeface="メイリオ" panose="020B0604030504040204" pitchFamily="50" charset="-128"/>
                          <a:cs typeface="+mn-cs"/>
                        </a:rPr>
                        <a:t>広告視聴数の目安です。結果として下回る場合があります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・更新：内容や回数などにより可否を判断させていただきますので事前にご相談ください</a:t>
                      </a:r>
                      <a:b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b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また、別途費用が発生します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次利用：不可となります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84198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掲載期間中は常設します。弊社で制作、掲載を行います（編集要望、動画、掲載期間中の差し替え、すべて不可）</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のイメージ図をご確認ください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・広告主様の公式ロゴを弊社担当営業まで送付してください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13129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代理店様が制作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広告管理ツールからの予約をお願いします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・対象商品：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LINE</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ヤフー広告　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P32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参照）</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・リンク先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を指定してください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・バナー：バナー内に</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ファイナンスのロゴが必要です。ロゴは弊社担当営業より送付いたします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制作ルールは別紙「</a:t>
                      </a:r>
                      <a:r>
                        <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」を遵守</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30219</TotalTime>
  <Words>7689</Words>
  <Application>Microsoft Office PowerPoint</Application>
  <PresentationFormat>ワイド画面</PresentationFormat>
  <Paragraphs>830</Paragraphs>
  <Slides>38</Slides>
  <Notes>4</Notes>
  <HiddenSlides>0</HiddenSlides>
  <MMClips>0</MMClips>
  <ScaleCrop>false</ScaleCrop>
  <HeadingPairs>
    <vt:vector size="8" baseType="variant">
      <vt:variant>
        <vt:lpstr>使用されているフォント</vt:lpstr>
      </vt:variant>
      <vt:variant>
        <vt:i4>8</vt:i4>
      </vt:variant>
      <vt:variant>
        <vt:lpstr>テーマ</vt:lpstr>
      </vt:variant>
      <vt:variant>
        <vt:i4>3</vt:i4>
      </vt:variant>
      <vt:variant>
        <vt:lpstr>埋め込まれた OLE サーバー</vt:lpstr>
      </vt:variant>
      <vt:variant>
        <vt:i4>1</vt:i4>
      </vt:variant>
      <vt:variant>
        <vt:lpstr>スライド タイトル</vt:lpstr>
      </vt:variant>
      <vt:variant>
        <vt:i4>38</vt:i4>
      </vt:variant>
    </vt:vector>
  </HeadingPairs>
  <TitlesOfParts>
    <vt:vector size="50" baseType="lpstr">
      <vt:lpstr>メイリオ</vt:lpstr>
      <vt:lpstr>メイリオ</vt:lpstr>
      <vt:lpstr>メイリオ 本文</vt:lpstr>
      <vt:lpstr>Yu Gothic Medium</vt:lpstr>
      <vt:lpstr>Arial</vt:lpstr>
      <vt:lpstr>Calibri</vt:lpstr>
      <vt:lpstr>Segoe UI</vt:lpstr>
      <vt:lpstr>Wingdings</vt:lpstr>
      <vt:lpstr>旧CBCレイアウト（広告主・代理店限定）</vt:lpstr>
      <vt:lpstr>CBCレイアウト</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大原 真由美</cp:lastModifiedBy>
  <cp:revision>346</cp:revision>
  <dcterms:created xsi:type="dcterms:W3CDTF">2023-12-19T04:51:39Z</dcterms:created>
  <dcterms:modified xsi:type="dcterms:W3CDTF">2026-07-16T07:56:04Z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