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53" r:id="rId1"/>
    <p:sldMasterId id="2147484466" r:id="rId2"/>
    <p:sldMasterId id="2147484478" r:id="rId3"/>
  </p:sldMasterIdLst>
  <p:notesMasterIdLst>
    <p:notesMasterId r:id="rId28"/>
  </p:notesMasterIdLst>
  <p:handoutMasterIdLst>
    <p:handoutMasterId r:id="rId29"/>
  </p:handoutMasterIdLst>
  <p:sldIdLst>
    <p:sldId id="700" r:id="rId4"/>
    <p:sldId id="572" r:id="rId5"/>
    <p:sldId id="624" r:id="rId6"/>
    <p:sldId id="2146849012" r:id="rId7"/>
    <p:sldId id="2146849013" r:id="rId8"/>
    <p:sldId id="701" r:id="rId9"/>
    <p:sldId id="702" r:id="rId10"/>
    <p:sldId id="732" r:id="rId11"/>
    <p:sldId id="708" r:id="rId12"/>
    <p:sldId id="709" r:id="rId13"/>
    <p:sldId id="710" r:id="rId14"/>
    <p:sldId id="2146849021" r:id="rId15"/>
    <p:sldId id="2146849025" r:id="rId16"/>
    <p:sldId id="698" r:id="rId17"/>
    <p:sldId id="705" r:id="rId18"/>
    <p:sldId id="2146849152" r:id="rId19"/>
    <p:sldId id="2146849153" r:id="rId20"/>
    <p:sldId id="2146849147" r:id="rId21"/>
    <p:sldId id="2146849149" r:id="rId22"/>
    <p:sldId id="2146849148" r:id="rId23"/>
    <p:sldId id="2146849150" r:id="rId24"/>
    <p:sldId id="2146849151" r:id="rId25"/>
    <p:sldId id="727" r:id="rId26"/>
    <p:sldId id="448" r:id="rId27"/>
  </p:sldIdLst>
  <p:sldSz cx="12192000" cy="6858000"/>
  <p:notesSz cx="6858000" cy="9144000"/>
  <p:custDataLst>
    <p:tags r:id="rId30"/>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002AFF"/>
    <a:srgbClr val="000048"/>
    <a:srgbClr val="000041"/>
    <a:srgbClr val="49497A"/>
    <a:srgbClr val="DEDEE5"/>
    <a:srgbClr val="2B2B5D"/>
    <a:srgbClr val="464675"/>
    <a:srgbClr val="7B7B9F"/>
    <a:srgbClr val="ACAC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987" autoAdjust="0"/>
    <p:restoredTop sz="96354"/>
  </p:normalViewPr>
  <p:slideViewPr>
    <p:cSldViewPr snapToGrid="0">
      <p:cViewPr varScale="1">
        <p:scale>
          <a:sx n="127" d="100"/>
          <a:sy n="127" d="100"/>
        </p:scale>
        <p:origin x="792" y="192"/>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notesViewPr>
    <p:cSldViewPr snapToGrid="0">
      <p:cViewPr varScale="1">
        <p:scale>
          <a:sx n="89" d="100"/>
          <a:sy n="89" d="100"/>
        </p:scale>
        <p:origin x="1650"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ags" Target="tags/tag1.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7/21/26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7/21/26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3657607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16982722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image" Target="../media/image13.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15.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14.png"/><Relationship Id="rId4" Type="http://schemas.openxmlformats.org/officeDocument/2006/relationships/image" Target="../media/image17.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9.emf"/></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9022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2"/>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0" name="テキスト プレースホルダー 10">
            <a:extLst>
              <a:ext uri="{FF2B5EF4-FFF2-40B4-BE49-F238E27FC236}">
                <a16:creationId xmlns:a16="http://schemas.microsoft.com/office/drawing/2014/main" id="{51F1BAB4-BF47-3B73-61AB-48C73A07D72A}"/>
              </a:ext>
            </a:extLst>
          </p:cNvPr>
          <p:cNvSpPr>
            <a:spLocks noGrp="1"/>
          </p:cNvSpPr>
          <p:nvPr>
            <p:ph type="body" sz="quarter" idx="13"/>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490929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482888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06516415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71606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460036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95433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5">
            <a:extLst>
              <a:ext uri="{FF2B5EF4-FFF2-40B4-BE49-F238E27FC236}">
                <a16:creationId xmlns:a16="http://schemas.microsoft.com/office/drawing/2014/main" id="{D0619A66-CC94-F64F-DA26-0FF8A23AF3EA}"/>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5" name="グラフィックス 2">
            <a:extLst>
              <a:ext uri="{FF2B5EF4-FFF2-40B4-BE49-F238E27FC236}">
                <a16:creationId xmlns:a16="http://schemas.microsoft.com/office/drawing/2014/main" id="{8D9B3208-C845-2C86-CEFC-EAC3C8484B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888853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49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141318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032582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126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04045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9483897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34658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26468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18278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88658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232348" y="28046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43656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39115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315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9" name="円/楕円 50">
            <a:extLst>
              <a:ext uri="{FF2B5EF4-FFF2-40B4-BE49-F238E27FC236}">
                <a16:creationId xmlns:a16="http://schemas.microsoft.com/office/drawing/2014/main" id="{32EBBB3D-31B9-8ED2-D02E-3EBD36E61BB5}"/>
              </a:ext>
            </a:extLst>
          </p:cNvPr>
          <p:cNvSpPr>
            <a:spLocks noChangeAspect="1"/>
          </p:cNvSpPr>
          <p:nvPr userDrawn="1"/>
        </p:nvSpPr>
        <p:spPr>
          <a:xfrm>
            <a:off x="962348" y="410088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04</a:t>
            </a:r>
            <a:endParaRPr kumimoji="1" lang="ja-JP" altLang="en-US" sz="1800" b="1" i="0">
              <a:solidFill>
                <a:schemeClr val="bg1"/>
              </a:solidFill>
              <a:latin typeface="+mj-ea"/>
              <a:ea typeface="+mj-ea"/>
              <a:cs typeface="Segoe UI" panose="020B0502040204020203" pitchFamily="34" charset="0"/>
            </a:endParaRPr>
          </a:p>
        </p:txBody>
      </p:sp>
      <p:cxnSp>
        <p:nvCxnSpPr>
          <p:cNvPr id="20" name="直線コネクタ 19">
            <a:extLst>
              <a:ext uri="{FF2B5EF4-FFF2-40B4-BE49-F238E27FC236}">
                <a16:creationId xmlns:a16="http://schemas.microsoft.com/office/drawing/2014/main" id="{5462A6DC-1A0C-B04A-A624-6862E68E1F6B}"/>
              </a:ext>
            </a:extLst>
          </p:cNvPr>
          <p:cNvCxnSpPr>
            <a:cxnSpLocks/>
            <a:endCxn id="19" idx="0"/>
          </p:cNvCxnSpPr>
          <p:nvPr userDrawn="1"/>
        </p:nvCxnSpPr>
        <p:spPr>
          <a:xfrm>
            <a:off x="1232348" y="372278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テキスト プレースホルダー 4">
            <a:extLst>
              <a:ext uri="{FF2B5EF4-FFF2-40B4-BE49-F238E27FC236}">
                <a16:creationId xmlns:a16="http://schemas.microsoft.com/office/drawing/2014/main" id="{CA7A5571-7523-94A9-69E9-6A529334A4A0}"/>
              </a:ext>
            </a:extLst>
          </p:cNvPr>
          <p:cNvSpPr>
            <a:spLocks noGrp="1"/>
          </p:cNvSpPr>
          <p:nvPr>
            <p:ph type="body" sz="quarter" idx="17" hasCustomPrompt="1"/>
          </p:nvPr>
        </p:nvSpPr>
        <p:spPr>
          <a:xfrm>
            <a:off x="1848388" y="419086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40567891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5793009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7862532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27954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561450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3091799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01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spTree>
    <p:extLst>
      <p:ext uri="{BB962C8B-B14F-4D97-AF65-F5344CB8AC3E}">
        <p14:creationId xmlns:p14="http://schemas.microsoft.com/office/powerpoint/2010/main" val="6350981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26597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a:extLst>
              <a:ext uri="{FF2B5EF4-FFF2-40B4-BE49-F238E27FC236}">
                <a16:creationId xmlns:a16="http://schemas.microsoft.com/office/drawing/2014/main" id="{673D12C0-BFE1-CD53-B1BE-B00929101C1A}"/>
              </a:ext>
            </a:extLst>
          </p:cNvPr>
          <p:cNvPicPr>
            <a:picLocks noChangeAspect="1"/>
          </p:cNvPicPr>
          <p:nvPr userDrawn="1"/>
        </p:nvPicPr>
        <p:blipFill>
          <a:blip r:embed="rId3"/>
          <a:srcRect t="71" b="71"/>
          <a:stretch/>
        </p:blipFill>
        <p:spPr>
          <a:xfrm>
            <a:off x="36095" y="40530"/>
            <a:ext cx="490419" cy="452763"/>
          </a:xfrm>
          <a:prstGeom prst="rect">
            <a:avLst/>
          </a:prstGeom>
        </p:spPr>
      </p:pic>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78950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83109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
        <p:nvSpPr>
          <p:cNvPr id="3" name="テキスト プレースホルダー 10">
            <a:extLst>
              <a:ext uri="{FF2B5EF4-FFF2-40B4-BE49-F238E27FC236}">
                <a16:creationId xmlns:a16="http://schemas.microsoft.com/office/drawing/2014/main" id="{95397C94-8D81-3AA4-47A1-27CC660D24D7}"/>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0969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
        <p:nvSpPr>
          <p:cNvPr id="3" name="テキスト プレースホルダー 10">
            <a:extLst>
              <a:ext uri="{FF2B5EF4-FFF2-40B4-BE49-F238E27FC236}">
                <a16:creationId xmlns:a16="http://schemas.microsoft.com/office/drawing/2014/main" id="{BC5DC8DD-FDC6-A8B5-8C59-D99344C84D25}"/>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86240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2"/>
                </a:solidFill>
              </a:rPr>
              <a:t>実施フロー</a:t>
            </a:r>
          </a:p>
        </p:txBody>
      </p:sp>
      <p:sp>
        <p:nvSpPr>
          <p:cNvPr id="3" name="テキスト プレースホルダー 10">
            <a:extLst>
              <a:ext uri="{FF2B5EF4-FFF2-40B4-BE49-F238E27FC236}">
                <a16:creationId xmlns:a16="http://schemas.microsoft.com/office/drawing/2014/main" id="{5F8EFFDA-09AC-475F-DDAA-47D7F2B111E9}"/>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3060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コピーライト+ページ番号（広告主・代理店限定）">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プレースホルダー 8" descr="アイコン&#10;&#10;自動的に生成された説明">
            <a:extLst>
              <a:ext uri="{FF2B5EF4-FFF2-40B4-BE49-F238E27FC236}">
                <a16:creationId xmlns:a16="http://schemas.microsoft.com/office/drawing/2014/main" id="{3D4B3C0F-D350-D314-423E-99559A59D8B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0467" y="37992"/>
            <a:ext cx="498475" cy="498475"/>
          </a:xfrm>
          <a:prstGeom prst="rect">
            <a:avLst/>
          </a:prstGeom>
        </p:spPr>
      </p:pic>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
        <p:nvSpPr>
          <p:cNvPr id="8" name="テキスト プレースホルダー 10">
            <a:extLst>
              <a:ext uri="{FF2B5EF4-FFF2-40B4-BE49-F238E27FC236}">
                <a16:creationId xmlns:a16="http://schemas.microsoft.com/office/drawing/2014/main" id="{4B10FDEC-7075-BB0D-498B-CA043596B5A0}"/>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508255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oleObject" Target="../embeddings/oleObject1.bin"/><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2.emf"/><Relationship Id="rId2" Type="http://schemas.openxmlformats.org/officeDocument/2006/relationships/slideLayout" Target="../slideLayouts/slideLayout14.xml"/><Relationship Id="rId16" Type="http://schemas.openxmlformats.org/officeDocument/2006/relationships/oleObject" Target="../embeddings/oleObject2.bin"/><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4.xml"/><Relationship Id="rId10" Type="http://schemas.openxmlformats.org/officeDocument/2006/relationships/slideLayout" Target="../slideLayouts/slideLayout22.xml"/><Relationship Id="rId19" Type="http://schemas.openxmlformats.org/officeDocument/2006/relationships/image" Target="../media/image1.emf"/><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slideLayout" Target="../slideLayouts/slideLayout27.xml"/><Relationship Id="rId7"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1.emf"/><Relationship Id="rId4" Type="http://schemas.openxmlformats.org/officeDocument/2006/relationships/slideLayout" Target="../slideLayouts/slideLayout28.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14"/>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5" imgW="7772400" imgH="10058400" progId="TCLayout.ActiveDocument.1">
                  <p:embed/>
                </p:oleObj>
              </mc:Choice>
              <mc:Fallback>
                <p:oleObj name="think-cellスライド" r:id="rId15"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207521595"/>
      </p:ext>
    </p:extLst>
  </p:cSld>
  <p:clrMap bg1="lt1" tx1="dk1" bg2="lt2" tx2="dk2" accent1="accent1" accent2="accent2" accent3="accent3" accent4="accent4" accent5="accent5" accent6="accent6" hlink="hlink" folHlink="folHlink"/>
  <p:sldLayoutIdLst>
    <p:sldLayoutId id="2147484454" r:id="rId1"/>
    <p:sldLayoutId id="2147484443" r:id="rId2"/>
    <p:sldLayoutId id="2147484462" r:id="rId3"/>
    <p:sldLayoutId id="2147484450" r:id="rId4"/>
    <p:sldLayoutId id="2147484465" r:id="rId5"/>
    <p:sldLayoutId id="2147484446" r:id="rId6"/>
    <p:sldLayoutId id="2147484447" r:id="rId7"/>
    <p:sldLayoutId id="2147484448" r:id="rId8"/>
    <p:sldLayoutId id="2147484449" r:id="rId9"/>
    <p:sldLayoutId id="2147484463" r:id="rId10"/>
    <p:sldLayoutId id="2147484431" r:id="rId11"/>
    <p:sldLayoutId id="2147484459"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p:custDataLst>
              <p:tags r:id="rId14"/>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6" imgW="7772400" imgH="10058400" progId="TCLayout.ActiveDocument.1">
                  <p:embed/>
                </p:oleObj>
              </mc:Choice>
              <mc:Fallback>
                <p:oleObj name="think-cellスライド" r:id="rId16"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CAB8BD8-5148-6D38-9C09-17B77DDEF5F7}"/>
              </a:ext>
            </a:extLst>
          </p:cNvPr>
          <p:cNvGraphicFramePr>
            <a:graphicFrameLocks noChangeAspect="1"/>
          </p:cNvGraphicFramePr>
          <p:nvPr userDrawn="1">
            <p:custDataLst>
              <p:tags r:id="rId15"/>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8" imgW="7772400" imgH="10058400" progId="TCLayout.ActiveDocument.1">
                  <p:embed/>
                </p:oleObj>
              </mc:Choice>
              <mc:Fallback>
                <p:oleObj name="think-cellスライド" r:id="rId18" imgW="7772400" imgH="10058400" progId="TCLayout.ActiveDocument.1">
                  <p:embed/>
                  <p:pic>
                    <p:nvPicPr>
                      <p:cNvPr id="3" name="think-cell data - do not delete" hidden="1">
                        <a:extLst>
                          <a:ext uri="{FF2B5EF4-FFF2-40B4-BE49-F238E27FC236}">
                            <a16:creationId xmlns:a16="http://schemas.microsoft.com/office/drawing/2014/main" id="{0CAB8BD8-5148-6D38-9C09-17B77DDEF5F7}"/>
                          </a:ext>
                        </a:extLst>
                      </p:cNvPr>
                      <p:cNvPicPr/>
                      <p:nvPr/>
                    </p:nvPicPr>
                    <p:blipFill>
                      <a:blip r:embed="rId19"/>
                      <a:stretch>
                        <a:fillRect/>
                      </a:stretch>
                    </p:blipFill>
                    <p:spPr>
                      <a:xfrm>
                        <a:off x="1588" y="1588"/>
                        <a:ext cx="1227" cy="1588"/>
                      </a:xfrm>
                      <a:prstGeom prst="rect">
                        <a:avLst/>
                      </a:prstGeom>
                    </p:spPr>
                  </p:pic>
                </p:oleObj>
              </mc:Fallback>
            </mc:AlternateContent>
          </a:graphicData>
        </a:graphic>
      </p:graphicFrame>
      <p:sp>
        <p:nvSpPr>
          <p:cNvPr id="4" name="角丸四角形 1">
            <a:extLst>
              <a:ext uri="{FF2B5EF4-FFF2-40B4-BE49-F238E27FC236}">
                <a16:creationId xmlns:a16="http://schemas.microsoft.com/office/drawing/2014/main" id="{F3427FF8-BEDB-2FB2-C29A-750AF9D3D70B}"/>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623112995"/>
      </p:ext>
    </p:extLst>
  </p:cSld>
  <p:clrMap bg1="lt1" tx1="dk1" bg2="lt2" tx2="dk2" accent1="accent1" accent2="accent2" accent3="accent3" accent4="accent4" accent5="accent5" accent6="accent6" hlink="hlink" folHlink="folHlink"/>
  <p:sldLayoutIdLst>
    <p:sldLayoutId id="2147484467" r:id="rId1"/>
    <p:sldLayoutId id="2147484468" r:id="rId2"/>
    <p:sldLayoutId id="2147484469" r:id="rId3"/>
    <p:sldLayoutId id="2147484470" r:id="rId4"/>
    <p:sldLayoutId id="2147484471" r:id="rId5"/>
    <p:sldLayoutId id="2147484472" r:id="rId6"/>
    <p:sldLayoutId id="2147484473" r:id="rId7"/>
    <p:sldLayoutId id="2147484475" r:id="rId8"/>
    <p:sldLayoutId id="2147484476" r:id="rId9"/>
    <p:sldLayoutId id="2147484477" r:id="rId10"/>
    <p:sldLayoutId id="2147484485" r:id="rId11"/>
    <p:sldLayoutId id="2147484486"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51990210"/>
      </p:ext>
    </p:extLst>
  </p:cSld>
  <p:clrMap bg1="lt1" tx1="dk1" bg2="lt2" tx2="dk2" accent1="accent1" accent2="accent2" accent3="accent3" accent4="accent4" accent5="accent5" accent6="accent6" hlink="hlink" folHlink="folHlink"/>
  <p:sldLayoutIdLst>
    <p:sldLayoutId id="2147484479" r:id="rId1"/>
    <p:sldLayoutId id="2147484480" r:id="rId2"/>
    <p:sldLayoutId id="2147484481" r:id="rId3"/>
    <p:sldLayoutId id="2147484482" r:id="rId4"/>
    <p:sldLayoutId id="2147484483" r:id="rId5"/>
    <p:sldLayoutId id="2147484484"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9.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8.png"/><Relationship Id="rId1" Type="http://schemas.openxmlformats.org/officeDocument/2006/relationships/slideLayout" Target="../slideLayouts/slideLayout24.xml"/><Relationship Id="rId4" Type="http://schemas.openxmlformats.org/officeDocument/2006/relationships/image" Target="../media/image40.svg"/></Relationships>
</file>

<file path=ppt/slides/_rels/slide15.xml.rels><?xml version="1.0" encoding="UTF-8" standalone="yes"?>
<Relationships xmlns="http://schemas.openxmlformats.org/package/2006/relationships"><Relationship Id="rId3" Type="http://schemas.openxmlformats.org/officeDocument/2006/relationships/hyperlink" Target="https://s.yimg.jp/images/listing/pdfs/jp_accountshinsakijyun.pdf" TargetMode="External"/><Relationship Id="rId7" Type="http://schemas.openxmlformats.org/officeDocument/2006/relationships/image" Target="../media/image44.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6.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s.yimg.jp/dl/displayads-guarantee/01/displayads-guarantee_ADguideline_Specialfeature.zip" TargetMode="Externa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48.svg"/><Relationship Id="rId5" Type="http://schemas.openxmlformats.org/officeDocument/2006/relationships/hyperlink" Target="https://s.yimg.jp/dl/displayads-guarantee/01/displayads-guarantee_ADguideline_Specialfeature.zip" TargetMode="External"/><Relationship Id="rId4" Type="http://schemas.openxmlformats.org/officeDocument/2006/relationships/hyperlink" Target="https://ads-help.yahoo-net.jp/s/article/H000044855?language=ja"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31.png"/><Relationship Id="rId5" Type="http://schemas.openxmlformats.org/officeDocument/2006/relationships/image" Target="../media/image25.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8.png"/><Relationship Id="rId7"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svg"/><Relationship Id="rId9" Type="http://schemas.openxmlformats.org/officeDocument/2006/relationships/image" Target="../media/image3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lvl="0" eaLnBrk="0" fontAlgn="base" hangingPunct="0">
              <a:spcAft>
                <a:spcPct val="0"/>
              </a:spcAft>
              <a:defRPr/>
            </a:pPr>
            <a:r>
              <a:rPr lang="en-US" altLang="ja-JP" sz="3600" dirty="0" err="1">
                <a:cs typeface="Segoe UI" panose="020B0502040204020203" pitchFamily="34" charset="0"/>
              </a:rPr>
              <a:t>carview</a:t>
            </a:r>
            <a:r>
              <a:rPr lang="en-US" altLang="ja-JP" sz="3600" dirty="0">
                <a:cs typeface="Segoe UI" panose="020B0502040204020203" pitchFamily="34" charset="0"/>
              </a:rPr>
              <a:t>!</a:t>
            </a:r>
            <a:r>
              <a:rPr lang="ja-JP" altLang="en-US" sz="3600">
                <a:cs typeface="Segoe UI" panose="020B0502040204020203" pitchFamily="34" charset="0"/>
              </a:rPr>
              <a:t>　</a:t>
            </a:r>
            <a:r>
              <a:rPr lang="ja-JP" altLang="en-US" sz="3600" dirty="0">
                <a:cs typeface="Segoe UI" panose="020B0502040204020203" pitchFamily="34" charset="0"/>
              </a:rPr>
              <a:t>タイアップ</a:t>
            </a:r>
            <a:endParaRPr lang="en-US" altLang="ja-JP" sz="3600" dirty="0">
              <a:cs typeface="Segoe UI" panose="020B0502040204020203" pitchFamily="34" charset="0"/>
            </a:endParaRPr>
          </a:p>
          <a:p>
            <a:pPr lvl="0" eaLnBrk="0" fontAlgn="base" hangingPunct="0">
              <a:spcAft>
                <a:spcPct val="0"/>
              </a:spcAft>
              <a:defRPr/>
            </a:pPr>
            <a:r>
              <a:rPr lang="en-US" altLang="ja-JP" sz="3600" dirty="0">
                <a:cs typeface="Segoe UI" panose="020B0502040204020203" pitchFamily="34" charset="0"/>
              </a:rPr>
              <a:t>2026</a:t>
            </a:r>
            <a:r>
              <a:rPr lang="ja-JP" altLang="en-US" sz="3600">
                <a:cs typeface="Segoe UI" panose="020B0502040204020203" pitchFamily="34" charset="0"/>
              </a:rPr>
              <a:t>年</a:t>
            </a:r>
            <a:r>
              <a:rPr lang="en-US" altLang="ja-JP" sz="3600" dirty="0">
                <a:cs typeface="Segoe UI" panose="020B0502040204020203" pitchFamily="34" charset="0"/>
              </a:rPr>
              <a:t>10</a:t>
            </a:r>
            <a:r>
              <a:rPr lang="ja-JP" altLang="en-US" sz="3600">
                <a:cs typeface="Segoe UI" panose="020B0502040204020203" pitchFamily="34" charset="0"/>
              </a:rPr>
              <a:t>月～</a:t>
            </a:r>
            <a:r>
              <a:rPr lang="en-US" altLang="ja-JP" sz="3600" dirty="0">
                <a:cs typeface="Segoe UI" panose="020B0502040204020203" pitchFamily="34" charset="0"/>
              </a:rPr>
              <a:t>2027</a:t>
            </a:r>
            <a:r>
              <a:rPr lang="ja-JP" altLang="en-US" sz="3600">
                <a:cs typeface="Segoe UI" panose="020B0502040204020203" pitchFamily="34" charset="0"/>
              </a:rPr>
              <a:t>年</a:t>
            </a:r>
            <a:r>
              <a:rPr lang="en-US" altLang="ja-JP" sz="3600" dirty="0">
                <a:cs typeface="Segoe UI" panose="020B0502040204020203" pitchFamily="34" charset="0"/>
              </a:rPr>
              <a:t>3</a:t>
            </a:r>
            <a:r>
              <a:rPr lang="ja-JP" altLang="en-US" sz="3600">
                <a:cs typeface="Segoe UI" panose="020B0502040204020203" pitchFamily="34" charset="0"/>
              </a:rPr>
              <a:t>月　</a:t>
            </a:r>
            <a:r>
              <a:rPr lang="ja-JP" altLang="en-US" sz="3600" dirty="0"/>
              <a:t>商品資料</a:t>
            </a:r>
            <a:endParaRPr lang="ja-JP" altLang="en-US" sz="3600"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2026/7/22</a:t>
            </a: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販売制限カテゴリー</a:t>
            </a:r>
          </a:p>
        </p:txBody>
      </p:sp>
      <p:sp>
        <p:nvSpPr>
          <p:cNvPr id="3" name="Text Box 1031">
            <a:extLst>
              <a:ext uri="{FF2B5EF4-FFF2-40B4-BE49-F238E27FC236}">
                <a16:creationId xmlns:a16="http://schemas.microsoft.com/office/drawing/2014/main" id="{573EBB97-5DEB-1712-C091-018682FFBCBB}"/>
              </a:ext>
            </a:extLst>
          </p:cNvPr>
          <p:cNvSpPr txBox="1">
            <a:spLocks noChangeArrowheads="1"/>
          </p:cNvSpPr>
          <p:nvPr/>
        </p:nvSpPr>
        <p:spPr bwMode="auto">
          <a:xfrm>
            <a:off x="479425" y="1089340"/>
            <a:ext cx="1123315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2400" b="1" dirty="0">
                <a:solidFill>
                  <a:schemeClr val="tx2"/>
                </a:solidFill>
                <a:latin typeface="Meiryo" panose="020B0604030504040204" pitchFamily="34" charset="-128"/>
                <a:ea typeface="Meiryo" panose="020B0604030504040204" pitchFamily="34" charset="-128"/>
              </a:rPr>
              <a:t>本タイアップは車関連のプロモーションに限定させていただきます。</a:t>
            </a:r>
            <a:endParaRPr lang="en-US" altLang="ja-JP" sz="2400" b="1" dirty="0">
              <a:solidFill>
                <a:schemeClr val="tx2"/>
              </a:solidFill>
              <a:latin typeface="Meiryo" panose="020B0604030504040204" pitchFamily="34" charset="-128"/>
              <a:ea typeface="Meiryo" panose="020B0604030504040204" pitchFamily="34" charset="-128"/>
            </a:endParaRPr>
          </a:p>
          <a:p>
            <a:pPr>
              <a:lnSpc>
                <a:spcPct val="120000"/>
              </a:lnSpc>
              <a:spcBef>
                <a:spcPct val="0"/>
              </a:spcBef>
              <a:defRPr/>
            </a:pPr>
            <a:br>
              <a:rPr lang="ja-JP" altLang="en-US" sz="12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プロモーション内容や取り上げるテーマ等によっては、実施いただけない場合があります</a:t>
            </a:r>
            <a:r>
              <a:rPr lang="ja-JP" altLang="en-US" sz="1600">
                <a:solidFill>
                  <a:srgbClr val="545454"/>
                </a:solidFill>
                <a:latin typeface="Meiryo" panose="020B0604030504040204" pitchFamily="34" charset="-128"/>
                <a:ea typeface="Meiryo" panose="020B0604030504040204" pitchFamily="34" charset="-128"/>
              </a:rPr>
              <a:t>ので、</a:t>
            </a:r>
            <a:br>
              <a:rPr lang="en-US" altLang="ja-JP" sz="1600" dirty="0">
                <a:solidFill>
                  <a:srgbClr val="545454"/>
                </a:solidFill>
                <a:latin typeface="Meiryo" panose="020B0604030504040204" pitchFamily="34" charset="-128"/>
                <a:ea typeface="Meiryo" panose="020B0604030504040204" pitchFamily="34" charset="-128"/>
              </a:rPr>
            </a:br>
            <a:r>
              <a:rPr lang="ja-JP" altLang="en-US" sz="1600">
                <a:solidFill>
                  <a:srgbClr val="545454"/>
                </a:solidFill>
                <a:latin typeface="Meiryo" panose="020B0604030504040204" pitchFamily="34" charset="-128"/>
                <a:ea typeface="Meiryo" panose="020B0604030504040204" pitchFamily="34" charset="-128"/>
              </a:rPr>
              <a:t>必ず</a:t>
            </a:r>
            <a:r>
              <a:rPr lang="ja-JP" altLang="en-US" sz="1600" dirty="0">
                <a:solidFill>
                  <a:srgbClr val="545454"/>
                </a:solidFill>
                <a:latin typeface="Meiryo" panose="020B0604030504040204" pitchFamily="34" charset="-128"/>
                <a:ea typeface="Meiryo" panose="020B0604030504040204" pitchFamily="34" charset="-128"/>
              </a:rPr>
              <a:t>事前に掲載可否を弊社にお問い合わせください。</a:t>
            </a:r>
            <a:br>
              <a:rPr lang="ja-JP" altLang="en-US" sz="16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また、広告主様のサイトが弊社の広告掲載基準を満たすことが、実施の条件となります。</a:t>
            </a:r>
            <a:endParaRPr lang="ja-JP" altLang="en-US" sz="12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42449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t>販売制限カテゴリー</a:t>
            </a:r>
          </a:p>
        </p:txBody>
      </p:sp>
      <p:sp>
        <p:nvSpPr>
          <p:cNvPr id="5" name="Text Box 1031">
            <a:extLst>
              <a:ext uri="{FF2B5EF4-FFF2-40B4-BE49-F238E27FC236}">
                <a16:creationId xmlns:a16="http://schemas.microsoft.com/office/drawing/2014/main" id="{7FDCFDE2-136E-2670-F10C-CF2C6198A0BA}"/>
              </a:ext>
            </a:extLst>
          </p:cNvPr>
          <p:cNvSpPr txBox="1">
            <a:spLocks noChangeArrowheads="1"/>
          </p:cNvSpPr>
          <p:nvPr/>
        </p:nvSpPr>
        <p:spPr bwMode="auto">
          <a:xfrm>
            <a:off x="479425" y="1089340"/>
            <a:ext cx="11233150" cy="132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以下の内容はメディア観点でお断りすることがございます。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ユーザーの健康・生命を害したり不快感を与える可能性のあるもの</a:t>
            </a:r>
          </a:p>
          <a:p>
            <a:pPr>
              <a:lnSpc>
                <a:spcPct val="120000"/>
              </a:lnSpc>
              <a:spcBef>
                <a:spcPct val="0"/>
              </a:spcBef>
              <a:defRPr/>
            </a:pPr>
            <a:r>
              <a:rPr lang="ja-JP" altLang="en-US" sz="1200" dirty="0">
                <a:solidFill>
                  <a:srgbClr val="545454"/>
                </a:solidFill>
                <a:latin typeface="Meiryo" panose="020B0604030504040204" pitchFamily="34" charset="-128"/>
              </a:rPr>
              <a:t>コンプライアンス違反や訴訟などの法的リスク、不適切なものを助長する可能性があるもの</a:t>
            </a:r>
          </a:p>
          <a:p>
            <a:pPr>
              <a:lnSpc>
                <a:spcPct val="120000"/>
              </a:lnSpc>
              <a:spcBef>
                <a:spcPct val="0"/>
              </a:spcBef>
              <a:defRPr/>
            </a:pPr>
            <a:r>
              <a:rPr lang="ja-JP" altLang="en-US" sz="1200" dirty="0">
                <a:solidFill>
                  <a:srgbClr val="545454"/>
                </a:solidFill>
                <a:latin typeface="Meiryo" panose="020B0604030504040204" pitchFamily="34" charset="-128"/>
              </a:rPr>
              <a:t>子どもを含めユーザーに悪影響を及ぼす可能性のあるものおよびクライアント</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当社の信用低下を招くもの</a:t>
            </a:r>
          </a:p>
          <a:p>
            <a:pPr>
              <a:lnSpc>
                <a:spcPct val="120000"/>
              </a:lnSpc>
              <a:spcBef>
                <a:spcPct val="0"/>
              </a:spcBef>
              <a:defRPr/>
            </a:pPr>
            <a:r>
              <a:rPr lang="ja-JP" altLang="en-US" sz="1200" dirty="0">
                <a:solidFill>
                  <a:srgbClr val="545454"/>
                </a:solidFill>
                <a:latin typeface="Meiryo" panose="020B0604030504040204" pitchFamily="34" charset="-128"/>
              </a:rPr>
              <a:t>訴求する内容がセンシティブで当社が不適切と判断したもの</a:t>
            </a:r>
          </a:p>
        </p:txBody>
      </p:sp>
    </p:spTree>
    <p:extLst>
      <p:ext uri="{BB962C8B-B14F-4D97-AF65-F5344CB8AC3E}">
        <p14:creationId xmlns:p14="http://schemas.microsoft.com/office/powerpoint/2010/main" val="2717945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7C1C-2C1A-F672-7960-AAA4C3D5E42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4C1E265-F595-0C33-6AC6-20BB8B770FA6}"/>
              </a:ext>
            </a:extLst>
          </p:cNvPr>
          <p:cNvSpPr>
            <a:spLocks noGrp="1"/>
          </p:cNvSpPr>
          <p:nvPr>
            <p:ph type="body" sz="quarter" idx="19"/>
          </p:nvPr>
        </p:nvSpPr>
        <p:spPr/>
        <p:txBody>
          <a:bodyPr/>
          <a:lstStyle/>
          <a:p>
            <a:r>
              <a:rPr lang="ja-JP" altLang="en-US" dirty="0"/>
              <a:t>実施フロー</a:t>
            </a:r>
          </a:p>
        </p:txBody>
      </p:sp>
      <p:sp>
        <p:nvSpPr>
          <p:cNvPr id="8" name="テキスト プレースホルダー 7">
            <a:extLst>
              <a:ext uri="{FF2B5EF4-FFF2-40B4-BE49-F238E27FC236}">
                <a16:creationId xmlns:a16="http://schemas.microsoft.com/office/drawing/2014/main" id="{47922574-0242-E3B3-E49E-B97A8EEBB3F4}"/>
              </a:ext>
            </a:extLst>
          </p:cNvPr>
          <p:cNvSpPr>
            <a:spLocks noGrp="1"/>
          </p:cNvSpPr>
          <p:nvPr>
            <p:ph type="body" sz="quarter" idx="20"/>
          </p:nvPr>
        </p:nvSpPr>
        <p:spPr/>
        <p:txBody>
          <a:bodyPr/>
          <a:lstStyle/>
          <a:p>
            <a:r>
              <a:rPr lang="en-US" altLang="ja-JP" dirty="0"/>
              <a:t>03</a:t>
            </a:r>
            <a:endParaRPr lang="ja-JP" altLang="en-US" dirty="0"/>
          </a:p>
        </p:txBody>
      </p:sp>
      <p:pic>
        <p:nvPicPr>
          <p:cNvPr id="5" name="図プレースホルダー 10" descr="アイコン&#10;&#10;自動的に生成された説明">
            <a:extLst>
              <a:ext uri="{FF2B5EF4-FFF2-40B4-BE49-F238E27FC236}">
                <a16:creationId xmlns:a16="http://schemas.microsoft.com/office/drawing/2014/main" id="{B04B22E4-B9E4-00F4-96AB-94A3591FDC62}"/>
              </a:ext>
            </a:extLst>
          </p:cNvPr>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286142" y="3040869"/>
            <a:ext cx="1586282" cy="1464484"/>
          </a:xfrm>
          <a:prstGeom prst="rect">
            <a:avLst/>
          </a:prstGeom>
          <a:solidFill>
            <a:srgbClr val="FFFFFF"/>
          </a:solidFill>
        </p:spPr>
      </p:pic>
    </p:spTree>
    <p:extLst>
      <p:ext uri="{BB962C8B-B14F-4D97-AF65-F5344CB8AC3E}">
        <p14:creationId xmlns:p14="http://schemas.microsoft.com/office/powerpoint/2010/main" val="1140343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FA8DE-9CC6-8B23-3FCD-3F0AAF3F7CD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DECBDB2-598C-C275-86DA-F806CE7D0B7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実施フロー</a:t>
            </a:r>
          </a:p>
        </p:txBody>
      </p:sp>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dirty="0">
                <a:solidFill>
                  <a:srgbClr val="00003E"/>
                </a:solidFill>
              </a:rPr>
              <a:t>実施フロー</a:t>
            </a:r>
          </a:p>
        </p:txBody>
      </p:sp>
      <p:pic>
        <p:nvPicPr>
          <p:cNvPr id="8" name="図プレースホルダー 8" descr="アイコン&#10;&#10;自動的に生成された説明">
            <a:extLst>
              <a:ext uri="{FF2B5EF4-FFF2-40B4-BE49-F238E27FC236}">
                <a16:creationId xmlns:a16="http://schemas.microsoft.com/office/drawing/2014/main" id="{D0C6FE41-884A-6091-59E1-9A8C756E6FD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テキスト ボックス 8">
            <a:extLst>
              <a:ext uri="{FF2B5EF4-FFF2-40B4-BE49-F238E27FC236}">
                <a16:creationId xmlns:a16="http://schemas.microsoft.com/office/drawing/2014/main" id="{5789413E-3CB0-68AB-CF07-D04C1FF9127E}"/>
              </a:ext>
            </a:extLst>
          </p:cNvPr>
          <p:cNvSpPr txBox="1"/>
          <p:nvPr/>
        </p:nvSpPr>
        <p:spPr>
          <a:xfrm>
            <a:off x="1461546" y="5947715"/>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③の工程で弊社内確認を行います。社内指摘事項は、広告主様側で特別な理由がない限り修正いたします。 </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   </a:t>
            </a:r>
            <a:r>
              <a:rPr kumimoji="0" lang="ja-JP" altLang="en-US" sz="900" kern="0" dirty="0">
                <a:solidFill>
                  <a:srgbClr val="0D0D0D"/>
                </a:solidFill>
                <a:latin typeface="Meiryo" panose="020B0604030504040204" pitchFamily="34" charset="-128"/>
                <a:ea typeface="Meiryo" panose="020B0604030504040204" pitchFamily="34" charset="-128"/>
              </a:rPr>
              <a:t>ただし、制作の進捗状況により進行途中でスケジュールを変更させていただく場合があります。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10" name="ホームベース 22">
            <a:extLst>
              <a:ext uri="{FF2B5EF4-FFF2-40B4-BE49-F238E27FC236}">
                <a16:creationId xmlns:a16="http://schemas.microsoft.com/office/drawing/2014/main" id="{5F7C1010-E68E-0EE4-EF96-A8E49D8687E7}"/>
              </a:ext>
            </a:extLst>
          </p:cNvPr>
          <p:cNvSpPr/>
          <p:nvPr/>
        </p:nvSpPr>
        <p:spPr>
          <a:xfrm>
            <a:off x="8767274" y="1245709"/>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1" name="ホームベース 23">
            <a:extLst>
              <a:ext uri="{FF2B5EF4-FFF2-40B4-BE49-F238E27FC236}">
                <a16:creationId xmlns:a16="http://schemas.microsoft.com/office/drawing/2014/main" id="{1A16CE67-4487-2491-339E-4B8D6E604D12}"/>
              </a:ext>
            </a:extLst>
          </p:cNvPr>
          <p:cNvSpPr/>
          <p:nvPr/>
        </p:nvSpPr>
        <p:spPr>
          <a:xfrm>
            <a:off x="7309918" y="1245709"/>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2" name="円/楕円 24">
            <a:extLst>
              <a:ext uri="{FF2B5EF4-FFF2-40B4-BE49-F238E27FC236}">
                <a16:creationId xmlns:a16="http://schemas.microsoft.com/office/drawing/2014/main" id="{25FB4C5F-6549-2BBC-93DC-D077EFEDA694}"/>
              </a:ext>
            </a:extLst>
          </p:cNvPr>
          <p:cNvSpPr>
            <a:spLocks noChangeAspect="1"/>
          </p:cNvSpPr>
          <p:nvPr/>
        </p:nvSpPr>
        <p:spPr>
          <a:xfrm>
            <a:off x="7549361" y="939619"/>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5">
            <a:extLst>
              <a:ext uri="{FF2B5EF4-FFF2-40B4-BE49-F238E27FC236}">
                <a16:creationId xmlns:a16="http://schemas.microsoft.com/office/drawing/2014/main" id="{D702259E-CB5E-1949-D90F-47EF2F6F5DE3}"/>
              </a:ext>
            </a:extLst>
          </p:cNvPr>
          <p:cNvSpPr/>
          <p:nvPr/>
        </p:nvSpPr>
        <p:spPr>
          <a:xfrm>
            <a:off x="5852560" y="1245709"/>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15" name="円/楕円 26">
            <a:extLst>
              <a:ext uri="{FF2B5EF4-FFF2-40B4-BE49-F238E27FC236}">
                <a16:creationId xmlns:a16="http://schemas.microsoft.com/office/drawing/2014/main" id="{1354ED49-DD43-6C53-4AD9-D47217A978A4}"/>
              </a:ext>
            </a:extLst>
          </p:cNvPr>
          <p:cNvSpPr>
            <a:spLocks noChangeAspect="1"/>
          </p:cNvSpPr>
          <p:nvPr/>
        </p:nvSpPr>
        <p:spPr>
          <a:xfrm>
            <a:off x="6140686" y="939619"/>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16" name="ホームベース 27">
            <a:extLst>
              <a:ext uri="{FF2B5EF4-FFF2-40B4-BE49-F238E27FC236}">
                <a16:creationId xmlns:a16="http://schemas.microsoft.com/office/drawing/2014/main" id="{5F05653C-77E5-540E-1011-92C1332CA030}"/>
              </a:ext>
            </a:extLst>
          </p:cNvPr>
          <p:cNvSpPr/>
          <p:nvPr/>
        </p:nvSpPr>
        <p:spPr>
          <a:xfrm>
            <a:off x="4270074" y="1245709"/>
            <a:ext cx="2005597"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デザイン</a:t>
            </a:r>
            <a:r>
              <a:rPr kumimoji="0" lang="en-US" altLang="ja-JP" sz="1100" b="1" kern="0" spc="100" dirty="0">
                <a:solidFill>
                  <a:srgbClr val="FFFFFF"/>
                </a:solidFill>
                <a:latin typeface="Meiryo" panose="020B0604030504040204" pitchFamily="34" charset="-128"/>
                <a:ea typeface="Meiryo" panose="020B0604030504040204" pitchFamily="34" charset="-128"/>
              </a:rPr>
              <a:t>/</a:t>
            </a:r>
            <a:r>
              <a:rPr kumimoji="0" lang="ja-JP" altLang="en-US" sz="1100" b="1" kern="0" spc="100" dirty="0">
                <a:solidFill>
                  <a:srgbClr val="FFFFFF"/>
                </a:solidFill>
                <a:latin typeface="Meiryo" panose="020B0604030504040204" pitchFamily="34" charset="-128"/>
                <a:ea typeface="Meiryo" panose="020B0604030504040204" pitchFamily="34" charset="-128"/>
              </a:rPr>
              <a:t>原稿</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確定</a:t>
            </a:r>
          </a:p>
        </p:txBody>
      </p:sp>
      <p:sp>
        <p:nvSpPr>
          <p:cNvPr id="17" name="円/楕円 28">
            <a:extLst>
              <a:ext uri="{FF2B5EF4-FFF2-40B4-BE49-F238E27FC236}">
                <a16:creationId xmlns:a16="http://schemas.microsoft.com/office/drawing/2014/main" id="{3AAF9663-C2A2-A00E-546D-00609EFAC3A8}"/>
              </a:ext>
            </a:extLst>
          </p:cNvPr>
          <p:cNvSpPr>
            <a:spLocks noChangeAspect="1"/>
          </p:cNvSpPr>
          <p:nvPr/>
        </p:nvSpPr>
        <p:spPr>
          <a:xfrm>
            <a:off x="4597255" y="939619"/>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ホームベース 29">
            <a:extLst>
              <a:ext uri="{FF2B5EF4-FFF2-40B4-BE49-F238E27FC236}">
                <a16:creationId xmlns:a16="http://schemas.microsoft.com/office/drawing/2014/main" id="{36AA877E-DE0A-5697-422B-AFD1FF6F25EB}"/>
              </a:ext>
            </a:extLst>
          </p:cNvPr>
          <p:cNvSpPr/>
          <p:nvPr/>
        </p:nvSpPr>
        <p:spPr>
          <a:xfrm>
            <a:off x="2937844" y="1245709"/>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構成案確定</a:t>
            </a:r>
          </a:p>
        </p:txBody>
      </p:sp>
      <p:sp>
        <p:nvSpPr>
          <p:cNvPr id="19" name="円/楕円 30">
            <a:extLst>
              <a:ext uri="{FF2B5EF4-FFF2-40B4-BE49-F238E27FC236}">
                <a16:creationId xmlns:a16="http://schemas.microsoft.com/office/drawing/2014/main" id="{259F1C9E-426C-B288-8805-669F35D11294}"/>
              </a:ext>
            </a:extLst>
          </p:cNvPr>
          <p:cNvSpPr>
            <a:spLocks noChangeAspect="1"/>
          </p:cNvSpPr>
          <p:nvPr/>
        </p:nvSpPr>
        <p:spPr>
          <a:xfrm>
            <a:off x="3121202" y="939619"/>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0" name="ホームベース 31">
            <a:extLst>
              <a:ext uri="{FF2B5EF4-FFF2-40B4-BE49-F238E27FC236}">
                <a16:creationId xmlns:a16="http://schemas.microsoft.com/office/drawing/2014/main" id="{129F5A7E-C9EC-2565-CB33-6DD438B62145}"/>
              </a:ext>
            </a:extLst>
          </p:cNvPr>
          <p:cNvSpPr/>
          <p:nvPr/>
        </p:nvSpPr>
        <p:spPr>
          <a:xfrm>
            <a:off x="1480486" y="1245709"/>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オリエンテーション</a:t>
            </a:r>
          </a:p>
        </p:txBody>
      </p:sp>
      <p:sp>
        <p:nvSpPr>
          <p:cNvPr id="21" name="円/楕円 32">
            <a:extLst>
              <a:ext uri="{FF2B5EF4-FFF2-40B4-BE49-F238E27FC236}">
                <a16:creationId xmlns:a16="http://schemas.microsoft.com/office/drawing/2014/main" id="{EAD92AE6-38AD-82B4-F0A1-C61D334C9EFC}"/>
              </a:ext>
            </a:extLst>
          </p:cNvPr>
          <p:cNvSpPr>
            <a:spLocks noChangeAspect="1"/>
          </p:cNvSpPr>
          <p:nvPr/>
        </p:nvSpPr>
        <p:spPr>
          <a:xfrm>
            <a:off x="1645149" y="939619"/>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22" name="直線矢印コネクタ 21">
            <a:extLst>
              <a:ext uri="{FF2B5EF4-FFF2-40B4-BE49-F238E27FC236}">
                <a16:creationId xmlns:a16="http://schemas.microsoft.com/office/drawing/2014/main" id="{AF69E1F9-6B44-5055-EE9B-84C83482F772}"/>
              </a:ext>
            </a:extLst>
          </p:cNvPr>
          <p:cNvCxnSpPr>
            <a:cxnSpLocks/>
          </p:cNvCxnSpPr>
          <p:nvPr/>
        </p:nvCxnSpPr>
        <p:spPr>
          <a:xfrm>
            <a:off x="1490249" y="2712687"/>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23" name="object 39">
            <a:extLst>
              <a:ext uri="{FF2B5EF4-FFF2-40B4-BE49-F238E27FC236}">
                <a16:creationId xmlns:a16="http://schemas.microsoft.com/office/drawing/2014/main" id="{32B7AE73-61D6-A56E-6BD5-7829EC66D29F}"/>
              </a:ext>
            </a:extLst>
          </p:cNvPr>
          <p:cNvSpPr/>
          <p:nvPr/>
        </p:nvSpPr>
        <p:spPr>
          <a:xfrm>
            <a:off x="3937571" y="2581476"/>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cxnSp>
        <p:nvCxnSpPr>
          <p:cNvPr id="24" name="直線矢印コネクタ 23">
            <a:extLst>
              <a:ext uri="{FF2B5EF4-FFF2-40B4-BE49-F238E27FC236}">
                <a16:creationId xmlns:a16="http://schemas.microsoft.com/office/drawing/2014/main" id="{580BAC08-BAE5-2372-3878-3B6592F4D461}"/>
              </a:ext>
            </a:extLst>
          </p:cNvPr>
          <p:cNvCxnSpPr>
            <a:cxnSpLocks/>
          </p:cNvCxnSpPr>
          <p:nvPr/>
        </p:nvCxnSpPr>
        <p:spPr>
          <a:xfrm>
            <a:off x="1480486" y="2241048"/>
            <a:ext cx="1544423" cy="0"/>
          </a:xfrm>
          <a:prstGeom prst="straightConnector1">
            <a:avLst/>
          </a:prstGeom>
          <a:noFill/>
          <a:ln w="19050" cap="flat" cmpd="sng" algn="ctr">
            <a:solidFill>
              <a:schemeClr val="tx2"/>
            </a:solidFill>
            <a:prstDash val="solid"/>
            <a:headEnd type="stealth" w="lg" len="med"/>
            <a:tailEnd type="stealth" w="lg" len="med"/>
          </a:ln>
          <a:effectLst/>
        </p:spPr>
      </p:cxnSp>
      <p:sp>
        <p:nvSpPr>
          <p:cNvPr id="25" name="object 39">
            <a:extLst>
              <a:ext uri="{FF2B5EF4-FFF2-40B4-BE49-F238E27FC236}">
                <a16:creationId xmlns:a16="http://schemas.microsoft.com/office/drawing/2014/main" id="{8793C462-E92E-CEFE-FB7A-F88EFFFD0E3B}"/>
              </a:ext>
            </a:extLst>
          </p:cNvPr>
          <p:cNvSpPr/>
          <p:nvPr/>
        </p:nvSpPr>
        <p:spPr>
          <a:xfrm>
            <a:off x="1960353"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6" name="直線矢印コネクタ 25">
            <a:extLst>
              <a:ext uri="{FF2B5EF4-FFF2-40B4-BE49-F238E27FC236}">
                <a16:creationId xmlns:a16="http://schemas.microsoft.com/office/drawing/2014/main" id="{967AE17B-736B-F5FB-9021-327C489D3B3F}"/>
              </a:ext>
            </a:extLst>
          </p:cNvPr>
          <p:cNvCxnSpPr>
            <a:cxnSpLocks/>
          </p:cNvCxnSpPr>
          <p:nvPr/>
        </p:nvCxnSpPr>
        <p:spPr>
          <a:xfrm>
            <a:off x="3024909" y="2241048"/>
            <a:ext cx="3069136" cy="0"/>
          </a:xfrm>
          <a:prstGeom prst="straightConnector1">
            <a:avLst/>
          </a:prstGeom>
          <a:noFill/>
          <a:ln w="19050" cap="flat" cmpd="sng" algn="ctr">
            <a:solidFill>
              <a:schemeClr val="tx2"/>
            </a:solidFill>
            <a:prstDash val="solid"/>
            <a:headEnd type="stealth" w="lg" len="med"/>
            <a:tailEnd type="stealth" w="lg" len="med"/>
          </a:ln>
          <a:effectLst/>
        </p:spPr>
      </p:cxnSp>
      <p:sp>
        <p:nvSpPr>
          <p:cNvPr id="27" name="object 39">
            <a:extLst>
              <a:ext uri="{FF2B5EF4-FFF2-40B4-BE49-F238E27FC236}">
                <a16:creationId xmlns:a16="http://schemas.microsoft.com/office/drawing/2014/main" id="{294DDE42-14FB-D1C6-F42C-53C51CBD2B4E}"/>
              </a:ext>
            </a:extLst>
          </p:cNvPr>
          <p:cNvSpPr/>
          <p:nvPr/>
        </p:nvSpPr>
        <p:spPr>
          <a:xfrm>
            <a:off x="4072895"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1</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8" name="直線矢印コネクタ 27">
            <a:extLst>
              <a:ext uri="{FF2B5EF4-FFF2-40B4-BE49-F238E27FC236}">
                <a16:creationId xmlns:a16="http://schemas.microsoft.com/office/drawing/2014/main" id="{78359EA6-9DDC-C4BA-0D08-59C49BE2F676}"/>
              </a:ext>
            </a:extLst>
          </p:cNvPr>
          <p:cNvCxnSpPr>
            <a:cxnSpLocks/>
          </p:cNvCxnSpPr>
          <p:nvPr/>
        </p:nvCxnSpPr>
        <p:spPr>
          <a:xfrm>
            <a:off x="6096000" y="2241048"/>
            <a:ext cx="2751673" cy="0"/>
          </a:xfrm>
          <a:prstGeom prst="straightConnector1">
            <a:avLst/>
          </a:prstGeom>
          <a:noFill/>
          <a:ln w="19050" cap="flat" cmpd="sng" algn="ctr">
            <a:solidFill>
              <a:schemeClr val="tx2"/>
            </a:solidFill>
            <a:prstDash val="solid"/>
            <a:headEnd type="stealth" w="lg" len="med"/>
            <a:tailEnd type="stealth" w="lg" len="med"/>
          </a:ln>
          <a:effectLst/>
        </p:spPr>
      </p:cxnSp>
      <p:sp>
        <p:nvSpPr>
          <p:cNvPr id="29" name="object 39">
            <a:extLst>
              <a:ext uri="{FF2B5EF4-FFF2-40B4-BE49-F238E27FC236}">
                <a16:creationId xmlns:a16="http://schemas.microsoft.com/office/drawing/2014/main" id="{365529E6-3DA4-F8E4-6B67-C4B85F0FDB0E}"/>
              </a:ext>
            </a:extLst>
          </p:cNvPr>
          <p:cNvSpPr/>
          <p:nvPr/>
        </p:nvSpPr>
        <p:spPr>
          <a:xfrm>
            <a:off x="7040857"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30" name="直線コネクタ 29">
            <a:extLst>
              <a:ext uri="{FF2B5EF4-FFF2-40B4-BE49-F238E27FC236}">
                <a16:creationId xmlns:a16="http://schemas.microsoft.com/office/drawing/2014/main" id="{982A6E88-E92A-E7D0-5035-CACF439A5F16}"/>
              </a:ext>
            </a:extLst>
          </p:cNvPr>
          <p:cNvCxnSpPr/>
          <p:nvPr/>
        </p:nvCxnSpPr>
        <p:spPr>
          <a:xfrm>
            <a:off x="304249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E560E053-B9C5-D5C2-0906-D7974DCCD1D2}"/>
              </a:ext>
            </a:extLst>
          </p:cNvPr>
          <p:cNvCxnSpPr/>
          <p:nvPr/>
        </p:nvCxnSpPr>
        <p:spPr>
          <a:xfrm>
            <a:off x="6094045"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51F27483-DACF-C8A3-93BA-8529D4875DB8}"/>
              </a:ext>
            </a:extLst>
          </p:cNvPr>
          <p:cNvCxnSpPr/>
          <p:nvPr/>
        </p:nvCxnSpPr>
        <p:spPr>
          <a:xfrm>
            <a:off x="884767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71DB6F2C-EDB2-158B-4783-44A0CDBC1C8B}"/>
              </a:ext>
            </a:extLst>
          </p:cNvPr>
          <p:cNvCxnSpPr>
            <a:cxnSpLocks/>
          </p:cNvCxnSpPr>
          <p:nvPr/>
        </p:nvCxnSpPr>
        <p:spPr>
          <a:xfrm>
            <a:off x="8847673" y="2241048"/>
            <a:ext cx="1414184" cy="0"/>
          </a:xfrm>
          <a:prstGeom prst="straightConnector1">
            <a:avLst/>
          </a:prstGeom>
          <a:noFill/>
          <a:ln w="19050" cap="flat" cmpd="sng" algn="ctr">
            <a:solidFill>
              <a:schemeClr val="tx2"/>
            </a:solidFill>
            <a:prstDash val="solid"/>
            <a:headEnd type="stealth" w="lg" len="med"/>
            <a:tailEnd type="stealth" w="lg" len="med"/>
          </a:ln>
          <a:effectLst/>
        </p:spPr>
      </p:cxnSp>
      <p:sp>
        <p:nvSpPr>
          <p:cNvPr id="34" name="object 39">
            <a:extLst>
              <a:ext uri="{FF2B5EF4-FFF2-40B4-BE49-F238E27FC236}">
                <a16:creationId xmlns:a16="http://schemas.microsoft.com/office/drawing/2014/main" id="{67EAA6D3-2E67-7F55-882C-AE1007EA1826}"/>
              </a:ext>
            </a:extLst>
          </p:cNvPr>
          <p:cNvSpPr/>
          <p:nvPr/>
        </p:nvSpPr>
        <p:spPr>
          <a:xfrm>
            <a:off x="9079299" y="2149345"/>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chemeClr val="tx2"/>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sp>
        <p:nvSpPr>
          <p:cNvPr id="35" name="テキスト ボックス 34">
            <a:extLst>
              <a:ext uri="{FF2B5EF4-FFF2-40B4-BE49-F238E27FC236}">
                <a16:creationId xmlns:a16="http://schemas.microsoft.com/office/drawing/2014/main" id="{97CB9323-1FED-DB99-E091-B0E78D1EEE7A}"/>
              </a:ext>
            </a:extLst>
          </p:cNvPr>
          <p:cNvSpPr txBox="1"/>
          <p:nvPr/>
        </p:nvSpPr>
        <p:spPr>
          <a:xfrm>
            <a:off x="1833714" y="2976692"/>
            <a:ext cx="8733560" cy="3016210"/>
          </a:xfrm>
          <a:prstGeom prst="rect">
            <a:avLst/>
          </a:prstGeom>
          <a:noFill/>
        </p:spPr>
        <p:txBody>
          <a:bodyPr wrap="square" anchor="t">
            <a:spAutoFit/>
          </a:bodyPr>
          <a:lstStyle/>
          <a:p>
            <a:pPr>
              <a:defRPr/>
            </a:pPr>
            <a:r>
              <a:rPr kumimoji="0" lang="ja-JP" altLang="en-US" sz="1200" b="1" kern="0" dirty="0">
                <a:solidFill>
                  <a:srgbClr val="545454"/>
                </a:solidFill>
                <a:latin typeface="メイリオ"/>
              </a:rPr>
              <a:t>①</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オリエンテーション実施</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事前にヒアリングシートを記入いただいた上でオリエンテーションを実施。ターゲットや訴求ポイントなど企画目的を明確にします。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事前にお渡ししているエントリーシートへの記入をお願いします。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②</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構成案のご提出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①をもとに企画案をご提出し、広告主様と協議の上、企画の方向性を確定させます。</a:t>
            </a:r>
          </a:p>
          <a:p>
            <a:pPr>
              <a:defRPr/>
            </a:pPr>
            <a:r>
              <a:rPr kumimoji="0" lang="ja-JP" altLang="en-US" sz="900" kern="0" dirty="0">
                <a:solidFill>
                  <a:srgbClr val="0D0D0D"/>
                </a:solidFill>
                <a:latin typeface="Meiryo" panose="020B0604030504040204" pitchFamily="34" charset="-128"/>
                <a:ea typeface="Meiryo" panose="020B0604030504040204" pitchFamily="34" charset="-128"/>
              </a:rPr>
              <a:t>　　確定した方向性にしたがって、コンテンツ概要とページ体裁をご提出し、全体構成を確定させます。</a:t>
            </a:r>
          </a:p>
          <a:p>
            <a:pPr>
              <a:defRPr/>
            </a:pPr>
            <a:endParaRPr kumimoji="0" lang="en-US" altLang="ja-JP" sz="500" b="1" kern="0" dirty="0">
              <a:solidFill>
                <a:srgbClr val="545454"/>
              </a:solidFill>
              <a:latin typeface="メイリオ"/>
            </a:endParaRPr>
          </a:p>
          <a:p>
            <a:pPr>
              <a:defRPr/>
            </a:pPr>
            <a:r>
              <a:rPr kumimoji="0" lang="ja-JP" altLang="en-US" sz="1200" b="1" kern="0" dirty="0">
                <a:solidFill>
                  <a:srgbClr val="545454"/>
                </a:solidFill>
                <a:latin typeface="メイリオ"/>
              </a:rPr>
              <a:t>③デザイン・テキスト原稿のご提出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テキスト原稿およびデザインの制作を行います。広告主様に確認いただき、適宜修正を加えながら確定させます。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ご確認は初校、再校の</a:t>
            </a:r>
            <a:r>
              <a:rPr kumimoji="0" lang="en-US" altLang="ja-JP" sz="900" kern="0" dirty="0">
                <a:solidFill>
                  <a:srgbClr val="0D0D0D"/>
                </a:solidFill>
                <a:latin typeface="Meiryo" panose="020B0604030504040204" pitchFamily="34" charset="-128"/>
                <a:ea typeface="Meiryo" panose="020B0604030504040204" pitchFamily="34" charset="-128"/>
              </a:rPr>
              <a:t>2</a:t>
            </a:r>
            <a:r>
              <a:rPr kumimoji="0" lang="ja-JP" altLang="en-US" sz="900" kern="0" dirty="0">
                <a:solidFill>
                  <a:srgbClr val="0D0D0D"/>
                </a:solidFill>
                <a:latin typeface="Meiryo" panose="020B0604030504040204" pitchFamily="34" charset="-128"/>
                <a:ea typeface="Meiryo" panose="020B0604030504040204" pitchFamily="34" charset="-128"/>
              </a:rPr>
              <a:t>回となります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再校の段階では初校でのご指摘事項の反映確認のみとなります。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④</a:t>
            </a:r>
            <a:r>
              <a:rPr kumimoji="0" lang="ja-JP" altLang="en-US" sz="500" b="1" kern="0" dirty="0">
                <a:solidFill>
                  <a:srgbClr val="545454"/>
                </a:solidFill>
                <a:latin typeface="メイリオ"/>
              </a:rPr>
              <a:t>　</a:t>
            </a:r>
            <a:r>
              <a:rPr kumimoji="0" lang="en-US" altLang="ja-JP" sz="1200" b="1" kern="0" dirty="0">
                <a:solidFill>
                  <a:srgbClr val="545454"/>
                </a:solidFill>
                <a:latin typeface="メイリオ"/>
              </a:rPr>
              <a:t>HTML</a:t>
            </a:r>
            <a:r>
              <a:rPr kumimoji="0" lang="ja-JP" altLang="en-US" sz="1200" b="1" kern="0" dirty="0" err="1">
                <a:solidFill>
                  <a:srgbClr val="545454"/>
                </a:solidFill>
                <a:latin typeface="メイリオ"/>
              </a:rPr>
              <a:t>での</a:t>
            </a:r>
            <a:r>
              <a:rPr kumimoji="0" lang="ja-JP" altLang="en-US" sz="1200" b="1" kern="0" dirty="0">
                <a:solidFill>
                  <a:srgbClr val="545454"/>
                </a:solidFill>
                <a:latin typeface="メイリオ"/>
              </a:rPr>
              <a:t>動作確認</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校了</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テストサーバー上もしくは</a:t>
            </a:r>
            <a:r>
              <a:rPr kumimoji="0" lang="en-US" altLang="ja-JP" sz="900" kern="0" dirty="0">
                <a:solidFill>
                  <a:srgbClr val="0D0D0D"/>
                </a:solidFill>
                <a:latin typeface="Meiryo" panose="020B0604030504040204" pitchFamily="34" charset="-128"/>
                <a:ea typeface="Meiryo" panose="020B0604030504040204" pitchFamily="34" charset="-128"/>
              </a:rPr>
              <a:t>HTML</a:t>
            </a:r>
            <a:r>
              <a:rPr kumimoji="0" lang="ja-JP" altLang="en-US" sz="900" kern="0" dirty="0">
                <a:solidFill>
                  <a:srgbClr val="0D0D0D"/>
                </a:solidFill>
                <a:latin typeface="Meiryo" panose="020B0604030504040204" pitchFamily="34" charset="-128"/>
                <a:ea typeface="Meiryo" panose="020B0604030504040204" pitchFamily="34" charset="-128"/>
              </a:rPr>
              <a:t>ファイルにて、ページの動作確認を行っていただき校了となります。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原則として、この段階での修正はお受けできません。</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⑤弊社内チェック</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本番環境へのファイルアップ</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71687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企画ページの制作・掲載については、以下のフローに沿ってお申し込みの上、</a:t>
            </a:r>
            <a:r>
              <a:rPr lang="ja-JP" altLang="en-US" sz="1400" dirty="0">
                <a:solidFill>
                  <a:srgbClr val="002AFF"/>
                </a:solidFill>
                <a:latin typeface="Meiryo" panose="020B0604030504040204" pitchFamily="34" charset="-128"/>
                <a:ea typeface="Meiryo" panose="020B0604030504040204" pitchFamily="34" charset="-128"/>
                <a:cs typeface="+mn-cs"/>
              </a:rPr>
              <a:t>クリエイティブ制作委託約款の第</a:t>
            </a:r>
            <a:r>
              <a:rPr lang="en-US" altLang="ja-JP" sz="1400" dirty="0">
                <a:solidFill>
                  <a:srgbClr val="002AFF"/>
                </a:solidFill>
                <a:latin typeface="Meiryo" panose="020B0604030504040204" pitchFamily="34" charset="-128"/>
                <a:ea typeface="Meiryo" panose="020B0604030504040204" pitchFamily="34" charset="-128"/>
                <a:cs typeface="+mn-cs"/>
              </a:rPr>
              <a:t>9</a:t>
            </a:r>
            <a:r>
              <a:rPr lang="ja-JP" altLang="en-US" sz="1400" dirty="0">
                <a:solidFill>
                  <a:srgbClr val="002AFF"/>
                </a:solidFill>
                <a:latin typeface="Meiryo" panose="020B0604030504040204" pitchFamily="34" charset="-128"/>
                <a:ea typeface="Meiryo" panose="020B0604030504040204" pitchFamily="34" charset="-128"/>
                <a:cs typeface="+mn-cs"/>
              </a:rPr>
              <a:t>条第</a:t>
            </a:r>
            <a:r>
              <a:rPr lang="en-US" altLang="ja-JP" sz="1400" dirty="0">
                <a:solidFill>
                  <a:srgbClr val="002AFF"/>
                </a:solidFill>
                <a:latin typeface="Meiryo" panose="020B0604030504040204" pitchFamily="34" charset="-128"/>
                <a:ea typeface="Meiryo" panose="020B0604030504040204" pitchFamily="34" charset="-128"/>
                <a:cs typeface="+mn-cs"/>
              </a:rPr>
              <a:t>1</a:t>
            </a:r>
            <a:r>
              <a:rPr lang="ja-JP" altLang="en-US" sz="1400" dirty="0">
                <a:solidFill>
                  <a:srgbClr val="002AFF"/>
                </a:solidFill>
                <a:latin typeface="Meiryo" panose="020B0604030504040204" pitchFamily="34" charset="-128"/>
                <a:ea typeface="Meiryo" panose="020B0604030504040204" pitchFamily="34" charset="-128"/>
                <a:cs typeface="+mn-cs"/>
              </a:rPr>
              <a:t>項</a:t>
            </a:r>
            <a:r>
              <a:rPr lang="en-US" altLang="ja-JP" sz="1400" dirty="0">
                <a:solidFill>
                  <a:srgbClr val="002AFF"/>
                </a:solidFill>
                <a:latin typeface="Meiryo" panose="020B0604030504040204" pitchFamily="34" charset="-128"/>
                <a:ea typeface="Meiryo" panose="020B0604030504040204" pitchFamily="34" charset="-128"/>
                <a:cs typeface="+mn-cs"/>
              </a:rPr>
              <a:t>(2)</a:t>
            </a:r>
            <a:r>
              <a:rPr lang="ja-JP" altLang="en-US" sz="1400" dirty="0">
                <a:solidFill>
                  <a:srgbClr val="002AFF"/>
                </a:solidFill>
                <a:latin typeface="Meiryo" panose="020B0604030504040204" pitchFamily="34" charset="-128"/>
                <a:ea typeface="Meiryo" panose="020B0604030504040204" pitchFamily="34" charset="-128"/>
                <a:cs typeface="+mn-cs"/>
              </a:rPr>
              <a:t>支払条件</a:t>
            </a:r>
            <a:r>
              <a:rPr lang="en-US" altLang="ja-JP" sz="1400" dirty="0">
                <a:solidFill>
                  <a:srgbClr val="002AFF"/>
                </a:solidFill>
                <a:latin typeface="Meiryo" panose="020B0604030504040204" pitchFamily="34" charset="-128"/>
                <a:ea typeface="Meiryo" panose="020B0604030504040204" pitchFamily="34" charset="-128"/>
                <a:cs typeface="+mn-cs"/>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srgbClr val="0D0D0D"/>
                </a:solidFill>
                <a:latin typeface="メイリオ" panose="020B0604030504040204" pitchFamily="50" charset="-128"/>
                <a:ea typeface="メイリオ" panose="020B0604030504040204" pitchFamily="50" charset="-128"/>
                <a:hlinkClick r:id="rId3"/>
              </a:rPr>
              <a:t>LINE Biz Process Manager </a:t>
            </a:r>
            <a:r>
              <a:rPr lang="ja-JP" altLang="en-US" sz="1400" dirty="0">
                <a:solidFill>
                  <a:srgbClr val="0D0D0D"/>
                </a:solidFill>
                <a:latin typeface="メイリオ" panose="020B0604030504040204" pitchFamily="50" charset="-128"/>
                <a:ea typeface="メイリオ" panose="020B0604030504040204" pitchFamily="50" charset="-128"/>
                <a:hlinkClick r:id="rId3"/>
              </a:rPr>
              <a:t>操作マニュアル</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97907" y="4662865"/>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43" name="グループ化 42">
            <a:extLst>
              <a:ext uri="{FF2B5EF4-FFF2-40B4-BE49-F238E27FC236}">
                <a16:creationId xmlns:a16="http://schemas.microsoft.com/office/drawing/2014/main" id="{FA3B93B4-F989-713D-D80F-A256DE9479DA}"/>
              </a:ext>
            </a:extLst>
          </p:cNvPr>
          <p:cNvGrpSpPr/>
          <p:nvPr/>
        </p:nvGrpSpPr>
        <p:grpSpPr>
          <a:xfrm>
            <a:off x="497907" y="3402715"/>
            <a:ext cx="885476" cy="1130553"/>
            <a:chOff x="497907" y="3402715"/>
            <a:chExt cx="885476" cy="1130553"/>
          </a:xfrm>
        </p:grpSpPr>
        <p:sp>
          <p:nvSpPr>
            <p:cNvPr id="58" name="角丸四角形 75">
              <a:extLst>
                <a:ext uri="{FF2B5EF4-FFF2-40B4-BE49-F238E27FC236}">
                  <a16:creationId xmlns:a16="http://schemas.microsoft.com/office/drawing/2014/main" id="{ED9B6A5C-C898-7767-578C-642ADCCCD574}"/>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70" name="直線コネクタ 69">
            <a:extLst>
              <a:ext uri="{FF2B5EF4-FFF2-40B4-BE49-F238E27FC236}">
                <a16:creationId xmlns:a16="http://schemas.microsoft.com/office/drawing/2014/main" id="{6B779A67-F21B-140B-9950-52FF7C7A80DD}"/>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5" name="タイトル 2">
            <a:extLst>
              <a:ext uri="{FF2B5EF4-FFF2-40B4-BE49-F238E27FC236}">
                <a16:creationId xmlns:a16="http://schemas.microsoft.com/office/drawing/2014/main" id="{77E3B62C-ADFC-349A-0097-369CD0A23092}"/>
              </a:ext>
            </a:extLst>
          </p:cNvPr>
          <p:cNvSpPr txBox="1">
            <a:spLocks/>
          </p:cNvSpPr>
          <p:nvPr/>
        </p:nvSpPr>
        <p:spPr>
          <a:xfrm>
            <a:off x="9722210" y="3135117"/>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6" name="ホームベース 58">
            <a:extLst>
              <a:ext uri="{FF2B5EF4-FFF2-40B4-BE49-F238E27FC236}">
                <a16:creationId xmlns:a16="http://schemas.microsoft.com/office/drawing/2014/main" id="{646A006C-C93D-D32C-0C5C-62E153A2D3B5}"/>
              </a:ext>
            </a:extLst>
          </p:cNvPr>
          <p:cNvSpPr/>
          <p:nvPr/>
        </p:nvSpPr>
        <p:spPr>
          <a:xfrm>
            <a:off x="10166540" y="3682882"/>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7" name="ホームベース 59">
            <a:extLst>
              <a:ext uri="{FF2B5EF4-FFF2-40B4-BE49-F238E27FC236}">
                <a16:creationId xmlns:a16="http://schemas.microsoft.com/office/drawing/2014/main" id="{55426B05-4629-430B-CC40-5113EF4DCDBC}"/>
              </a:ext>
            </a:extLst>
          </p:cNvPr>
          <p:cNvSpPr/>
          <p:nvPr/>
        </p:nvSpPr>
        <p:spPr>
          <a:xfrm>
            <a:off x="9303767" y="3682882"/>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8" name="ホームベース 60">
            <a:extLst>
              <a:ext uri="{FF2B5EF4-FFF2-40B4-BE49-F238E27FC236}">
                <a16:creationId xmlns:a16="http://schemas.microsoft.com/office/drawing/2014/main" id="{FBB80BB0-CA63-707D-04EB-8AE755E0248E}"/>
              </a:ext>
            </a:extLst>
          </p:cNvPr>
          <p:cNvSpPr/>
          <p:nvPr/>
        </p:nvSpPr>
        <p:spPr>
          <a:xfrm>
            <a:off x="8316391" y="3682882"/>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9" name="ホームベース 65">
            <a:extLst>
              <a:ext uri="{FF2B5EF4-FFF2-40B4-BE49-F238E27FC236}">
                <a16:creationId xmlns:a16="http://schemas.microsoft.com/office/drawing/2014/main" id="{10875FE0-56EA-D354-F9A4-34E6C473E523}"/>
              </a:ext>
            </a:extLst>
          </p:cNvPr>
          <p:cNvSpPr/>
          <p:nvPr/>
        </p:nvSpPr>
        <p:spPr>
          <a:xfrm>
            <a:off x="10166541" y="4933896"/>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ADF4CABB-5CAB-4757-0266-74037DC29A56}"/>
              </a:ext>
            </a:extLst>
          </p:cNvPr>
          <p:cNvSpPr/>
          <p:nvPr/>
        </p:nvSpPr>
        <p:spPr>
          <a:xfrm>
            <a:off x="8316391" y="4933896"/>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11" name="ホームベース 61">
            <a:extLst>
              <a:ext uri="{FF2B5EF4-FFF2-40B4-BE49-F238E27FC236}">
                <a16:creationId xmlns:a16="http://schemas.microsoft.com/office/drawing/2014/main" id="{FF61C777-8EC9-67A0-A7EE-F4C572C8430E}"/>
              </a:ext>
            </a:extLst>
          </p:cNvPr>
          <p:cNvSpPr/>
          <p:nvPr/>
        </p:nvSpPr>
        <p:spPr>
          <a:xfrm>
            <a:off x="7432633"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13" name="ホームベース 61">
            <a:extLst>
              <a:ext uri="{FF2B5EF4-FFF2-40B4-BE49-F238E27FC236}">
                <a16:creationId xmlns:a16="http://schemas.microsoft.com/office/drawing/2014/main" id="{FF232091-02A7-0387-2E4A-D4C5A3350A2E}"/>
              </a:ext>
            </a:extLst>
          </p:cNvPr>
          <p:cNvSpPr/>
          <p:nvPr/>
        </p:nvSpPr>
        <p:spPr>
          <a:xfrm>
            <a:off x="6499710"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26" name="ホームベース 61">
            <a:extLst>
              <a:ext uri="{FF2B5EF4-FFF2-40B4-BE49-F238E27FC236}">
                <a16:creationId xmlns:a16="http://schemas.microsoft.com/office/drawing/2014/main" id="{D54B8DBE-A05E-E38E-570F-710C38DEAE01}"/>
              </a:ext>
            </a:extLst>
          </p:cNvPr>
          <p:cNvSpPr/>
          <p:nvPr/>
        </p:nvSpPr>
        <p:spPr>
          <a:xfrm>
            <a:off x="7362832" y="4926034"/>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27" name="ホームベース 68">
            <a:extLst>
              <a:ext uri="{FF2B5EF4-FFF2-40B4-BE49-F238E27FC236}">
                <a16:creationId xmlns:a16="http://schemas.microsoft.com/office/drawing/2014/main" id="{AC1C6045-E61C-5AB6-C020-2EB1938FD88D}"/>
              </a:ext>
            </a:extLst>
          </p:cNvPr>
          <p:cNvSpPr/>
          <p:nvPr/>
        </p:nvSpPr>
        <p:spPr>
          <a:xfrm>
            <a:off x="5510911" y="4933896"/>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8" name="ホームベース 67">
            <a:extLst>
              <a:ext uri="{FF2B5EF4-FFF2-40B4-BE49-F238E27FC236}">
                <a16:creationId xmlns:a16="http://schemas.microsoft.com/office/drawing/2014/main" id="{3E1960B9-8D45-2733-B686-90FF77875E96}"/>
              </a:ext>
            </a:extLst>
          </p:cNvPr>
          <p:cNvSpPr/>
          <p:nvPr/>
        </p:nvSpPr>
        <p:spPr>
          <a:xfrm>
            <a:off x="5690251" y="4933896"/>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29" name="ホームベース 68">
            <a:extLst>
              <a:ext uri="{FF2B5EF4-FFF2-40B4-BE49-F238E27FC236}">
                <a16:creationId xmlns:a16="http://schemas.microsoft.com/office/drawing/2014/main" id="{0348D5F7-D1DE-BD43-0DEF-8C5DB4C92671}"/>
              </a:ext>
            </a:extLst>
          </p:cNvPr>
          <p:cNvSpPr/>
          <p:nvPr/>
        </p:nvSpPr>
        <p:spPr>
          <a:xfrm>
            <a:off x="4810308" y="4933896"/>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0" name="ホームベース 69">
            <a:extLst>
              <a:ext uri="{FF2B5EF4-FFF2-40B4-BE49-F238E27FC236}">
                <a16:creationId xmlns:a16="http://schemas.microsoft.com/office/drawing/2014/main" id="{B583C641-6311-2244-E3D6-38A2DB0262DA}"/>
              </a:ext>
            </a:extLst>
          </p:cNvPr>
          <p:cNvSpPr/>
          <p:nvPr/>
        </p:nvSpPr>
        <p:spPr>
          <a:xfrm>
            <a:off x="2450293" y="4933896"/>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31" name="タイトル 2">
            <a:extLst>
              <a:ext uri="{FF2B5EF4-FFF2-40B4-BE49-F238E27FC236}">
                <a16:creationId xmlns:a16="http://schemas.microsoft.com/office/drawing/2014/main" id="{27E2C256-D720-3D16-4F75-800C92BBA79B}"/>
              </a:ext>
            </a:extLst>
          </p:cNvPr>
          <p:cNvSpPr txBox="1">
            <a:spLocks/>
          </p:cNvSpPr>
          <p:nvPr/>
        </p:nvSpPr>
        <p:spPr>
          <a:xfrm>
            <a:off x="6083721" y="5875619"/>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32" name="直線コネクタ 31">
            <a:extLst>
              <a:ext uri="{FF2B5EF4-FFF2-40B4-BE49-F238E27FC236}">
                <a16:creationId xmlns:a16="http://schemas.microsoft.com/office/drawing/2014/main" id="{E74188E8-3302-683C-EC7C-829D15A4A3E6}"/>
              </a:ext>
            </a:extLst>
          </p:cNvPr>
          <p:cNvCxnSpPr>
            <a:cxnSpLocks/>
          </p:cNvCxnSpPr>
          <p:nvPr/>
        </p:nvCxnSpPr>
        <p:spPr>
          <a:xfrm>
            <a:off x="6084135" y="5566932"/>
            <a:ext cx="0" cy="519310"/>
          </a:xfrm>
          <a:prstGeom prst="line">
            <a:avLst/>
          </a:prstGeom>
          <a:noFill/>
          <a:ln w="9525" cap="flat" cmpd="sng" algn="ctr">
            <a:solidFill>
              <a:schemeClr val="accent6">
                <a:lumMod val="50000"/>
              </a:schemeClr>
            </a:solidFill>
            <a:prstDash val="solid"/>
          </a:ln>
          <a:effectLst/>
        </p:spPr>
      </p:cxnSp>
      <p:sp>
        <p:nvSpPr>
          <p:cNvPr id="33" name="円/楕円 78">
            <a:extLst>
              <a:ext uri="{FF2B5EF4-FFF2-40B4-BE49-F238E27FC236}">
                <a16:creationId xmlns:a16="http://schemas.microsoft.com/office/drawing/2014/main" id="{5552C3F1-988A-E6F9-AAB0-7324DFD950D0}"/>
              </a:ext>
            </a:extLst>
          </p:cNvPr>
          <p:cNvSpPr>
            <a:spLocks noChangeAspect="1"/>
          </p:cNvSpPr>
          <p:nvPr/>
        </p:nvSpPr>
        <p:spPr>
          <a:xfrm>
            <a:off x="6030135" y="5512932"/>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2" name="ホームベース 63">
            <a:extLst>
              <a:ext uri="{FF2B5EF4-FFF2-40B4-BE49-F238E27FC236}">
                <a16:creationId xmlns:a16="http://schemas.microsoft.com/office/drawing/2014/main" id="{DC0CB459-7684-F1C5-0F1F-5AF42252A5F9}"/>
              </a:ext>
            </a:extLst>
          </p:cNvPr>
          <p:cNvSpPr/>
          <p:nvPr/>
        </p:nvSpPr>
        <p:spPr>
          <a:xfrm>
            <a:off x="4859169" y="3706187"/>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4" name="ホームベース 63">
            <a:extLst>
              <a:ext uri="{FF2B5EF4-FFF2-40B4-BE49-F238E27FC236}">
                <a16:creationId xmlns:a16="http://schemas.microsoft.com/office/drawing/2014/main" id="{BE0AE576-1F43-AE63-67DA-BC5AB243876B}"/>
              </a:ext>
            </a:extLst>
          </p:cNvPr>
          <p:cNvSpPr/>
          <p:nvPr/>
        </p:nvSpPr>
        <p:spPr>
          <a:xfrm>
            <a:off x="3641418" y="3698606"/>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8" name="ホームベース 61">
            <a:extLst>
              <a:ext uri="{FF2B5EF4-FFF2-40B4-BE49-F238E27FC236}">
                <a16:creationId xmlns:a16="http://schemas.microsoft.com/office/drawing/2014/main" id="{CD52924A-9FC6-A050-FB47-47D1CCA839CB}"/>
              </a:ext>
            </a:extLst>
          </p:cNvPr>
          <p:cNvSpPr/>
          <p:nvPr/>
        </p:nvSpPr>
        <p:spPr>
          <a:xfrm>
            <a:off x="4402244" y="3694675"/>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15" name="ホームベース 62">
            <a:extLst>
              <a:ext uri="{FF2B5EF4-FFF2-40B4-BE49-F238E27FC236}">
                <a16:creationId xmlns:a16="http://schemas.microsoft.com/office/drawing/2014/main" id="{4FB9C1A2-C340-EF8B-CF6C-7CC167885B08}"/>
              </a:ext>
            </a:extLst>
          </p:cNvPr>
          <p:cNvSpPr/>
          <p:nvPr/>
        </p:nvSpPr>
        <p:spPr>
          <a:xfrm>
            <a:off x="3117338" y="3698670"/>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16" name="ホームベース 63">
            <a:extLst>
              <a:ext uri="{FF2B5EF4-FFF2-40B4-BE49-F238E27FC236}">
                <a16:creationId xmlns:a16="http://schemas.microsoft.com/office/drawing/2014/main" id="{77B83633-A099-638E-7E32-298C328BA7C7}"/>
              </a:ext>
            </a:extLst>
          </p:cNvPr>
          <p:cNvSpPr/>
          <p:nvPr/>
        </p:nvSpPr>
        <p:spPr>
          <a:xfrm>
            <a:off x="2117593" y="3682882"/>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7" name="ホームベース 64">
            <a:extLst>
              <a:ext uri="{FF2B5EF4-FFF2-40B4-BE49-F238E27FC236}">
                <a16:creationId xmlns:a16="http://schemas.microsoft.com/office/drawing/2014/main" id="{B4824F8F-35D6-3E96-F692-423AAA70AECF}"/>
              </a:ext>
            </a:extLst>
          </p:cNvPr>
          <p:cNvSpPr/>
          <p:nvPr/>
        </p:nvSpPr>
        <p:spPr>
          <a:xfrm>
            <a:off x="1415481" y="3682882"/>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35" name="グループ化 34">
            <a:extLst>
              <a:ext uri="{FF2B5EF4-FFF2-40B4-BE49-F238E27FC236}">
                <a16:creationId xmlns:a16="http://schemas.microsoft.com/office/drawing/2014/main" id="{163983A9-3323-93D8-AA88-E07B91E95142}"/>
              </a:ext>
            </a:extLst>
          </p:cNvPr>
          <p:cNvGrpSpPr/>
          <p:nvPr/>
        </p:nvGrpSpPr>
        <p:grpSpPr>
          <a:xfrm>
            <a:off x="1504391" y="3050097"/>
            <a:ext cx="2238838" cy="826344"/>
            <a:chOff x="1617744" y="3050097"/>
            <a:chExt cx="2238838" cy="826344"/>
          </a:xfrm>
        </p:grpSpPr>
        <p:grpSp>
          <p:nvGrpSpPr>
            <p:cNvPr id="22" name="グループ化 21">
              <a:extLst>
                <a:ext uri="{FF2B5EF4-FFF2-40B4-BE49-F238E27FC236}">
                  <a16:creationId xmlns:a16="http://schemas.microsoft.com/office/drawing/2014/main" id="{F6686C4F-EF15-9D3B-E4A3-5205A49F8BC3}"/>
                </a:ext>
              </a:extLst>
            </p:cNvPr>
            <p:cNvGrpSpPr/>
            <p:nvPr/>
          </p:nvGrpSpPr>
          <p:grpSpPr>
            <a:xfrm rot="10800000">
              <a:off x="1617744" y="3303131"/>
              <a:ext cx="110666" cy="573310"/>
              <a:chOff x="3646569" y="6103481"/>
              <a:chExt cx="110666" cy="573310"/>
            </a:xfrm>
          </p:grpSpPr>
          <p:cxnSp>
            <p:nvCxnSpPr>
              <p:cNvPr id="23" name="直線コネクタ 22">
                <a:extLst>
                  <a:ext uri="{FF2B5EF4-FFF2-40B4-BE49-F238E27FC236}">
                    <a16:creationId xmlns:a16="http://schemas.microsoft.com/office/drawing/2014/main" id="{205506F3-1CA6-E6F8-AF4B-CDC99A1FA11C}"/>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24" name="円/楕円 78">
                <a:extLst>
                  <a:ext uri="{FF2B5EF4-FFF2-40B4-BE49-F238E27FC236}">
                    <a16:creationId xmlns:a16="http://schemas.microsoft.com/office/drawing/2014/main" id="{E0E81C56-D10D-10D3-FF08-490134D4B19D}"/>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19BB691E-807B-D543-4BFB-7F4811F271B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18" name="直線コネクタ 17">
            <a:extLst>
              <a:ext uri="{FF2B5EF4-FFF2-40B4-BE49-F238E27FC236}">
                <a16:creationId xmlns:a16="http://schemas.microsoft.com/office/drawing/2014/main" id="{63B2ACBF-9964-16AF-D04A-85FE3FA2D96D}"/>
              </a:ext>
            </a:extLst>
          </p:cNvPr>
          <p:cNvCxnSpPr>
            <a:cxnSpLocks/>
          </p:cNvCxnSpPr>
          <p:nvPr/>
        </p:nvCxnSpPr>
        <p:spPr>
          <a:xfrm>
            <a:off x="8708026" y="3473845"/>
            <a:ext cx="0" cy="2321906"/>
          </a:xfrm>
          <a:prstGeom prst="line">
            <a:avLst/>
          </a:prstGeom>
          <a:noFill/>
          <a:ln w="34925" cap="flat" cmpd="sng" algn="ctr">
            <a:solidFill>
              <a:schemeClr val="accent1"/>
            </a:solidFill>
            <a:prstDash val="sysDot"/>
          </a:ln>
          <a:effectLst>
            <a:glow rad="38651">
              <a:srgbClr val="FFFFFF"/>
            </a:glow>
          </a:effectLst>
        </p:spPr>
      </p:cxnSp>
      <p:grpSp>
        <p:nvGrpSpPr>
          <p:cNvPr id="36" name="グループ化 35">
            <a:extLst>
              <a:ext uri="{FF2B5EF4-FFF2-40B4-BE49-F238E27FC236}">
                <a16:creationId xmlns:a16="http://schemas.microsoft.com/office/drawing/2014/main" id="{19A308AC-0945-D581-18E8-485CB375B0E0}"/>
              </a:ext>
            </a:extLst>
          </p:cNvPr>
          <p:cNvGrpSpPr/>
          <p:nvPr/>
        </p:nvGrpSpPr>
        <p:grpSpPr>
          <a:xfrm rot="10800000">
            <a:off x="4868647" y="3303131"/>
            <a:ext cx="110666" cy="573310"/>
            <a:chOff x="3646569" y="6103481"/>
            <a:chExt cx="110666" cy="573310"/>
          </a:xfrm>
        </p:grpSpPr>
        <p:cxnSp>
          <p:nvCxnSpPr>
            <p:cNvPr id="39" name="直線コネクタ 38">
              <a:extLst>
                <a:ext uri="{FF2B5EF4-FFF2-40B4-BE49-F238E27FC236}">
                  <a16:creationId xmlns:a16="http://schemas.microsoft.com/office/drawing/2014/main" id="{C5F95645-B394-28E9-395A-8C58BBC0EEC7}"/>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42" name="円/楕円 78">
              <a:extLst>
                <a:ext uri="{FF2B5EF4-FFF2-40B4-BE49-F238E27FC236}">
                  <a16:creationId xmlns:a16="http://schemas.microsoft.com/office/drawing/2014/main" id="{D36B9CDF-74B4-E336-2185-392E6B3ADA05}"/>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37" name="テキスト ボックス 36">
            <a:extLst>
              <a:ext uri="{FF2B5EF4-FFF2-40B4-BE49-F238E27FC236}">
                <a16:creationId xmlns:a16="http://schemas.microsoft.com/office/drawing/2014/main" id="{894F72DC-B035-5043-3270-62414DE0FA78}"/>
              </a:ext>
            </a:extLst>
          </p:cNvPr>
          <p:cNvSpPr txBox="1"/>
          <p:nvPr/>
        </p:nvSpPr>
        <p:spPr>
          <a:xfrm>
            <a:off x="4923979" y="2950249"/>
            <a:ext cx="2598611" cy="5693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100" dirty="0">
                <a:latin typeface="メイリオ"/>
                <a:ea typeface="メイリオ"/>
                <a:cs typeface="Calibri"/>
              </a:rPr>
              <a:t>スペシャル商品のみ</a:t>
            </a:r>
            <a:endParaRPr lang="en-US" altLang="ja-JP" sz="1100" dirty="0">
              <a:latin typeface="メイリオ"/>
              <a:ea typeface="メイリオ"/>
              <a:cs typeface="Calibri"/>
            </a:endParaRPr>
          </a:p>
          <a:p>
            <a:pPr algn="l"/>
            <a:r>
              <a:rPr lang="en-US" altLang="ja-JP" sz="1000" dirty="0">
                <a:latin typeface="メイリオ"/>
                <a:ea typeface="メイリオ"/>
                <a:cs typeface="Calibri"/>
              </a:rPr>
              <a:t>※</a:t>
            </a:r>
            <a:r>
              <a:rPr lang="ja-JP" altLang="en-US" sz="1000" dirty="0">
                <a:latin typeface="メイリオ"/>
                <a:ea typeface="メイリオ"/>
                <a:cs typeface="Calibri"/>
              </a:rPr>
              <a:t>レギュラー商品は企業商材審査通過後</a:t>
            </a:r>
            <a:endParaRPr lang="en-US" altLang="ja-JP" sz="1000" dirty="0">
              <a:latin typeface="メイリオ"/>
              <a:ea typeface="メイリオ"/>
              <a:cs typeface="Calibri"/>
            </a:endParaRPr>
          </a:p>
          <a:p>
            <a:pPr algn="l"/>
            <a:r>
              <a:rPr lang="ja-JP" altLang="en-US" sz="1000" dirty="0">
                <a:latin typeface="メイリオ"/>
                <a:ea typeface="メイリオ"/>
                <a:cs typeface="Calibri"/>
              </a:rPr>
              <a:t>　そのまま発注いただけます</a:t>
            </a:r>
            <a:endParaRPr lang="en-US" altLang="ja-JP" sz="1000" dirty="0">
              <a:latin typeface="メイリオ"/>
              <a:ea typeface="メイリオ"/>
              <a:cs typeface="Calibri"/>
            </a:endParaRPr>
          </a:p>
        </p:txBody>
      </p:sp>
      <p:sp>
        <p:nvSpPr>
          <p:cNvPr id="46" name="タイトル 2">
            <a:extLst>
              <a:ext uri="{FF2B5EF4-FFF2-40B4-BE49-F238E27FC236}">
                <a16:creationId xmlns:a16="http://schemas.microsoft.com/office/drawing/2014/main" id="{E0D072E8-F451-A52D-1B02-01B6FC2ABE83}"/>
              </a:ext>
            </a:extLst>
          </p:cNvPr>
          <p:cNvSpPr txBox="1">
            <a:spLocks/>
          </p:cNvSpPr>
          <p:nvPr/>
        </p:nvSpPr>
        <p:spPr>
          <a:xfrm>
            <a:off x="8720516" y="5875619"/>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47" name="直線コネクタ 46">
            <a:extLst>
              <a:ext uri="{FF2B5EF4-FFF2-40B4-BE49-F238E27FC236}">
                <a16:creationId xmlns:a16="http://schemas.microsoft.com/office/drawing/2014/main" id="{7FA89ED0-07BF-473E-CFF0-851430308ED0}"/>
              </a:ext>
            </a:extLst>
          </p:cNvPr>
          <p:cNvCxnSpPr>
            <a:cxnSpLocks/>
          </p:cNvCxnSpPr>
          <p:nvPr/>
        </p:nvCxnSpPr>
        <p:spPr>
          <a:xfrm>
            <a:off x="11485706" y="4084187"/>
            <a:ext cx="0" cy="2002055"/>
          </a:xfrm>
          <a:prstGeom prst="line">
            <a:avLst/>
          </a:prstGeom>
          <a:noFill/>
          <a:ln w="9525" cap="flat" cmpd="sng" algn="ctr">
            <a:solidFill>
              <a:schemeClr val="accent6">
                <a:lumMod val="50000"/>
              </a:schemeClr>
            </a:solidFill>
            <a:prstDash val="solid"/>
          </a:ln>
          <a:effectLst/>
        </p:spPr>
      </p:cxnSp>
      <p:sp>
        <p:nvSpPr>
          <p:cNvPr id="48" name="円/楕円 78">
            <a:extLst>
              <a:ext uri="{FF2B5EF4-FFF2-40B4-BE49-F238E27FC236}">
                <a16:creationId xmlns:a16="http://schemas.microsoft.com/office/drawing/2014/main" id="{4CC421E4-A3E8-58F2-5D00-A533501495F8}"/>
              </a:ext>
            </a:extLst>
          </p:cNvPr>
          <p:cNvSpPr>
            <a:spLocks noChangeAspect="1"/>
          </p:cNvSpPr>
          <p:nvPr/>
        </p:nvSpPr>
        <p:spPr>
          <a:xfrm>
            <a:off x="11431706" y="529574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9" name="円/楕円 78">
            <a:extLst>
              <a:ext uri="{FF2B5EF4-FFF2-40B4-BE49-F238E27FC236}">
                <a16:creationId xmlns:a16="http://schemas.microsoft.com/office/drawing/2014/main" id="{C18E30ED-5397-DC85-6E83-169C01AB3859}"/>
              </a:ext>
            </a:extLst>
          </p:cNvPr>
          <p:cNvSpPr>
            <a:spLocks noChangeAspect="1"/>
          </p:cNvSpPr>
          <p:nvPr/>
        </p:nvSpPr>
        <p:spPr>
          <a:xfrm>
            <a:off x="11431706" y="402267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19" name="グループ化 18">
            <a:extLst>
              <a:ext uri="{FF2B5EF4-FFF2-40B4-BE49-F238E27FC236}">
                <a16:creationId xmlns:a16="http://schemas.microsoft.com/office/drawing/2014/main" id="{61C0B8DE-62AF-B762-A773-0D8F1D8739CF}"/>
              </a:ext>
            </a:extLst>
          </p:cNvPr>
          <p:cNvGrpSpPr/>
          <p:nvPr/>
        </p:nvGrpSpPr>
        <p:grpSpPr>
          <a:xfrm>
            <a:off x="7769816" y="3031165"/>
            <a:ext cx="1876415" cy="469804"/>
            <a:chOff x="6757793" y="2283586"/>
            <a:chExt cx="1876415" cy="469804"/>
          </a:xfrm>
        </p:grpSpPr>
        <p:sp>
          <p:nvSpPr>
            <p:cNvPr id="20" name="テキスト ボックス 19">
              <a:extLst>
                <a:ext uri="{FF2B5EF4-FFF2-40B4-BE49-F238E27FC236}">
                  <a16:creationId xmlns:a16="http://schemas.microsoft.com/office/drawing/2014/main" id="{4AD22119-6C4B-43C4-FB1B-C964C984C2B3}"/>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21" name="グラフィックス 20" descr="バッジ: チェックマーク 1 単色塗りつぶし">
              <a:extLst>
                <a:ext uri="{FF2B5EF4-FFF2-40B4-BE49-F238E27FC236}">
                  <a16:creationId xmlns:a16="http://schemas.microsoft.com/office/drawing/2014/main" id="{1D49CAFB-69E2-7AF8-623A-2EE74AD712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spTree>
    <p:extLst>
      <p:ext uri="{BB962C8B-B14F-4D97-AF65-F5344CB8AC3E}">
        <p14:creationId xmlns:p14="http://schemas.microsoft.com/office/powerpoint/2010/main" val="1030359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0E114-D296-3A40-37EB-727A01968DB3}"/>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3C7E485-9F43-C473-3ADF-1267F2734560}"/>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81A29C7C-ECAF-98D4-1F02-2F3A20A02F6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999610A1-830E-80D8-4E12-953D9133882D}"/>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2" name="タイトル 2">
            <a:extLst>
              <a:ext uri="{FF2B5EF4-FFF2-40B4-BE49-F238E27FC236}">
                <a16:creationId xmlns:a16="http://schemas.microsoft.com/office/drawing/2014/main" id="{A738BDDC-362F-8E10-5C89-07989E318103}"/>
              </a:ext>
            </a:extLst>
          </p:cNvPr>
          <p:cNvSpPr txBox="1">
            <a:spLocks/>
          </p:cNvSpPr>
          <p:nvPr/>
        </p:nvSpPr>
        <p:spPr>
          <a:xfrm>
            <a:off x="479425" y="1044507"/>
            <a:ext cx="11263396" cy="708879"/>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企画ページの制作・掲載のお申し込みは、</a:t>
            </a:r>
            <a:r>
              <a:rPr lang="en-US" altLang="ja-JP" sz="1400" dirty="0">
                <a:solidFill>
                  <a:srgbClr val="0D0D0D"/>
                </a:solidFill>
                <a:latin typeface="メイリオ" panose="020B0604030504040204" pitchFamily="50" charset="-128"/>
                <a:ea typeface="メイリオ" panose="020B0604030504040204" pitchFamily="50" charset="-128"/>
              </a:rPr>
              <a:t>LINE Biz Process Manager</a:t>
            </a:r>
            <a:r>
              <a:rPr lang="ja-JP" altLang="en-US" sz="1400" dirty="0">
                <a:solidFill>
                  <a:srgbClr val="0D0D0D"/>
                </a:solidFill>
                <a:latin typeface="メイリオ" panose="020B0604030504040204" pitchFamily="50" charset="-128"/>
                <a:ea typeface="メイリオ" panose="020B0604030504040204" pitchFamily="50" charset="-128"/>
              </a:rPr>
              <a:t>（</a:t>
            </a: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）より行ってください。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LBPM</a:t>
            </a:r>
            <a:r>
              <a:rPr lang="ja-JP" altLang="en-US" sz="1400" dirty="0">
                <a:solidFill>
                  <a:srgbClr val="0D0D0D"/>
                </a:solidFill>
                <a:latin typeface="メイリオ" panose="020B0604030504040204" pitchFamily="50" charset="-128"/>
                <a:ea typeface="メイリオ" panose="020B0604030504040204" pitchFamily="50" charset="-128"/>
              </a:rPr>
              <a:t>でのお申し込みは以下の手順で進行し、「発注受領」ステータス到達時点で契約成立となります。</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646EE083-FA72-BA2E-E7B4-5A8CEDBBF08A}"/>
              </a:ext>
            </a:extLst>
          </p:cNvPr>
          <p:cNvSpPr/>
          <p:nvPr/>
        </p:nvSpPr>
        <p:spPr>
          <a:xfrm>
            <a:off x="479425" y="1589679"/>
            <a:ext cx="1152000" cy="1357458"/>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案件作成</a:t>
            </a:r>
          </a:p>
        </p:txBody>
      </p:sp>
      <p:sp>
        <p:nvSpPr>
          <p:cNvPr id="75" name="正方形/長方形 74">
            <a:extLst>
              <a:ext uri="{FF2B5EF4-FFF2-40B4-BE49-F238E27FC236}">
                <a16:creationId xmlns:a16="http://schemas.microsoft.com/office/drawing/2014/main" id="{7BBD4FFE-621D-62B5-4DEF-24050D671C21}"/>
              </a:ext>
            </a:extLst>
          </p:cNvPr>
          <p:cNvSpPr/>
          <p:nvPr/>
        </p:nvSpPr>
        <p:spPr>
          <a:xfrm>
            <a:off x="479425" y="3163025"/>
            <a:ext cx="1152000" cy="553300"/>
          </a:xfrm>
          <a:prstGeom prst="rect">
            <a:avLst/>
          </a:prstGeom>
          <a:solidFill>
            <a:schemeClr val="bg1"/>
          </a:solidFill>
          <a:ln w="28575" cap="flat" cmpd="sng" algn="ctr">
            <a:solidFill>
              <a:srgbClr val="000048"/>
            </a:solidFill>
            <a:prstDash val="solid"/>
            <a:miter lim="800000"/>
          </a:ln>
          <a:effectLst/>
        </p:spPr>
        <p:txBody>
          <a:bodyPr wrap="none"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1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企業・商材審査</a:t>
            </a:r>
          </a:p>
        </p:txBody>
      </p:sp>
      <p:sp>
        <p:nvSpPr>
          <p:cNvPr id="76" name="正方形/長方形 75">
            <a:extLst>
              <a:ext uri="{FF2B5EF4-FFF2-40B4-BE49-F238E27FC236}">
                <a16:creationId xmlns:a16="http://schemas.microsoft.com/office/drawing/2014/main" id="{A3E7DDC8-038E-C0AB-CE6E-7F7F5175904E}"/>
              </a:ext>
            </a:extLst>
          </p:cNvPr>
          <p:cNvSpPr/>
          <p:nvPr/>
        </p:nvSpPr>
        <p:spPr>
          <a:xfrm>
            <a:off x="479425" y="4715514"/>
            <a:ext cx="1152000" cy="1476574"/>
          </a:xfrm>
          <a:prstGeom prst="rect">
            <a:avLst/>
          </a:prstGeom>
          <a:solidFill>
            <a:srgbClr val="000048"/>
          </a:solidFill>
          <a:ln w="28575" cap="flat" cmpd="sng" algn="ctr">
            <a:solidFill>
              <a:srgbClr val="000048"/>
            </a:solid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77" name="正方形/長方形 76">
            <a:extLst>
              <a:ext uri="{FF2B5EF4-FFF2-40B4-BE49-F238E27FC236}">
                <a16:creationId xmlns:a16="http://schemas.microsoft.com/office/drawing/2014/main" id="{00EDAED2-F290-D8A9-3DF9-93781CC53076}"/>
              </a:ext>
            </a:extLst>
          </p:cNvPr>
          <p:cNvSpPr/>
          <p:nvPr/>
        </p:nvSpPr>
        <p:spPr>
          <a:xfrm>
            <a:off x="1639723" y="1589678"/>
            <a:ext cx="5059610" cy="1357459"/>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lvl="0" indent="-228600" eaLnBrk="0" fontAlgn="base" hangingPunct="0">
              <a:lnSpc>
                <a:spcPct val="120000"/>
              </a:lnSpc>
              <a:spcBef>
                <a:spcPct val="0"/>
              </a:spcBef>
              <a:spcAft>
                <a:spcPct val="0"/>
              </a:spcAft>
              <a:buFont typeface="+mj-lt"/>
              <a:buAutoNum type="arabicPeriod"/>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「申込商品」から以下を選択してください。</a:t>
            </a: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kern="0" dirty="0">
                <a:solidFill>
                  <a:srgbClr val="002AFF"/>
                </a:solidFill>
                <a:latin typeface="メイリオ" panose="020B0604030504040204" pitchFamily="50" charset="-128"/>
                <a:ea typeface="メイリオ" panose="020B0604030504040204" pitchFamily="50" charset="-128"/>
              </a:rPr>
              <a:t>　</a:t>
            </a:r>
            <a:r>
              <a:rPr kumimoji="0" lang="en-US" altLang="ja-JP" sz="1100" b="1" kern="0" dirty="0">
                <a:solidFill>
                  <a:srgbClr val="002AFF"/>
                </a:solidFill>
                <a:latin typeface="メイリオ" panose="020B0604030504040204" pitchFamily="50" charset="-128"/>
              </a:rPr>
              <a:t>LINE</a:t>
            </a:r>
            <a:r>
              <a:rPr kumimoji="0" lang="ja-JP" altLang="en-US" sz="1100" b="1" kern="0" dirty="0">
                <a:solidFill>
                  <a:srgbClr val="002AFF"/>
                </a:solidFill>
                <a:latin typeface="メイリオ" panose="020B0604030504040204" pitchFamily="50" charset="-128"/>
              </a:rPr>
              <a:t>広告</a:t>
            </a:r>
            <a:r>
              <a:rPr kumimoji="0" lang="en-US" altLang="ja-JP" sz="1100" b="1" kern="0" dirty="0">
                <a:solidFill>
                  <a:srgbClr val="002AFF"/>
                </a:solidFill>
                <a:latin typeface="メイリオ" panose="020B0604030504040204" pitchFamily="50" charset="-128"/>
              </a:rPr>
              <a:t>/LINE</a:t>
            </a:r>
            <a:r>
              <a:rPr kumimoji="0" lang="ja-JP" altLang="en-US" sz="1100" b="1" kern="0" dirty="0">
                <a:solidFill>
                  <a:srgbClr val="002AFF"/>
                </a:solidFill>
                <a:latin typeface="メイリオ" panose="020B0604030504040204" pitchFamily="50" charset="-128"/>
              </a:rPr>
              <a:t>ヤフー広告</a:t>
            </a:r>
            <a:br>
              <a:rPr kumimoji="0" lang="en-US" altLang="ja-JP"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　　　</a:t>
            </a:r>
            <a:r>
              <a:rPr kumimoji="0" lang="ja-JP" altLang="en-US" sz="110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特集・タイアップ広告・クリエイティブ企画</a:t>
            </a: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（スペシャル商品）</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必要事項を入力し、関連約款を確認、同意いただき「作成」ボタンを</a:t>
            </a:r>
            <a:br>
              <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押して案件作成完了です。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契約サービス詳細（本資料の商品名）の選択は「発注」画面で行います。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8" name="正方形/長方形 77">
            <a:extLst>
              <a:ext uri="{FF2B5EF4-FFF2-40B4-BE49-F238E27FC236}">
                <a16:creationId xmlns:a16="http://schemas.microsoft.com/office/drawing/2014/main" id="{42BAF4CB-5BCA-BB16-7269-57E146F8B42D}"/>
              </a:ext>
            </a:extLst>
          </p:cNvPr>
          <p:cNvSpPr/>
          <p:nvPr/>
        </p:nvSpPr>
        <p:spPr>
          <a:xfrm>
            <a:off x="1639723" y="3163025"/>
            <a:ext cx="5059610" cy="55330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hlinkClick r:id="rId3"/>
              </a:rPr>
              <a:t>アカウント審査基準</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に基づき、広告主様</a:t>
            </a:r>
            <a:r>
              <a:rPr kumimoji="0" lang="ja-JP" altLang="en-US" sz="1100" kern="0" dirty="0">
                <a:solidFill>
                  <a:srgbClr val="000000"/>
                </a:solidFill>
                <a:latin typeface="メイリオ" panose="020B0604030504040204" pitchFamily="50" charset="-128"/>
                <a:ea typeface="メイリオ" panose="020B0604030504040204" pitchFamily="50" charset="-128"/>
              </a:rPr>
              <a:t>・</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訴求内容の審査を行います。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79" name="正方形/長方形 78">
            <a:extLst>
              <a:ext uri="{FF2B5EF4-FFF2-40B4-BE49-F238E27FC236}">
                <a16:creationId xmlns:a16="http://schemas.microsoft.com/office/drawing/2014/main" id="{9AAE0C57-3554-7879-702C-AED37493B511}"/>
              </a:ext>
            </a:extLst>
          </p:cNvPr>
          <p:cNvSpPr/>
          <p:nvPr/>
        </p:nvSpPr>
        <p:spPr>
          <a:xfrm>
            <a:off x="1639723" y="4715514"/>
            <a:ext cx="5059610" cy="1476574"/>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設定完了時にメール通知が入ります</a:t>
            </a:r>
            <a:r>
              <a:rPr kumimoji="0" lang="ja-JP" altLang="en-US"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（件名：</a:t>
            </a:r>
            <a:r>
              <a:rPr kumimoji="0" lang="en-US" altLang="ja-JP"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【LBPM】</a:t>
            </a:r>
            <a:r>
              <a:rPr kumimoji="0" lang="ja-JP" altLang="en-US"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発注見積状況更新</a:t>
            </a:r>
            <a:r>
              <a:rPr kumimoji="0" lang="en-US" altLang="ja-JP"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_</a:t>
            </a:r>
            <a:r>
              <a:rPr kumimoji="0" lang="en-US" altLang="ja-JP" sz="95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95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案件名</a:t>
            </a:r>
            <a:r>
              <a:rPr kumimoji="0" lang="en-US" altLang="ja-JP" sz="95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950" kern="0" dirty="0">
                <a:solidFill>
                  <a:srgbClr val="000000"/>
                </a:solidFill>
                <a:latin typeface="メイリオ" panose="020B0604030504040204" pitchFamily="50" charset="-128"/>
                <a:ea typeface="メイリオ" panose="020B0604030504040204" pitchFamily="50" charset="-128"/>
              </a:rPr>
              <a:t>）</a:t>
            </a:r>
            <a:endParaRPr kumimoji="0" lang="en-US" altLang="ja-JP" sz="95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設定内容がご提案内容と合っているか確認してください。</a:t>
            </a:r>
            <a:r>
              <a:rPr kumimoji="0" lang="en-US" altLang="ja-JP" sz="9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「金額計算へ進む」ボタンを押し、金額を確認いただき、「確認画面へ」</a:t>
            </a:r>
            <a:br>
              <a:rPr kumimoji="0" lang="en-US" altLang="ja-JP" sz="1100" kern="0" dirty="0">
                <a:solidFill>
                  <a:srgbClr val="000000"/>
                </a:solidFill>
                <a:latin typeface="メイリオ" panose="020B0604030504040204" pitchFamily="50" charset="-128"/>
                <a:ea typeface="メイリオ" panose="020B0604030504040204" pitchFamily="50" charset="-128"/>
              </a:rPr>
            </a:br>
            <a:r>
              <a:rPr kumimoji="0" lang="ja-JP" altLang="en-US" sz="1100" kern="0" dirty="0">
                <a:solidFill>
                  <a:srgbClr val="000000"/>
                </a:solidFill>
                <a:latin typeface="メイリオ" panose="020B0604030504040204" pitchFamily="50" charset="-128"/>
                <a:ea typeface="メイリオ" panose="020B0604030504040204" pitchFamily="50" charset="-128"/>
              </a:rPr>
              <a:t>ボタンを押してください。</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関連規約を確認、同意いただき「発注」ボタンを押して発注申請完了です。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lnSpc>
                <a:spcPct val="150000"/>
              </a:lnSpc>
              <a:spcBef>
                <a:spcPct val="0"/>
              </a:spcBef>
              <a:spcAft>
                <a:spcPct val="0"/>
              </a:spcAft>
              <a:buClrTx/>
              <a:buSzTx/>
              <a:tabLst/>
              <a:defRPr/>
            </a:pPr>
            <a:r>
              <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ご提案内容と齟齬がある場合は確認画面まで進み「見積否認」ボタンを押し、</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R="0" lvl="0" defTabSz="914400" eaLnBrk="0" fontAlgn="base" latinLnBrk="0" hangingPunct="0">
              <a:spcBef>
                <a:spcPct val="0"/>
              </a:spcBef>
              <a:spcAft>
                <a:spcPct val="0"/>
              </a:spcAft>
              <a:buClrTx/>
              <a:buSzTx/>
              <a:tabLst/>
              <a:defRPr/>
            </a:pPr>
            <a:r>
              <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弊社営業担当と発注内容をご確認ください。</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80" name="二等辺三角形 79">
            <a:extLst>
              <a:ext uri="{FF2B5EF4-FFF2-40B4-BE49-F238E27FC236}">
                <a16:creationId xmlns:a16="http://schemas.microsoft.com/office/drawing/2014/main" id="{CB4B1042-0578-0D66-841B-285F9BC31E8F}"/>
              </a:ext>
            </a:extLst>
          </p:cNvPr>
          <p:cNvSpPr/>
          <p:nvPr/>
        </p:nvSpPr>
        <p:spPr>
          <a:xfrm flipV="1">
            <a:off x="3381989" y="300294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1" name="二等辺三角形 80">
            <a:extLst>
              <a:ext uri="{FF2B5EF4-FFF2-40B4-BE49-F238E27FC236}">
                <a16:creationId xmlns:a16="http://schemas.microsoft.com/office/drawing/2014/main" id="{F6807B44-399B-459D-91CD-FBC026B3A936}"/>
              </a:ext>
            </a:extLst>
          </p:cNvPr>
          <p:cNvSpPr/>
          <p:nvPr/>
        </p:nvSpPr>
        <p:spPr>
          <a:xfrm flipV="1">
            <a:off x="3381989" y="6253316"/>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4" name="四角形: 角を丸くする 83">
            <a:extLst>
              <a:ext uri="{FF2B5EF4-FFF2-40B4-BE49-F238E27FC236}">
                <a16:creationId xmlns:a16="http://schemas.microsoft.com/office/drawing/2014/main" id="{8B59CCFD-C206-3AE4-04A0-280229ED3AB9}"/>
              </a:ext>
            </a:extLst>
          </p:cNvPr>
          <p:cNvSpPr/>
          <p:nvPr/>
        </p:nvSpPr>
        <p:spPr>
          <a:xfrm>
            <a:off x="593511" y="1642005"/>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5" name="四角形: 角を丸くする 84">
            <a:extLst>
              <a:ext uri="{FF2B5EF4-FFF2-40B4-BE49-F238E27FC236}">
                <a16:creationId xmlns:a16="http://schemas.microsoft.com/office/drawing/2014/main" id="{97706FA6-42F5-C350-5F56-DC1FE0C8957C}"/>
              </a:ext>
            </a:extLst>
          </p:cNvPr>
          <p:cNvSpPr/>
          <p:nvPr/>
        </p:nvSpPr>
        <p:spPr>
          <a:xfrm>
            <a:off x="593511" y="4772555"/>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86" name="四角形: 角を丸くする 85">
            <a:extLst>
              <a:ext uri="{FF2B5EF4-FFF2-40B4-BE49-F238E27FC236}">
                <a16:creationId xmlns:a16="http://schemas.microsoft.com/office/drawing/2014/main" id="{275A5E73-79BC-0C61-6432-8329134DEF59}"/>
              </a:ext>
            </a:extLst>
          </p:cNvPr>
          <p:cNvSpPr/>
          <p:nvPr/>
        </p:nvSpPr>
        <p:spPr>
          <a:xfrm>
            <a:off x="593511" y="3236295"/>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88" name="二等辺三角形 87">
            <a:extLst>
              <a:ext uri="{FF2B5EF4-FFF2-40B4-BE49-F238E27FC236}">
                <a16:creationId xmlns:a16="http://schemas.microsoft.com/office/drawing/2014/main" id="{FF4FF74F-4538-D64C-AD29-710CADD9F0A2}"/>
              </a:ext>
            </a:extLst>
          </p:cNvPr>
          <p:cNvSpPr/>
          <p:nvPr/>
        </p:nvSpPr>
        <p:spPr>
          <a:xfrm flipV="1">
            <a:off x="3381989" y="456254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7A7C8B90-6895-E009-051A-5BA331891BE4}"/>
              </a:ext>
            </a:extLst>
          </p:cNvPr>
          <p:cNvSpPr txBox="1"/>
          <p:nvPr/>
        </p:nvSpPr>
        <p:spPr>
          <a:xfrm>
            <a:off x="666233" y="6357898"/>
            <a:ext cx="5846289" cy="430887"/>
          </a:xfrm>
          <a:prstGeom prst="rect">
            <a:avLst/>
          </a:prstGeom>
          <a:noFill/>
        </p:spPr>
        <p:txBody>
          <a:bodyPr wrap="square" rtlCol="0">
            <a:spAutoFit/>
          </a:bodyPr>
          <a:lstStyle/>
          <a:p>
            <a:r>
              <a:rPr kumimoji="1" lang="ja-JP" altLang="en-US" sz="1100" dirty="0"/>
              <a:t>弊社にて発注内容を確認のうえ、「発注受領」となり契約成立となります。</a:t>
            </a:r>
            <a:endParaRPr kumimoji="1" lang="en-US" altLang="ja-JP" sz="1100" dirty="0"/>
          </a:p>
          <a:p>
            <a:r>
              <a:rPr lang="ja-JP" altLang="en-US" sz="1100" dirty="0"/>
              <a:t>契約成立後は制作・掲載準備を進めますので、キャンセルは承れません。ご注意ください。</a:t>
            </a:r>
            <a:endParaRPr kumimoji="1" lang="ja-JP" altLang="en-US" sz="1100" dirty="0"/>
          </a:p>
        </p:txBody>
      </p:sp>
      <p:pic>
        <p:nvPicPr>
          <p:cNvPr id="95" name="図 94" descr="グラフィカル ユーザー インターフェイス, アプリケーション, Word&#10;&#10;AI 生成コンテンツは誤りを含む可能性があります。">
            <a:extLst>
              <a:ext uri="{FF2B5EF4-FFF2-40B4-BE49-F238E27FC236}">
                <a16:creationId xmlns:a16="http://schemas.microsoft.com/office/drawing/2014/main" id="{7EBAC34B-9B82-D541-7534-2132DFE72D54}"/>
              </a:ext>
            </a:extLst>
          </p:cNvPr>
          <p:cNvPicPr>
            <a:picLocks noChangeAspect="1"/>
          </p:cNvPicPr>
          <p:nvPr/>
        </p:nvPicPr>
        <p:blipFill>
          <a:blip r:embed="rId4"/>
          <a:stretch>
            <a:fillRect/>
          </a:stretch>
        </p:blipFill>
        <p:spPr>
          <a:xfrm>
            <a:off x="6961894" y="5074426"/>
            <a:ext cx="2426959" cy="1402738"/>
          </a:xfrm>
          <a:prstGeom prst="rect">
            <a:avLst/>
          </a:prstGeom>
          <a:ln>
            <a:solidFill>
              <a:schemeClr val="accent5"/>
            </a:solidFill>
          </a:ln>
        </p:spPr>
      </p:pic>
      <p:sp>
        <p:nvSpPr>
          <p:cNvPr id="99" name="四角形: 角を丸くする 98">
            <a:extLst>
              <a:ext uri="{FF2B5EF4-FFF2-40B4-BE49-F238E27FC236}">
                <a16:creationId xmlns:a16="http://schemas.microsoft.com/office/drawing/2014/main" id="{761D42FD-C482-0A9B-B2D8-23E7CEEBF41C}"/>
              </a:ext>
            </a:extLst>
          </p:cNvPr>
          <p:cNvSpPr/>
          <p:nvPr/>
        </p:nvSpPr>
        <p:spPr>
          <a:xfrm>
            <a:off x="6961894" y="1588050"/>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案件作成画面</a:t>
            </a:r>
            <a:endParaRPr kumimoji="1" lang="en-US" altLang="ja-JP" sz="900" b="1" dirty="0">
              <a:solidFill>
                <a:schemeClr val="bg1"/>
              </a:solidFill>
            </a:endParaRPr>
          </a:p>
        </p:txBody>
      </p:sp>
      <p:sp>
        <p:nvSpPr>
          <p:cNvPr id="104" name="正方形/長方形 103">
            <a:extLst>
              <a:ext uri="{FF2B5EF4-FFF2-40B4-BE49-F238E27FC236}">
                <a16:creationId xmlns:a16="http://schemas.microsoft.com/office/drawing/2014/main" id="{C4AE6D06-F3ED-DDBF-3234-D03DC8FDA727}"/>
              </a:ext>
            </a:extLst>
          </p:cNvPr>
          <p:cNvSpPr/>
          <p:nvPr/>
        </p:nvSpPr>
        <p:spPr>
          <a:xfrm>
            <a:off x="8252475" y="5420134"/>
            <a:ext cx="3285935" cy="974218"/>
          </a:xfrm>
          <a:prstGeom prst="rect">
            <a:avLst/>
          </a:prstGeom>
          <a:solidFill>
            <a:srgbClr val="002AFF">
              <a:lumMod val="20000"/>
              <a:lumOff val="80000"/>
            </a:srgbClr>
          </a:solidFill>
          <a:ln w="19050" cap="flat" cmpd="sng" algn="ctr">
            <a:noFill/>
            <a:prstDash val="solid"/>
            <a:miter lim="800000"/>
          </a:ln>
          <a:effectLst/>
        </p:spPr>
        <p:txBody>
          <a:bodyPr rtlCol="0" anchor="ctr"/>
          <a:lstStyle/>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制作進行のため、</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掲載日が決まっていない段階で</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お申し込みいただく場合は、</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「契約日有無」で「無」を選択し、</a:t>
            </a:r>
            <a:endParaRPr kumimoji="0" lang="en-US" altLang="ja-JP" sz="1100" kern="0" dirty="0">
              <a:solidFill>
                <a:srgbClr val="000000"/>
              </a:solidFill>
              <a:latin typeface="メイリオ" panose="020B0604030504040204" pitchFamily="50" charset="-128"/>
              <a:ea typeface="メイリオ" panose="020B060403050404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0" lang="ja-JP" altLang="en-US" sz="1100" kern="0" dirty="0">
                <a:solidFill>
                  <a:srgbClr val="000000"/>
                </a:solidFill>
                <a:latin typeface="メイリオ" panose="020B0604030504040204" pitchFamily="50" charset="-128"/>
                <a:ea typeface="メイリオ" panose="020B0604030504040204" pitchFamily="50" charset="-128"/>
              </a:rPr>
              <a:t>「掲載期間未定」にチェックを</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入れてください</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0" fontAlgn="base" latinLnBrk="0" hangingPunct="0">
              <a:lnSpc>
                <a:spcPct val="150000"/>
              </a:lnSpc>
              <a:spcBef>
                <a:spcPct val="0"/>
              </a:spcBef>
              <a:spcAft>
                <a:spcPct val="0"/>
              </a:spcAft>
              <a:buClrTx/>
              <a:buSzTx/>
              <a:buFontTx/>
              <a:buNone/>
              <a:tabLst/>
              <a:defRPr/>
            </a:pPr>
            <a:r>
              <a:rPr kumimoji="0" lang="en-US" altLang="ja-JP" sz="900" kern="0" dirty="0">
                <a:solidFill>
                  <a:srgbClr val="000000"/>
                </a:solidFill>
                <a:latin typeface="メイリオ" panose="020B0604030504040204" pitchFamily="50" charset="-128"/>
                <a:ea typeface="メイリオ" panose="020B0604030504040204" pitchFamily="50" charset="-128"/>
              </a:rPr>
              <a:t>※</a:t>
            </a:r>
            <a:r>
              <a:rPr kumimoji="0" lang="ja-JP" altLang="en-US" sz="900" kern="0" dirty="0">
                <a:solidFill>
                  <a:srgbClr val="000000"/>
                </a:solidFill>
                <a:latin typeface="メイリオ" panose="020B0604030504040204" pitchFamily="50" charset="-128"/>
                <a:ea typeface="メイリオ" panose="020B0604030504040204" pitchFamily="50" charset="-128"/>
              </a:rPr>
              <a:t> 発注後の対応方法は次ページ参照</a:t>
            </a:r>
            <a:endParaRPr kumimoji="0" lang="ja-JP" altLang="en-US"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CCB7FC34-12E4-41FE-05F9-621DC7D8BEDB}"/>
              </a:ext>
            </a:extLst>
          </p:cNvPr>
          <p:cNvSpPr/>
          <p:nvPr/>
        </p:nvSpPr>
        <p:spPr>
          <a:xfrm>
            <a:off x="479425" y="3947796"/>
            <a:ext cx="1152000" cy="553300"/>
          </a:xfrm>
          <a:prstGeom prst="rect">
            <a:avLst/>
          </a:prstGeom>
          <a:solidFill>
            <a:schemeClr val="bg1"/>
          </a:solidFill>
          <a:ln w="28575" cap="flat" cmpd="sng" algn="ctr">
            <a:solidFill>
              <a:srgbClr val="000048"/>
            </a:solidFill>
            <a:prstDash val="solid"/>
            <a:miter lim="800000"/>
          </a:ln>
          <a:effectLst/>
        </p:spPr>
        <p:txBody>
          <a:bodyPr wrap="none" rtlCol="0" anchor="b"/>
          <a:lstStyle/>
          <a:p>
            <a:pPr algn="ctr" eaLnBrk="0" fontAlgn="base" hangingPunct="0">
              <a:spcBef>
                <a:spcPct val="0"/>
              </a:spcBef>
              <a:spcAft>
                <a:spcPct val="0"/>
              </a:spcAft>
            </a:pPr>
            <a:r>
              <a:rPr kumimoji="0" lang="ja-JP" altLang="en-US" sz="1100" b="1" kern="0" dirty="0">
                <a:solidFill>
                  <a:srgbClr val="000048"/>
                </a:solidFill>
                <a:latin typeface="Calibri" panose="020F0502020204030204"/>
                <a:ea typeface="メイリオ" panose="020B0604030504040204" pitchFamily="50" charset="-128"/>
              </a:rPr>
              <a:t>発注内容設定</a:t>
            </a:r>
          </a:p>
        </p:txBody>
      </p:sp>
      <p:sp>
        <p:nvSpPr>
          <p:cNvPr id="5" name="正方形/長方形 4">
            <a:extLst>
              <a:ext uri="{FF2B5EF4-FFF2-40B4-BE49-F238E27FC236}">
                <a16:creationId xmlns:a16="http://schemas.microsoft.com/office/drawing/2014/main" id="{F8CC1251-84E5-B261-A0BE-E9F2C2E36D27}"/>
              </a:ext>
            </a:extLst>
          </p:cNvPr>
          <p:cNvSpPr/>
          <p:nvPr/>
        </p:nvSpPr>
        <p:spPr>
          <a:xfrm>
            <a:off x="1639723" y="3947796"/>
            <a:ext cx="5059610" cy="553300"/>
          </a:xfrm>
          <a:prstGeom prst="rect">
            <a:avLst/>
          </a:prstGeom>
          <a:solidFill>
            <a:srgbClr val="FFFFFF"/>
          </a:solidFill>
          <a:ln w="28575" cap="flat" cmpd="sng" algn="ctr">
            <a:solidFill>
              <a:srgbClr val="000048"/>
            </a:solidFill>
            <a:prstDash val="solid"/>
            <a:miter lim="800000"/>
          </a:ln>
          <a:effectLst/>
        </p:spPr>
        <p:txBody>
          <a:bodyPr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ご提案内容に合わせて発注内容を設定します。</a:t>
            </a:r>
            <a:endParaRPr kumimoji="0" lang="en-US" altLang="ja-JP" sz="9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二等辺三角形 5">
            <a:extLst>
              <a:ext uri="{FF2B5EF4-FFF2-40B4-BE49-F238E27FC236}">
                <a16:creationId xmlns:a16="http://schemas.microsoft.com/office/drawing/2014/main" id="{A9BF4F32-209C-9B99-4F91-D425FAE37E3B}"/>
              </a:ext>
            </a:extLst>
          </p:cNvPr>
          <p:cNvSpPr/>
          <p:nvPr/>
        </p:nvSpPr>
        <p:spPr>
          <a:xfrm flipV="1">
            <a:off x="3381989" y="3789081"/>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7" name="四角形: 角を丸くする 6">
            <a:extLst>
              <a:ext uri="{FF2B5EF4-FFF2-40B4-BE49-F238E27FC236}">
                <a16:creationId xmlns:a16="http://schemas.microsoft.com/office/drawing/2014/main" id="{42EECCCA-C133-8537-BD84-62A13AA988F2}"/>
              </a:ext>
            </a:extLst>
          </p:cNvPr>
          <p:cNvSpPr/>
          <p:nvPr/>
        </p:nvSpPr>
        <p:spPr>
          <a:xfrm>
            <a:off x="593511" y="4021066"/>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8" name="テキスト ボックス 7">
            <a:extLst>
              <a:ext uri="{FF2B5EF4-FFF2-40B4-BE49-F238E27FC236}">
                <a16:creationId xmlns:a16="http://schemas.microsoft.com/office/drawing/2014/main" id="{1CD761EC-8AE2-C046-6134-E279EFBC6676}"/>
              </a:ext>
            </a:extLst>
          </p:cNvPr>
          <p:cNvSpPr txBox="1"/>
          <p:nvPr/>
        </p:nvSpPr>
        <p:spPr>
          <a:xfrm>
            <a:off x="3796768" y="3752601"/>
            <a:ext cx="3435040" cy="230832"/>
          </a:xfrm>
          <a:prstGeom prst="rect">
            <a:avLst/>
          </a:prstGeom>
          <a:noFill/>
        </p:spPr>
        <p:txBody>
          <a:bodyPr wrap="square" rtlCol="0">
            <a:spAutoFit/>
          </a:bodyPr>
          <a:lstStyle/>
          <a:p>
            <a:r>
              <a:rPr lang="ja-JP" altLang="en-US" sz="900" b="1" dirty="0">
                <a:latin typeface="+mn-ea"/>
              </a:rPr>
              <a:t>企業・商材審査承認</a:t>
            </a:r>
            <a:r>
              <a:rPr kumimoji="1" lang="ja-JP" altLang="en-US" sz="900" b="1" dirty="0">
                <a:latin typeface="+mn-ea"/>
              </a:rPr>
              <a:t>後に発注内容設定を行います</a:t>
            </a:r>
          </a:p>
        </p:txBody>
      </p:sp>
      <p:pic>
        <p:nvPicPr>
          <p:cNvPr id="10" name="図 9">
            <a:extLst>
              <a:ext uri="{FF2B5EF4-FFF2-40B4-BE49-F238E27FC236}">
                <a16:creationId xmlns:a16="http://schemas.microsoft.com/office/drawing/2014/main" id="{B5CB6817-C56C-B07B-9990-85EC3E959DC5}"/>
              </a:ext>
            </a:extLst>
          </p:cNvPr>
          <p:cNvPicPr>
            <a:picLocks noChangeAspect="1"/>
          </p:cNvPicPr>
          <p:nvPr/>
        </p:nvPicPr>
        <p:blipFill>
          <a:blip r:embed="rId5"/>
          <a:stretch>
            <a:fillRect/>
          </a:stretch>
        </p:blipFill>
        <p:spPr>
          <a:xfrm>
            <a:off x="6961892" y="1873797"/>
            <a:ext cx="4750681" cy="430356"/>
          </a:xfrm>
          <a:prstGeom prst="rect">
            <a:avLst/>
          </a:prstGeom>
          <a:ln>
            <a:solidFill>
              <a:schemeClr val="accent5"/>
            </a:solidFill>
          </a:ln>
        </p:spPr>
      </p:pic>
      <p:pic>
        <p:nvPicPr>
          <p:cNvPr id="12" name="図 11">
            <a:extLst>
              <a:ext uri="{FF2B5EF4-FFF2-40B4-BE49-F238E27FC236}">
                <a16:creationId xmlns:a16="http://schemas.microsoft.com/office/drawing/2014/main" id="{6275BF64-887D-35F3-9B5C-7FB739121864}"/>
              </a:ext>
            </a:extLst>
          </p:cNvPr>
          <p:cNvPicPr>
            <a:picLocks noChangeAspect="1"/>
          </p:cNvPicPr>
          <p:nvPr/>
        </p:nvPicPr>
        <p:blipFill>
          <a:blip r:embed="rId6"/>
          <a:stretch>
            <a:fillRect/>
          </a:stretch>
        </p:blipFill>
        <p:spPr>
          <a:xfrm>
            <a:off x="6961892" y="2670483"/>
            <a:ext cx="4750681" cy="465533"/>
          </a:xfrm>
          <a:prstGeom prst="rect">
            <a:avLst/>
          </a:prstGeom>
          <a:ln>
            <a:solidFill>
              <a:schemeClr val="accent5"/>
            </a:solidFill>
          </a:ln>
        </p:spPr>
      </p:pic>
      <p:sp>
        <p:nvSpPr>
          <p:cNvPr id="13" name="四角形: 角を丸くする 12">
            <a:extLst>
              <a:ext uri="{FF2B5EF4-FFF2-40B4-BE49-F238E27FC236}">
                <a16:creationId xmlns:a16="http://schemas.microsoft.com/office/drawing/2014/main" id="{8C82829A-B1AB-4AFE-3831-E11227ADB2ED}"/>
              </a:ext>
            </a:extLst>
          </p:cNvPr>
          <p:cNvSpPr/>
          <p:nvPr/>
        </p:nvSpPr>
        <p:spPr>
          <a:xfrm>
            <a:off x="6961894" y="2387970"/>
            <a:ext cx="210128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発注画面（発注内容設定 未完了時）</a:t>
            </a:r>
          </a:p>
        </p:txBody>
      </p:sp>
      <p:sp>
        <p:nvSpPr>
          <p:cNvPr id="15" name="テキスト ボックス 14">
            <a:extLst>
              <a:ext uri="{FF2B5EF4-FFF2-40B4-BE49-F238E27FC236}">
                <a16:creationId xmlns:a16="http://schemas.microsoft.com/office/drawing/2014/main" id="{AB5F35B4-2AB8-7C61-145A-9E84B3AD0369}"/>
              </a:ext>
            </a:extLst>
          </p:cNvPr>
          <p:cNvSpPr txBox="1"/>
          <p:nvPr/>
        </p:nvSpPr>
        <p:spPr>
          <a:xfrm>
            <a:off x="9567963" y="2744366"/>
            <a:ext cx="1923312" cy="369332"/>
          </a:xfrm>
          <a:prstGeom prst="rect">
            <a:avLst/>
          </a:prstGeom>
          <a:solidFill>
            <a:srgbClr val="CCD4FF"/>
          </a:solidFill>
        </p:spPr>
        <p:txBody>
          <a:bodyPr wrap="square" rtlCol="0">
            <a:spAutoFit/>
          </a:bodyPr>
          <a:lstStyle/>
          <a:p>
            <a:r>
              <a:rPr kumimoji="1" lang="ja-JP" altLang="en-US" sz="900" dirty="0">
                <a:latin typeface="+mn-ea"/>
              </a:rPr>
              <a:t>発注画面には遷移できますが</a:t>
            </a:r>
            <a:endParaRPr kumimoji="1" lang="en-US" altLang="ja-JP" sz="900" dirty="0">
              <a:latin typeface="+mn-ea"/>
            </a:endParaRPr>
          </a:p>
          <a:p>
            <a:r>
              <a:rPr kumimoji="1" lang="ja-JP" altLang="en-US" sz="900" dirty="0">
                <a:latin typeface="+mn-ea"/>
              </a:rPr>
              <a:t>入力を完了することができません</a:t>
            </a:r>
          </a:p>
        </p:txBody>
      </p:sp>
      <p:sp>
        <p:nvSpPr>
          <p:cNvPr id="18" name="四角形: 角を丸くする 17">
            <a:extLst>
              <a:ext uri="{FF2B5EF4-FFF2-40B4-BE49-F238E27FC236}">
                <a16:creationId xmlns:a16="http://schemas.microsoft.com/office/drawing/2014/main" id="{449A4F7E-7B9D-7205-04F3-F1C9154B0B72}"/>
              </a:ext>
            </a:extLst>
          </p:cNvPr>
          <p:cNvSpPr/>
          <p:nvPr/>
        </p:nvSpPr>
        <p:spPr>
          <a:xfrm>
            <a:off x="6961895" y="3225897"/>
            <a:ext cx="1984142"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発注画面（発注内容設定 完了</a:t>
            </a:r>
            <a:r>
              <a:rPr lang="ja-JP" altLang="en-US" sz="900" b="1" dirty="0">
                <a:solidFill>
                  <a:schemeClr val="bg1"/>
                </a:solidFill>
              </a:rPr>
              <a:t>後</a:t>
            </a:r>
            <a:r>
              <a:rPr kumimoji="1" lang="ja-JP" altLang="en-US" sz="900" b="1" dirty="0">
                <a:solidFill>
                  <a:schemeClr val="bg1"/>
                </a:solidFill>
              </a:rPr>
              <a:t>）</a:t>
            </a:r>
          </a:p>
        </p:txBody>
      </p:sp>
      <p:sp>
        <p:nvSpPr>
          <p:cNvPr id="87" name="テキスト ボックス 86">
            <a:extLst>
              <a:ext uri="{FF2B5EF4-FFF2-40B4-BE49-F238E27FC236}">
                <a16:creationId xmlns:a16="http://schemas.microsoft.com/office/drawing/2014/main" id="{AFB48651-30A6-5249-BCF3-D835B311C9D8}"/>
              </a:ext>
            </a:extLst>
          </p:cNvPr>
          <p:cNvSpPr txBox="1"/>
          <p:nvPr/>
        </p:nvSpPr>
        <p:spPr>
          <a:xfrm>
            <a:off x="3796768" y="4512362"/>
            <a:ext cx="3435040" cy="230832"/>
          </a:xfrm>
          <a:prstGeom prst="rect">
            <a:avLst/>
          </a:prstGeom>
          <a:noFill/>
        </p:spPr>
        <p:txBody>
          <a:bodyPr wrap="square" rtlCol="0">
            <a:spAutoFit/>
          </a:bodyPr>
          <a:lstStyle/>
          <a:p>
            <a:r>
              <a:rPr kumimoji="1" lang="ja-JP" altLang="en-US" sz="900" b="1" dirty="0">
                <a:latin typeface="+mn-ea"/>
              </a:rPr>
              <a:t>発注内容設定後に発注入力ができるようになります</a:t>
            </a:r>
          </a:p>
        </p:txBody>
      </p:sp>
      <p:pic>
        <p:nvPicPr>
          <p:cNvPr id="14" name="図 13" descr="グラフィカル ユーザー インターフェイス, アプリケーション, Teams&#10;&#10;AI 生成コンテンツは誤りを含む可能性があります。">
            <a:extLst>
              <a:ext uri="{FF2B5EF4-FFF2-40B4-BE49-F238E27FC236}">
                <a16:creationId xmlns:a16="http://schemas.microsoft.com/office/drawing/2014/main" id="{24D0673B-8698-FAEF-A208-BCAB509F57DF}"/>
              </a:ext>
            </a:extLst>
          </p:cNvPr>
          <p:cNvPicPr>
            <a:picLocks noChangeAspect="1"/>
          </p:cNvPicPr>
          <p:nvPr/>
        </p:nvPicPr>
        <p:blipFill>
          <a:blip r:embed="rId7"/>
          <a:stretch>
            <a:fillRect/>
          </a:stretch>
        </p:blipFill>
        <p:spPr>
          <a:xfrm>
            <a:off x="6961892" y="3516661"/>
            <a:ext cx="4750681" cy="1456577"/>
          </a:xfrm>
          <a:prstGeom prst="rect">
            <a:avLst/>
          </a:prstGeom>
          <a:ln>
            <a:solidFill>
              <a:schemeClr val="accent5"/>
            </a:solidFill>
          </a:ln>
        </p:spPr>
      </p:pic>
      <p:sp>
        <p:nvSpPr>
          <p:cNvPr id="21" name="波線 20">
            <a:extLst>
              <a:ext uri="{FF2B5EF4-FFF2-40B4-BE49-F238E27FC236}">
                <a16:creationId xmlns:a16="http://schemas.microsoft.com/office/drawing/2014/main" id="{EBC4C9AD-A0C8-F3B6-7CF4-67B2740E41C3}"/>
              </a:ext>
            </a:extLst>
          </p:cNvPr>
          <p:cNvSpPr/>
          <p:nvPr/>
        </p:nvSpPr>
        <p:spPr>
          <a:xfrm>
            <a:off x="6928897" y="4425111"/>
            <a:ext cx="4820604" cy="168776"/>
          </a:xfrm>
          <a:prstGeom prst="wav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E1A7C378-60E8-1536-3681-08335EA0683D}"/>
              </a:ext>
            </a:extLst>
          </p:cNvPr>
          <p:cNvSpPr txBox="1"/>
          <p:nvPr/>
        </p:nvSpPr>
        <p:spPr>
          <a:xfrm>
            <a:off x="9567963" y="3786221"/>
            <a:ext cx="1923312" cy="507831"/>
          </a:xfrm>
          <a:prstGeom prst="rect">
            <a:avLst/>
          </a:prstGeom>
          <a:solidFill>
            <a:srgbClr val="CCD4FF"/>
          </a:solidFill>
        </p:spPr>
        <p:txBody>
          <a:bodyPr wrap="square" rtlCol="0">
            <a:spAutoFit/>
          </a:bodyPr>
          <a:lstStyle/>
          <a:p>
            <a:r>
              <a:rPr kumimoji="1" lang="ja-JP" altLang="en-US" sz="900" dirty="0">
                <a:latin typeface="+mn-ea"/>
              </a:rPr>
              <a:t>ご提案内容が設定済みとなって</a:t>
            </a:r>
            <a:endParaRPr kumimoji="1" lang="en-US" altLang="ja-JP" sz="900" dirty="0">
              <a:latin typeface="+mn-ea"/>
            </a:endParaRPr>
          </a:p>
          <a:p>
            <a:r>
              <a:rPr lang="ja-JP" altLang="en-US" sz="900" dirty="0">
                <a:latin typeface="+mn-ea"/>
              </a:rPr>
              <a:t>おりますので、相違ないか確認</a:t>
            </a:r>
            <a:endParaRPr lang="en-US" altLang="ja-JP" sz="900" dirty="0">
              <a:latin typeface="+mn-ea"/>
            </a:endParaRPr>
          </a:p>
          <a:p>
            <a:r>
              <a:rPr kumimoji="1" lang="ja-JP" altLang="en-US" sz="900" dirty="0">
                <a:latin typeface="+mn-ea"/>
              </a:rPr>
              <a:t>してください</a:t>
            </a:r>
          </a:p>
        </p:txBody>
      </p:sp>
    </p:spTree>
    <p:extLst>
      <p:ext uri="{BB962C8B-B14F-4D97-AF65-F5344CB8AC3E}">
        <p14:creationId xmlns:p14="http://schemas.microsoft.com/office/powerpoint/2010/main" val="3757849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56F8E-FC81-BEC6-20DB-A57B8891BCA9}"/>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C94405EC-6B82-BFEF-139F-04E67FFEEC11}"/>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EC6A915A-E224-5F21-B917-6D08D16C567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CF0DE2FB-48E4-2968-6F0A-7BBFC1764BCC}"/>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2" name="タイトル 2">
            <a:extLst>
              <a:ext uri="{FF2B5EF4-FFF2-40B4-BE49-F238E27FC236}">
                <a16:creationId xmlns:a16="http://schemas.microsoft.com/office/drawing/2014/main" id="{F3138E8E-9AF8-AD38-0160-ED5F8E8FAAE0}"/>
              </a:ext>
            </a:extLst>
          </p:cNvPr>
          <p:cNvSpPr txBox="1">
            <a:spLocks/>
          </p:cNvSpPr>
          <p:nvPr/>
        </p:nvSpPr>
        <p:spPr>
          <a:xfrm>
            <a:off x="479425" y="1044507"/>
            <a:ext cx="11263396" cy="955374"/>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「掲載期間未定」で発注後の対応方法</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制作進行のため、掲載日が決まっていない段階でお申し込みいただく場合は「掲載期間未定」で発注いただけます。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発注受領後に制作対応を進めますので、掲載期間確定後に発注画面で掲載期間を入力し、再発注してください。</a:t>
            </a:r>
            <a:endParaRPr lang="en-US" altLang="ja-JP" sz="1400" dirty="0">
              <a:solidFill>
                <a:srgbClr val="0D0D0D"/>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0DDB8BFB-0FCE-A48B-DA6D-44887F6F266C}"/>
              </a:ext>
            </a:extLst>
          </p:cNvPr>
          <p:cNvSpPr/>
          <p:nvPr/>
        </p:nvSpPr>
        <p:spPr>
          <a:xfrm>
            <a:off x="479425" y="3019446"/>
            <a:ext cx="1152000" cy="908287"/>
          </a:xfrm>
          <a:prstGeom prst="rect">
            <a:avLst/>
          </a:prstGeom>
          <a:solidFill>
            <a:schemeClr val="bg1"/>
          </a:solidFill>
          <a:ln w="28575" cap="flat" cmpd="sng" algn="ctr">
            <a:solidFill>
              <a:srgbClr val="000048"/>
            </a:solidFill>
            <a:prstDash val="solid"/>
            <a:miter lim="800000"/>
          </a:ln>
          <a:effectLst/>
        </p:spPr>
        <p:txBody>
          <a:bodyPr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発注内容</a:t>
            </a:r>
            <a:endParaRPr kumimoji="0" lang="en-US" altLang="ja-JP"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endParaRPr>
          </a:p>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000048"/>
                </a:solidFill>
                <a:effectLst/>
                <a:uLnTx/>
                <a:uFillTx/>
                <a:latin typeface="Calibri" panose="020F0502020204030204"/>
                <a:ea typeface="メイリオ" panose="020B0604030504040204" pitchFamily="50" charset="-128"/>
                <a:cs typeface="+mn-cs"/>
              </a:rPr>
              <a:t>確認</a:t>
            </a:r>
          </a:p>
        </p:txBody>
      </p:sp>
      <p:sp>
        <p:nvSpPr>
          <p:cNvPr id="5" name="正方形/長方形 4">
            <a:extLst>
              <a:ext uri="{FF2B5EF4-FFF2-40B4-BE49-F238E27FC236}">
                <a16:creationId xmlns:a16="http://schemas.microsoft.com/office/drawing/2014/main" id="{4115C0A1-87D8-7FB1-A43A-C47409E68872}"/>
              </a:ext>
            </a:extLst>
          </p:cNvPr>
          <p:cNvSpPr/>
          <p:nvPr/>
        </p:nvSpPr>
        <p:spPr>
          <a:xfrm>
            <a:off x="1639723" y="3019446"/>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掲載期間以外の発注内容を確認のうえ「発注受領」します。</a:t>
            </a:r>
            <a:endPar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発注ステータスを「掲載期間待ち」に変更します。</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 name="四角形: 角を丸くする 5">
            <a:extLst>
              <a:ext uri="{FF2B5EF4-FFF2-40B4-BE49-F238E27FC236}">
                <a16:creationId xmlns:a16="http://schemas.microsoft.com/office/drawing/2014/main" id="{09067715-CD4D-24AD-A681-E0B463C002ED}"/>
              </a:ext>
            </a:extLst>
          </p:cNvPr>
          <p:cNvSpPr/>
          <p:nvPr/>
        </p:nvSpPr>
        <p:spPr>
          <a:xfrm>
            <a:off x="593511" y="3076487"/>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弊社対応</a:t>
            </a:r>
          </a:p>
        </p:txBody>
      </p:sp>
      <p:sp>
        <p:nvSpPr>
          <p:cNvPr id="7" name="二等辺三角形 6">
            <a:extLst>
              <a:ext uri="{FF2B5EF4-FFF2-40B4-BE49-F238E27FC236}">
                <a16:creationId xmlns:a16="http://schemas.microsoft.com/office/drawing/2014/main" id="{6974BD62-ACD0-A401-3CCD-837F0B64181A}"/>
              </a:ext>
            </a:extLst>
          </p:cNvPr>
          <p:cNvSpPr/>
          <p:nvPr/>
        </p:nvSpPr>
        <p:spPr>
          <a:xfrm flipV="1">
            <a:off x="3381989" y="4001274"/>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8" name="テキスト ボックス 7">
            <a:extLst>
              <a:ext uri="{FF2B5EF4-FFF2-40B4-BE49-F238E27FC236}">
                <a16:creationId xmlns:a16="http://schemas.microsoft.com/office/drawing/2014/main" id="{9BE03C9B-5EB6-B7A0-EAAB-C4C4ECFFF3C6}"/>
              </a:ext>
            </a:extLst>
          </p:cNvPr>
          <p:cNvSpPr txBox="1"/>
          <p:nvPr/>
        </p:nvSpPr>
        <p:spPr>
          <a:xfrm>
            <a:off x="514705" y="4127034"/>
            <a:ext cx="6149346" cy="430887"/>
          </a:xfrm>
          <a:prstGeom prst="rect">
            <a:avLst/>
          </a:prstGeom>
          <a:noFill/>
        </p:spPr>
        <p:txBody>
          <a:bodyPr wrap="square" rtlCol="0">
            <a:spAutoFit/>
          </a:bodyPr>
          <a:lstStyle/>
          <a:p>
            <a:r>
              <a:rPr kumimoji="1" lang="ja-JP" altLang="en-US" sz="1100" dirty="0"/>
              <a:t>契約成立となり制作対応を進めます。</a:t>
            </a:r>
            <a:endParaRPr kumimoji="1" lang="en-US" altLang="ja-JP" sz="1100" dirty="0"/>
          </a:p>
          <a:p>
            <a:r>
              <a:rPr kumimoji="1" lang="ja-JP" altLang="en-US" sz="1100" dirty="0"/>
              <a:t>発注ステータスは「掲載期間待ち」となりますが、</a:t>
            </a:r>
            <a:r>
              <a:rPr lang="ja-JP" altLang="en-US" sz="1100" dirty="0"/>
              <a:t>キャンセルは承れません。ご注意ください。</a:t>
            </a:r>
            <a:endParaRPr kumimoji="1" lang="ja-JP" altLang="en-US" sz="1100" dirty="0"/>
          </a:p>
        </p:txBody>
      </p:sp>
      <p:sp>
        <p:nvSpPr>
          <p:cNvPr id="9" name="正方形/長方形 8">
            <a:extLst>
              <a:ext uri="{FF2B5EF4-FFF2-40B4-BE49-F238E27FC236}">
                <a16:creationId xmlns:a16="http://schemas.microsoft.com/office/drawing/2014/main" id="{22F03F4B-F89C-BBDF-6C02-26B9F911169D}"/>
              </a:ext>
            </a:extLst>
          </p:cNvPr>
          <p:cNvSpPr/>
          <p:nvPr/>
        </p:nvSpPr>
        <p:spPr>
          <a:xfrm>
            <a:off x="479425" y="4725395"/>
            <a:ext cx="1152000" cy="908287"/>
          </a:xfrm>
          <a:prstGeom prst="rect">
            <a:avLst/>
          </a:prstGeom>
          <a:solidFill>
            <a:srgbClr val="000048"/>
          </a:solidFill>
          <a:ln w="28575" cap="flat" cmpd="sng" algn="ctr">
            <a:solidFill>
              <a:srgbClr val="000048"/>
            </a:solidFill>
            <a:prstDash val="solid"/>
            <a:miter lim="800000"/>
          </a:ln>
          <a:effectLst/>
        </p:spPr>
        <p:txBody>
          <a:bodyPr bIns="1800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再発注</a:t>
            </a:r>
          </a:p>
        </p:txBody>
      </p:sp>
      <p:sp>
        <p:nvSpPr>
          <p:cNvPr id="10" name="正方形/長方形 9">
            <a:extLst>
              <a:ext uri="{FF2B5EF4-FFF2-40B4-BE49-F238E27FC236}">
                <a16:creationId xmlns:a16="http://schemas.microsoft.com/office/drawing/2014/main" id="{B1AE2AA9-E5FB-4CBE-9760-8E547992D3D6}"/>
              </a:ext>
            </a:extLst>
          </p:cNvPr>
          <p:cNvSpPr/>
          <p:nvPr/>
        </p:nvSpPr>
        <p:spPr>
          <a:xfrm>
            <a:off x="1639723" y="4725395"/>
            <a:ext cx="5059610" cy="908287"/>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R="0" lvl="0" defTabSz="914400" eaLnBrk="0" fontAlgn="base" latinLnBrk="0" hangingPunct="0">
              <a:lnSpc>
                <a:spcPct val="120000"/>
              </a:lnSpc>
              <a:spcBef>
                <a:spcPct val="0"/>
              </a:spcBef>
              <a:spcAft>
                <a:spcPct val="0"/>
              </a:spcAft>
              <a:buClrTx/>
              <a:buSzTx/>
              <a:tabLst/>
              <a:defRPr/>
            </a:pPr>
            <a:r>
              <a:rPr kumimoji="0" lang="ja-JP" altLang="en-US" sz="1100" b="1"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再発注期限</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：掲載開始日の前営業日から数えて</a:t>
            </a:r>
            <a:r>
              <a:rPr kumimoji="0" lang="en-US" altLang="ja-JP"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5</a:t>
            </a:r>
            <a:r>
              <a:rPr kumimoji="0" lang="ja-JP" altLang="en-US" sz="1100" b="1" i="0" u="sng"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営業日前</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まで</a:t>
            </a:r>
            <a:endPar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「契約日有無」を「</a:t>
            </a:r>
            <a:r>
              <a:rPr kumimoji="0" lang="ja-JP" altLang="en-US" sz="1100" kern="0" dirty="0">
                <a:solidFill>
                  <a:srgbClr val="000000"/>
                </a:solidFill>
                <a:latin typeface="メイリオ" panose="020B0604030504040204" pitchFamily="50" charset="-128"/>
                <a:ea typeface="メイリオ" panose="020B0604030504040204" pitchFamily="50" charset="-128"/>
              </a:rPr>
              <a:t>有</a:t>
            </a: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」に変更し「掲載期間未定」に確定した掲載期間を</a:t>
            </a:r>
            <a:br>
              <a:rPr kumimoji="0" lang="en-US" altLang="ja-JP"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b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入力して再発注してください</a:t>
            </a:r>
            <a:r>
              <a:rPr kumimoji="0" lang="ja-JP" altLang="en-US"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1" name="四角形: 角を丸くする 10">
            <a:extLst>
              <a:ext uri="{FF2B5EF4-FFF2-40B4-BE49-F238E27FC236}">
                <a16:creationId xmlns:a16="http://schemas.microsoft.com/office/drawing/2014/main" id="{95F66E5E-771B-4AE0-A18A-953FF0975B6B}"/>
              </a:ext>
            </a:extLst>
          </p:cNvPr>
          <p:cNvSpPr/>
          <p:nvPr/>
        </p:nvSpPr>
        <p:spPr>
          <a:xfrm>
            <a:off x="593511" y="4782436"/>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12" name="二等辺三角形 11">
            <a:extLst>
              <a:ext uri="{FF2B5EF4-FFF2-40B4-BE49-F238E27FC236}">
                <a16:creationId xmlns:a16="http://schemas.microsoft.com/office/drawing/2014/main" id="{40A5CBF6-2C22-71D0-3DC2-196BCE17E888}"/>
              </a:ext>
            </a:extLst>
          </p:cNvPr>
          <p:cNvSpPr/>
          <p:nvPr/>
        </p:nvSpPr>
        <p:spPr>
          <a:xfrm flipV="1">
            <a:off x="3381989" y="4551785"/>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3" name="二等辺三角形 12">
            <a:extLst>
              <a:ext uri="{FF2B5EF4-FFF2-40B4-BE49-F238E27FC236}">
                <a16:creationId xmlns:a16="http://schemas.microsoft.com/office/drawing/2014/main" id="{FCE200E5-3A10-47A7-F5FF-053EDCC011F1}"/>
              </a:ext>
            </a:extLst>
          </p:cNvPr>
          <p:cNvSpPr/>
          <p:nvPr/>
        </p:nvSpPr>
        <p:spPr>
          <a:xfrm flipV="1">
            <a:off x="3381989" y="5703597"/>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4" name="テキスト ボックス 13">
            <a:extLst>
              <a:ext uri="{FF2B5EF4-FFF2-40B4-BE49-F238E27FC236}">
                <a16:creationId xmlns:a16="http://schemas.microsoft.com/office/drawing/2014/main" id="{F66EDEEE-9681-CC6E-BCFD-EDF13002D3B7}"/>
              </a:ext>
            </a:extLst>
          </p:cNvPr>
          <p:cNvSpPr txBox="1"/>
          <p:nvPr/>
        </p:nvSpPr>
        <p:spPr>
          <a:xfrm>
            <a:off x="514705" y="5877207"/>
            <a:ext cx="6149346" cy="261610"/>
          </a:xfrm>
          <a:prstGeom prst="rect">
            <a:avLst/>
          </a:prstGeom>
          <a:noFill/>
        </p:spPr>
        <p:txBody>
          <a:bodyPr wrap="square" rtlCol="0">
            <a:spAutoFit/>
          </a:bodyPr>
          <a:lstStyle/>
          <a:p>
            <a:r>
              <a:rPr kumimoji="1" lang="ja-JP" altLang="en-US" sz="1100" dirty="0"/>
              <a:t>弊社にて再度発注内容を確認のうえ、発注ステータスを「発注受領」に変更します。</a:t>
            </a:r>
          </a:p>
        </p:txBody>
      </p:sp>
      <p:pic>
        <p:nvPicPr>
          <p:cNvPr id="16" name="図 15" descr="テキスト&#10;&#10;AI 生成コンテンツは誤りを含む可能性があります。">
            <a:extLst>
              <a:ext uri="{FF2B5EF4-FFF2-40B4-BE49-F238E27FC236}">
                <a16:creationId xmlns:a16="http://schemas.microsoft.com/office/drawing/2014/main" id="{4D90EB61-1F93-45EF-44B7-934FFC6DF0A6}"/>
              </a:ext>
            </a:extLst>
          </p:cNvPr>
          <p:cNvPicPr>
            <a:picLocks noChangeAspect="1"/>
          </p:cNvPicPr>
          <p:nvPr/>
        </p:nvPicPr>
        <p:blipFill>
          <a:blip r:embed="rId3"/>
          <a:stretch>
            <a:fillRect/>
          </a:stretch>
        </p:blipFill>
        <p:spPr>
          <a:xfrm>
            <a:off x="6961893" y="2398268"/>
            <a:ext cx="4750681" cy="1654659"/>
          </a:xfrm>
          <a:prstGeom prst="rect">
            <a:avLst/>
          </a:prstGeom>
          <a:ln>
            <a:solidFill>
              <a:schemeClr val="accent5"/>
            </a:solidFill>
          </a:ln>
        </p:spPr>
      </p:pic>
      <p:sp>
        <p:nvSpPr>
          <p:cNvPr id="18" name="四角形: 角を丸くする 17">
            <a:extLst>
              <a:ext uri="{FF2B5EF4-FFF2-40B4-BE49-F238E27FC236}">
                <a16:creationId xmlns:a16="http://schemas.microsoft.com/office/drawing/2014/main" id="{F4B876B0-8508-0FE2-442B-1834EDC19443}"/>
              </a:ext>
            </a:extLst>
          </p:cNvPr>
          <p:cNvSpPr/>
          <p:nvPr/>
        </p:nvSpPr>
        <p:spPr>
          <a:xfrm>
            <a:off x="6961894" y="2110886"/>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案件管理画面</a:t>
            </a:r>
            <a:endParaRPr kumimoji="1" lang="en-US" altLang="ja-JP" sz="900" b="1" dirty="0">
              <a:solidFill>
                <a:schemeClr val="bg1"/>
              </a:solidFill>
            </a:endParaRPr>
          </a:p>
        </p:txBody>
      </p:sp>
      <p:sp>
        <p:nvSpPr>
          <p:cNvPr id="21" name="正方形/長方形 20">
            <a:extLst>
              <a:ext uri="{FF2B5EF4-FFF2-40B4-BE49-F238E27FC236}">
                <a16:creationId xmlns:a16="http://schemas.microsoft.com/office/drawing/2014/main" id="{D463ADC2-4B48-6A23-6AE8-4F8390B26098}"/>
              </a:ext>
            </a:extLst>
          </p:cNvPr>
          <p:cNvSpPr/>
          <p:nvPr/>
        </p:nvSpPr>
        <p:spPr>
          <a:xfrm>
            <a:off x="479425" y="2110886"/>
            <a:ext cx="1152000" cy="655238"/>
          </a:xfrm>
          <a:prstGeom prst="rect">
            <a:avLst/>
          </a:prstGeom>
          <a:solidFill>
            <a:srgbClr val="000048"/>
          </a:solidFill>
          <a:ln w="28575" cap="flat" cmpd="sng" algn="ctr">
            <a:solidFill>
              <a:srgbClr val="000048"/>
            </a:solidFill>
            <a:prstDash val="solid"/>
            <a:miter lim="800000"/>
          </a:ln>
          <a:effectLst/>
        </p:spPr>
        <p:txBody>
          <a:bodyPr bIns="46800" rtlCol="0" anchor="b"/>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発注</a:t>
            </a:r>
          </a:p>
        </p:txBody>
      </p:sp>
      <p:sp>
        <p:nvSpPr>
          <p:cNvPr id="22" name="正方形/長方形 21">
            <a:extLst>
              <a:ext uri="{FF2B5EF4-FFF2-40B4-BE49-F238E27FC236}">
                <a16:creationId xmlns:a16="http://schemas.microsoft.com/office/drawing/2014/main" id="{C12CA477-EADD-C97D-6220-CA5BF6E8E15D}"/>
              </a:ext>
            </a:extLst>
          </p:cNvPr>
          <p:cNvSpPr/>
          <p:nvPr/>
        </p:nvSpPr>
        <p:spPr>
          <a:xfrm>
            <a:off x="1639723" y="2110887"/>
            <a:ext cx="5059610" cy="655238"/>
          </a:xfrm>
          <a:prstGeom prst="rect">
            <a:avLst/>
          </a:prstGeom>
          <a:solidFill>
            <a:srgbClr val="FFFFFF"/>
          </a:solidFill>
          <a:ln w="28575" cap="flat" cmpd="sng" algn="ctr">
            <a:solidFill>
              <a:srgbClr val="000048"/>
            </a:solidFill>
            <a:prstDash val="solid"/>
            <a:miter lim="800000"/>
          </a:ln>
          <a:effectLst/>
        </p:spPr>
        <p:txBody>
          <a:bodyPr wrap="none" rtlCol="0" anchor="ctr"/>
          <a:lstStyle/>
          <a:p>
            <a:pPr marL="228600" marR="0" lvl="0" indent="-228600" defTabSz="914400" eaLnBrk="0" fontAlgn="base" latinLnBrk="0" hangingPunct="0">
              <a:lnSpc>
                <a:spcPct val="120000"/>
              </a:lnSpc>
              <a:spcBef>
                <a:spcPct val="0"/>
              </a:spcBef>
              <a:spcAft>
                <a:spcPct val="0"/>
              </a:spcAft>
              <a:buClrTx/>
              <a:buSzTx/>
              <a:buFont typeface="+mj-lt"/>
              <a:buAutoNum type="arabicPeriod"/>
              <a:tabLst/>
              <a:defRPr/>
            </a:pPr>
            <a:r>
              <a:rPr kumimoji="0" lang="ja-JP" altLang="en-US" sz="11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「掲載期間未定」で発注申請完了。</a:t>
            </a:r>
            <a:endParaRPr kumimoji="0" lang="en-US" altLang="ja-JP" sz="11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23" name="四角形: 角を丸くする 22">
            <a:extLst>
              <a:ext uri="{FF2B5EF4-FFF2-40B4-BE49-F238E27FC236}">
                <a16:creationId xmlns:a16="http://schemas.microsoft.com/office/drawing/2014/main" id="{ACFCE96D-0BB7-F008-C83F-083EDFDC31E0}"/>
              </a:ext>
            </a:extLst>
          </p:cNvPr>
          <p:cNvSpPr/>
          <p:nvPr/>
        </p:nvSpPr>
        <p:spPr>
          <a:xfrm>
            <a:off x="593511" y="2167927"/>
            <a:ext cx="923827" cy="2261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rgbClr val="000048"/>
                </a:solidFill>
              </a:rPr>
              <a:t>代理店様対応</a:t>
            </a:r>
          </a:p>
        </p:txBody>
      </p:sp>
      <p:sp>
        <p:nvSpPr>
          <p:cNvPr id="24" name="二等辺三角形 23">
            <a:extLst>
              <a:ext uri="{FF2B5EF4-FFF2-40B4-BE49-F238E27FC236}">
                <a16:creationId xmlns:a16="http://schemas.microsoft.com/office/drawing/2014/main" id="{39ED02E8-9355-693D-FF60-9146B96AF4F7}"/>
              </a:ext>
            </a:extLst>
          </p:cNvPr>
          <p:cNvSpPr/>
          <p:nvPr/>
        </p:nvSpPr>
        <p:spPr>
          <a:xfrm flipV="1">
            <a:off x="3381989" y="2842210"/>
            <a:ext cx="414779" cy="103695"/>
          </a:xfrm>
          <a:prstGeom prst="triangle">
            <a:avLst/>
          </a:prstGeom>
          <a:solidFill>
            <a:srgbClr val="000048"/>
          </a:solidFill>
          <a:ln w="1905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CD256EF0-8EBF-7385-EB21-1EB7787E4F3F}"/>
              </a:ext>
            </a:extLst>
          </p:cNvPr>
          <p:cNvSpPr/>
          <p:nvPr/>
        </p:nvSpPr>
        <p:spPr>
          <a:xfrm>
            <a:off x="7414380" y="3266166"/>
            <a:ext cx="586718" cy="200531"/>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4930282-5714-DC51-28DF-69A2548C2183}"/>
              </a:ext>
            </a:extLst>
          </p:cNvPr>
          <p:cNvSpPr/>
          <p:nvPr/>
        </p:nvSpPr>
        <p:spPr>
          <a:xfrm>
            <a:off x="10762430" y="3207701"/>
            <a:ext cx="473194" cy="295348"/>
          </a:xfrm>
          <a:prstGeom prst="rect">
            <a:avLst/>
          </a:prstGeom>
          <a:noFill/>
          <a:ln w="28575">
            <a:solidFill>
              <a:srgbClr val="002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吹き出し: 四角形 18">
            <a:extLst>
              <a:ext uri="{FF2B5EF4-FFF2-40B4-BE49-F238E27FC236}">
                <a16:creationId xmlns:a16="http://schemas.microsoft.com/office/drawing/2014/main" id="{59905349-4508-E59D-110D-CE9922608BFB}"/>
              </a:ext>
            </a:extLst>
          </p:cNvPr>
          <p:cNvSpPr/>
          <p:nvPr/>
        </p:nvSpPr>
        <p:spPr>
          <a:xfrm>
            <a:off x="8230648" y="3305695"/>
            <a:ext cx="2187020" cy="642054"/>
          </a:xfrm>
          <a:prstGeom prst="wedgeRectCallout">
            <a:avLst>
              <a:gd name="adj1" fmla="val -60113"/>
              <a:gd name="adj2" fmla="val -40980"/>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「発注受領」後に</a:t>
            </a:r>
            <a:endParaRPr kumimoji="1" lang="en-US" altLang="ja-JP" sz="1100" dirty="0">
              <a:solidFill>
                <a:schemeClr val="tx1"/>
              </a:solidFill>
              <a:latin typeface="+mn-ea"/>
            </a:endParaRPr>
          </a:p>
          <a:p>
            <a:pPr algn="ctr"/>
            <a:r>
              <a:rPr lang="ja-JP" altLang="en-US" sz="1100" dirty="0">
                <a:solidFill>
                  <a:schemeClr val="tx1"/>
                </a:solidFill>
                <a:latin typeface="+mn-ea"/>
              </a:rPr>
              <a:t>「掲載期間待ち」となりますが</a:t>
            </a:r>
            <a:endParaRPr lang="en-US" altLang="ja-JP" sz="1100" dirty="0">
              <a:solidFill>
                <a:schemeClr val="tx1"/>
              </a:solidFill>
              <a:latin typeface="+mn-ea"/>
            </a:endParaRPr>
          </a:p>
          <a:p>
            <a:pPr algn="ctr"/>
            <a:r>
              <a:rPr kumimoji="1" lang="ja-JP" altLang="en-US" sz="1100" dirty="0">
                <a:solidFill>
                  <a:schemeClr val="tx1"/>
                </a:solidFill>
                <a:latin typeface="+mn-ea"/>
              </a:rPr>
              <a:t>契約成立となり制作進行します</a:t>
            </a:r>
          </a:p>
        </p:txBody>
      </p:sp>
      <p:sp>
        <p:nvSpPr>
          <p:cNvPr id="20" name="吹き出し: 四角形 19">
            <a:extLst>
              <a:ext uri="{FF2B5EF4-FFF2-40B4-BE49-F238E27FC236}">
                <a16:creationId xmlns:a16="http://schemas.microsoft.com/office/drawing/2014/main" id="{3BC20585-9F70-9715-DF32-00813456CD34}"/>
              </a:ext>
            </a:extLst>
          </p:cNvPr>
          <p:cNvSpPr/>
          <p:nvPr/>
        </p:nvSpPr>
        <p:spPr>
          <a:xfrm>
            <a:off x="9228842" y="2689748"/>
            <a:ext cx="1527479" cy="435120"/>
          </a:xfrm>
          <a:prstGeom prst="wedgeRectCallout">
            <a:avLst>
              <a:gd name="adj1" fmla="val 52815"/>
              <a:gd name="adj2" fmla="val 94092"/>
            </a:avLst>
          </a:prstGeom>
          <a:solidFill>
            <a:srgbClr val="CCD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mn-ea"/>
              </a:rPr>
              <a:t>掲載期間確定後に</a:t>
            </a:r>
            <a:endParaRPr kumimoji="1" lang="en-US" altLang="ja-JP" sz="1100" dirty="0">
              <a:solidFill>
                <a:schemeClr val="tx1"/>
              </a:solidFill>
              <a:latin typeface="+mn-ea"/>
            </a:endParaRPr>
          </a:p>
          <a:p>
            <a:pPr algn="ctr"/>
            <a:r>
              <a:rPr kumimoji="1" lang="ja-JP" altLang="en-US" sz="1100" dirty="0">
                <a:solidFill>
                  <a:schemeClr val="tx1"/>
                </a:solidFill>
                <a:latin typeface="+mn-ea"/>
              </a:rPr>
              <a:t>再発注してください</a:t>
            </a:r>
          </a:p>
        </p:txBody>
      </p:sp>
    </p:spTree>
    <p:extLst>
      <p:ext uri="{BB962C8B-B14F-4D97-AF65-F5344CB8AC3E}">
        <p14:creationId xmlns:p14="http://schemas.microsoft.com/office/powerpoint/2010/main" val="2234074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9CDA-B858-D62C-3E69-4441FD7C0287}"/>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D9C4C62-17A6-074F-F356-379543741577}"/>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19B6B0DE-723D-33F9-2E6D-4442EFDCD19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DCEA5040-CA0F-C95B-FEDF-AC26F982A586}"/>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2" name="タイトル 2">
            <a:extLst>
              <a:ext uri="{FF2B5EF4-FFF2-40B4-BE49-F238E27FC236}">
                <a16:creationId xmlns:a16="http://schemas.microsoft.com/office/drawing/2014/main" id="{E3E7EB6C-F812-B066-EEB3-B118C11E0625}"/>
              </a:ext>
            </a:extLst>
          </p:cNvPr>
          <p:cNvSpPr txBox="1">
            <a:spLocks/>
          </p:cNvSpPr>
          <p:nvPr/>
        </p:nvSpPr>
        <p:spPr>
          <a:xfrm>
            <a:off x="479425" y="1044507"/>
            <a:ext cx="11263396" cy="41084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ja-JP" altLang="en-US" sz="1800" b="1" u="sng" dirty="0">
                <a:solidFill>
                  <a:srgbClr val="0D0D0D"/>
                </a:solidFill>
                <a:latin typeface="メイリオ" panose="020B0604030504040204" pitchFamily="50" charset="-128"/>
                <a:ea typeface="メイリオ" panose="020B0604030504040204" pitchFamily="50" charset="-128"/>
              </a:rPr>
              <a:t>お申し込みに関するよくある質問</a:t>
            </a:r>
            <a:endParaRPr lang="en-US" altLang="ja-JP" sz="1800" b="1" u="sng" dirty="0">
              <a:solidFill>
                <a:srgbClr val="0D0D0D"/>
              </a:solidFill>
              <a:latin typeface="メイリオ" panose="020B0604030504040204" pitchFamily="50" charset="-128"/>
              <a:ea typeface="メイリオ" panose="020B0604030504040204" pitchFamily="50" charset="-128"/>
            </a:endParaRPr>
          </a:p>
        </p:txBody>
      </p:sp>
      <p:graphicFrame>
        <p:nvGraphicFramePr>
          <p:cNvPr id="15" name="表 14">
            <a:extLst>
              <a:ext uri="{FF2B5EF4-FFF2-40B4-BE49-F238E27FC236}">
                <a16:creationId xmlns:a16="http://schemas.microsoft.com/office/drawing/2014/main" id="{BB9D3E76-24A7-1148-4822-A50CFDC18E78}"/>
              </a:ext>
            </a:extLst>
          </p:cNvPr>
          <p:cNvGraphicFramePr>
            <a:graphicFrameLocks noGrp="1"/>
          </p:cNvGraphicFramePr>
          <p:nvPr/>
        </p:nvGraphicFramePr>
        <p:xfrm>
          <a:off x="479424" y="1455346"/>
          <a:ext cx="11263396" cy="4954567"/>
        </p:xfrm>
        <a:graphic>
          <a:graphicData uri="http://schemas.openxmlformats.org/drawingml/2006/table">
            <a:tbl>
              <a:tblPr firstRow="1" bandRow="1">
                <a:tableStyleId>{5C22544A-7EE6-4342-B048-85BDC9FD1C3A}</a:tableStyleId>
              </a:tblPr>
              <a:tblGrid>
                <a:gridCol w="3517541">
                  <a:extLst>
                    <a:ext uri="{9D8B030D-6E8A-4147-A177-3AD203B41FA5}">
                      <a16:colId xmlns:a16="http://schemas.microsoft.com/office/drawing/2014/main" val="2979192392"/>
                    </a:ext>
                  </a:extLst>
                </a:gridCol>
                <a:gridCol w="7745855">
                  <a:extLst>
                    <a:ext uri="{9D8B030D-6E8A-4147-A177-3AD203B41FA5}">
                      <a16:colId xmlns:a16="http://schemas.microsoft.com/office/drawing/2014/main" val="971148075"/>
                    </a:ext>
                  </a:extLst>
                </a:gridCol>
              </a:tblGrid>
              <a:tr h="203772">
                <a:tc>
                  <a:txBody>
                    <a:bodyPr/>
                    <a:lstStyle/>
                    <a:p>
                      <a:r>
                        <a:rPr kumimoji="1" lang="ja-JP" altLang="en-US" sz="1400" dirty="0">
                          <a:solidFill>
                            <a:schemeClr val="bg1"/>
                          </a:solidFill>
                          <a:latin typeface="+mn-ea"/>
                          <a:ea typeface="+mn-ea"/>
                        </a:rPr>
                        <a:t>質問</a:t>
                      </a:r>
                    </a:p>
                  </a:txBody>
                  <a:tcPr anchor="ctr">
                    <a:solidFill>
                      <a:srgbClr val="000048"/>
                    </a:solidFill>
                  </a:tcPr>
                </a:tc>
                <a:tc>
                  <a:txBody>
                    <a:bodyPr/>
                    <a:lstStyle/>
                    <a:p>
                      <a:r>
                        <a:rPr kumimoji="1" lang="ja-JP" altLang="en-US" sz="1400" dirty="0">
                          <a:latin typeface="+mn-ea"/>
                          <a:ea typeface="+mn-ea"/>
                        </a:rPr>
                        <a:t>回答</a:t>
                      </a:r>
                    </a:p>
                  </a:txBody>
                  <a:tcPr anchor="ctr">
                    <a:solidFill>
                      <a:srgbClr val="000048"/>
                    </a:solidFill>
                  </a:tcPr>
                </a:tc>
                <a:extLst>
                  <a:ext uri="{0D108BD9-81ED-4DB2-BD59-A6C34878D82A}">
                    <a16:rowId xmlns:a16="http://schemas.microsoft.com/office/drawing/2014/main" val="1333818355"/>
                  </a:ext>
                </a:extLst>
              </a:tr>
              <a:tr h="332605">
                <a:tc>
                  <a:txBody>
                    <a:bodyPr/>
                    <a:lstStyle/>
                    <a:p>
                      <a:r>
                        <a:rPr kumimoji="1" lang="ja-JP" altLang="en-US" sz="1400" dirty="0">
                          <a:solidFill>
                            <a:schemeClr val="bg1"/>
                          </a:solidFill>
                          <a:latin typeface="+mn-ea"/>
                          <a:ea typeface="+mn-ea"/>
                        </a:rPr>
                        <a:t>広告管理ツールに申込商品がありません</a:t>
                      </a:r>
                      <a:endParaRPr kumimoji="1" lang="en-US" altLang="ja-JP" sz="1400" dirty="0">
                        <a:solidFill>
                          <a:schemeClr val="bg1"/>
                        </a:solidFill>
                        <a:latin typeface="+mn-ea"/>
                        <a:ea typeface="+mn-ea"/>
                      </a:endParaRPr>
                    </a:p>
                  </a:txBody>
                  <a:tcPr anchor="ctr">
                    <a:solidFill>
                      <a:srgbClr val="000048">
                        <a:alpha val="60000"/>
                      </a:srgbClr>
                    </a:solidFill>
                  </a:tcPr>
                </a:tc>
                <a:tc>
                  <a:txBody>
                    <a:bodyPr/>
                    <a:lstStyle/>
                    <a:p>
                      <a:r>
                        <a:rPr kumimoji="1" lang="ja-JP" altLang="en-US" sz="1400" dirty="0">
                          <a:latin typeface="+mn-ea"/>
                          <a:ea typeface="+mn-ea"/>
                        </a:rPr>
                        <a:t>企画ページの制作・掲載のお申し込みは広告管理ツールでは行えません。</a:t>
                      </a:r>
                      <a:endParaRPr kumimoji="1" lang="en-US" altLang="ja-JP" sz="1400" dirty="0">
                        <a:latin typeface="+mn-ea"/>
                        <a:ea typeface="+mn-ea"/>
                      </a:endParaRPr>
                    </a:p>
                    <a:p>
                      <a:r>
                        <a:rPr kumimoji="1" lang="ja-JP" altLang="en-US" sz="1400" dirty="0">
                          <a:latin typeface="+mn-ea"/>
                          <a:ea typeface="+mn-ea"/>
                        </a:rPr>
                        <a:t>別途申込ツールの</a:t>
                      </a:r>
                      <a:r>
                        <a:rPr kumimoji="1" lang="en-US" altLang="ja-JP" sz="1400" dirty="0">
                          <a:latin typeface="+mn-ea"/>
                          <a:ea typeface="+mn-ea"/>
                        </a:rPr>
                        <a:t>LINE Biz Process Manager</a:t>
                      </a:r>
                      <a:r>
                        <a:rPr kumimoji="1" lang="ja-JP" altLang="en-US" sz="1400" dirty="0">
                          <a:latin typeface="+mn-ea"/>
                          <a:ea typeface="+mn-ea"/>
                        </a:rPr>
                        <a:t>（</a:t>
                      </a:r>
                      <a:r>
                        <a:rPr kumimoji="1" lang="en-US" altLang="ja-JP" sz="1400" dirty="0">
                          <a:latin typeface="+mn-ea"/>
                          <a:ea typeface="+mn-ea"/>
                        </a:rPr>
                        <a:t>LBPM</a:t>
                      </a:r>
                      <a:r>
                        <a:rPr kumimoji="1" lang="ja-JP" altLang="en-US" sz="1400" dirty="0">
                          <a:latin typeface="+mn-ea"/>
                          <a:ea typeface="+mn-ea"/>
                        </a:rPr>
                        <a:t>）からお申し込みいただきます。</a:t>
                      </a:r>
                    </a:p>
                  </a:txBody>
                  <a:tcPr anchor="ctr">
                    <a:solidFill>
                      <a:srgbClr val="000048">
                        <a:alpha val="10196"/>
                      </a:srgbClr>
                    </a:solidFill>
                  </a:tcPr>
                </a:tc>
                <a:extLst>
                  <a:ext uri="{0D108BD9-81ED-4DB2-BD59-A6C34878D82A}">
                    <a16:rowId xmlns:a16="http://schemas.microsoft.com/office/drawing/2014/main" val="2017679614"/>
                  </a:ext>
                </a:extLst>
              </a:tr>
              <a:tr h="549735">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とは何ですか？</a:t>
                      </a:r>
                      <a:endParaRPr kumimoji="1" lang="en-US" altLang="ja-JP" sz="1400" dirty="0">
                        <a:solidFill>
                          <a:schemeClr val="bg1"/>
                        </a:solidFill>
                        <a:latin typeface="+mn-ea"/>
                        <a:ea typeface="+mn-ea"/>
                      </a:endParaRPr>
                    </a:p>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を利用したことがありません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は本資料の企画ページの制作・掲載をお申込みいただくツールです。</a:t>
                      </a:r>
                      <a:endParaRPr kumimoji="1" lang="en-US" altLang="ja-JP" sz="1400" dirty="0">
                        <a:latin typeface="+mn-ea"/>
                        <a:ea typeface="+mn-ea"/>
                      </a:endParaRPr>
                    </a:p>
                    <a:p>
                      <a:r>
                        <a:rPr kumimoji="1" lang="en-US" altLang="ja-JP" sz="1400" dirty="0">
                          <a:latin typeface="+mn-ea"/>
                          <a:ea typeface="+mn-ea"/>
                        </a:rPr>
                        <a:t>LBPM</a:t>
                      </a:r>
                      <a:r>
                        <a:rPr kumimoji="1" lang="ja-JP" altLang="en-US" sz="1400" dirty="0">
                          <a:latin typeface="+mn-ea"/>
                          <a:ea typeface="+mn-ea"/>
                        </a:rPr>
                        <a:t>のご利用には専用のアカウント発行（ビジネス</a:t>
                      </a:r>
                      <a:r>
                        <a:rPr kumimoji="1" lang="en-US" altLang="ja-JP" sz="1400" dirty="0">
                          <a:latin typeface="+mn-ea"/>
                          <a:ea typeface="+mn-ea"/>
                        </a:rPr>
                        <a:t>ID</a:t>
                      </a:r>
                      <a:r>
                        <a:rPr kumimoji="1" lang="ja-JP" altLang="en-US" sz="1400" dirty="0">
                          <a:latin typeface="+mn-ea"/>
                          <a:ea typeface="+mn-ea"/>
                        </a:rPr>
                        <a:t>への利用設定）が必要となりますので、</a:t>
                      </a:r>
                      <a:endParaRPr kumimoji="1" lang="en-US" altLang="ja-JP" sz="1400" dirty="0">
                        <a:latin typeface="+mn-ea"/>
                        <a:ea typeface="+mn-ea"/>
                      </a:endParaRPr>
                    </a:p>
                    <a:p>
                      <a:r>
                        <a:rPr kumimoji="1" lang="ja-JP" altLang="en-US" sz="1400" dirty="0">
                          <a:latin typeface="+mn-ea"/>
                          <a:ea typeface="+mn-ea"/>
                        </a:rPr>
                        <a:t>お手続きに関しましては弊社営業担当までお問い合わせください。</a:t>
                      </a:r>
                      <a:endParaRPr kumimoji="1" lang="en-US" altLang="ja-JP" sz="1400" dirty="0">
                        <a:latin typeface="+mn-ea"/>
                        <a:ea typeface="+mn-ea"/>
                      </a:endParaRPr>
                    </a:p>
                  </a:txBody>
                  <a:tcPr anchor="ctr">
                    <a:solidFill>
                      <a:srgbClr val="000048">
                        <a:alpha val="10196"/>
                      </a:srgbClr>
                    </a:solidFill>
                  </a:tcPr>
                </a:tc>
                <a:extLst>
                  <a:ext uri="{0D108BD9-81ED-4DB2-BD59-A6C34878D82A}">
                    <a16:rowId xmlns:a16="http://schemas.microsoft.com/office/drawing/2014/main" val="3482754928"/>
                  </a:ext>
                </a:extLst>
              </a:tr>
              <a:tr h="826883">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を利用していますが、案件作成画面で申込商品が表示されません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では弊社とのお取引に関する契約内容に応じてお取り扱いいただける申込商品のみ表示しております。</a:t>
                      </a:r>
                      <a:endParaRPr kumimoji="1" lang="en-US" altLang="ja-JP" sz="1400" dirty="0">
                        <a:latin typeface="+mn-ea"/>
                        <a:ea typeface="+mn-ea"/>
                      </a:endParaRPr>
                    </a:p>
                    <a:p>
                      <a:r>
                        <a:rPr kumimoji="1" lang="ja-JP" altLang="en-US" sz="1400" dirty="0">
                          <a:latin typeface="+mn-ea"/>
                          <a:ea typeface="+mn-ea"/>
                        </a:rPr>
                        <a:t>企画ページの制作・掲載のお申し込みは</a:t>
                      </a:r>
                      <a:r>
                        <a:rPr kumimoji="1" lang="en-US" altLang="ja-JP" sz="1400" dirty="0">
                          <a:latin typeface="+mn-ea"/>
                          <a:ea typeface="+mn-ea"/>
                        </a:rPr>
                        <a:t>LINE</a:t>
                      </a:r>
                      <a:r>
                        <a:rPr kumimoji="1" lang="ja-JP" altLang="en-US" sz="1400" dirty="0">
                          <a:latin typeface="+mn-ea"/>
                          <a:ea typeface="+mn-ea"/>
                        </a:rPr>
                        <a:t>ヤフー広告 ディスプレイ広告（予約型）をお取り扱いいただける代理店様の一部にご利用を制限しておりますので、お取り扱いやお手続きの詳細は弊社営業担当までお問い合わせください。</a:t>
                      </a:r>
                    </a:p>
                  </a:txBody>
                  <a:tcPr anchor="ctr">
                    <a:solidFill>
                      <a:srgbClr val="000048">
                        <a:alpha val="10196"/>
                      </a:srgbClr>
                    </a:solidFill>
                  </a:tcPr>
                </a:tc>
                <a:extLst>
                  <a:ext uri="{0D108BD9-81ED-4DB2-BD59-A6C34878D82A}">
                    <a16:rowId xmlns:a16="http://schemas.microsoft.com/office/drawing/2014/main" val="2532475373"/>
                  </a:ext>
                </a:extLst>
              </a:tr>
              <a:tr h="1723687">
                <a:tc>
                  <a:txBody>
                    <a:bodyPr/>
                    <a:lstStyle/>
                    <a:p>
                      <a:r>
                        <a:rPr kumimoji="1" lang="ja-JP" altLang="en-US" sz="1400" dirty="0">
                          <a:solidFill>
                            <a:schemeClr val="bg1"/>
                          </a:solidFill>
                          <a:latin typeface="+mn-ea"/>
                          <a:ea typeface="+mn-ea"/>
                        </a:rPr>
                        <a:t>請求タイミングを教えてください</a:t>
                      </a:r>
                    </a:p>
                  </a:txBody>
                  <a:tcPr anchor="ctr">
                    <a:solidFill>
                      <a:srgbClr val="000048">
                        <a:alpha val="60000"/>
                      </a:srgbClr>
                    </a:solidFill>
                  </a:tcPr>
                </a:tc>
                <a:tc>
                  <a:txBody>
                    <a:bodyPr/>
                    <a:lstStyle/>
                    <a:p>
                      <a:r>
                        <a:rPr kumimoji="1" lang="ja-JP" altLang="en-US" sz="1400" dirty="0">
                          <a:latin typeface="+mn-ea"/>
                          <a:ea typeface="+mn-ea"/>
                        </a:rPr>
                        <a:t>契約サービス詳細の「契約分類」により異なります。</a:t>
                      </a:r>
                      <a:endParaRPr kumimoji="1" lang="en-US" altLang="ja-JP" sz="1400" dirty="0">
                        <a:latin typeface="+mn-ea"/>
                        <a:ea typeface="+mn-ea"/>
                      </a:endParaRPr>
                    </a:p>
                    <a:p>
                      <a:r>
                        <a:rPr kumimoji="1" lang="ja-JP" altLang="en-US" sz="1400" dirty="0">
                          <a:latin typeface="+mn-ea"/>
                          <a:ea typeface="+mn-ea"/>
                        </a:rPr>
                        <a:t>契約分類は本資料の「スペック詳細」ページでご確認ください。</a:t>
                      </a:r>
                      <a:endParaRPr kumimoji="1" lang="en-US" altLang="ja-JP" sz="1400" dirty="0">
                        <a:latin typeface="+mn-ea"/>
                        <a:ea typeface="+mn-ea"/>
                      </a:endParaRPr>
                    </a:p>
                    <a:p>
                      <a:endParaRPr kumimoji="1" lang="en-US" altLang="ja-JP" sz="1400" dirty="0">
                        <a:latin typeface="+mn-ea"/>
                        <a:ea typeface="+mn-ea"/>
                      </a:endParaRPr>
                    </a:p>
                  </a:txBody>
                  <a:tcPr>
                    <a:solidFill>
                      <a:srgbClr val="000048">
                        <a:alpha val="10196"/>
                      </a:srgbClr>
                    </a:solidFill>
                  </a:tcPr>
                </a:tc>
                <a:extLst>
                  <a:ext uri="{0D108BD9-81ED-4DB2-BD59-A6C34878D82A}">
                    <a16:rowId xmlns:a16="http://schemas.microsoft.com/office/drawing/2014/main" val="566754066"/>
                  </a:ext>
                </a:extLst>
              </a:tr>
              <a:tr h="413566">
                <a:tc>
                  <a:txBody>
                    <a:bodyPr/>
                    <a:lstStyle/>
                    <a:p>
                      <a:r>
                        <a:rPr kumimoji="1" lang="en-US" altLang="ja-JP" sz="1400" dirty="0">
                          <a:solidFill>
                            <a:schemeClr val="bg1"/>
                          </a:solidFill>
                          <a:latin typeface="+mn-ea"/>
                          <a:ea typeface="+mn-ea"/>
                        </a:rPr>
                        <a:t>LBPM</a:t>
                      </a:r>
                      <a:r>
                        <a:rPr kumimoji="1" lang="ja-JP" altLang="en-US" sz="1400" dirty="0">
                          <a:solidFill>
                            <a:schemeClr val="bg1"/>
                          </a:solidFill>
                          <a:latin typeface="+mn-ea"/>
                          <a:ea typeface="+mn-ea"/>
                        </a:rPr>
                        <a:t>に請求書が表示されません</a:t>
                      </a:r>
                    </a:p>
                  </a:txBody>
                  <a:tcPr anchor="ctr">
                    <a:solidFill>
                      <a:srgbClr val="000048">
                        <a:alpha val="60000"/>
                      </a:srgbClr>
                    </a:solidFill>
                  </a:tcPr>
                </a:tc>
                <a:tc>
                  <a:txBody>
                    <a:bodyPr/>
                    <a:lstStyle/>
                    <a:p>
                      <a:r>
                        <a:rPr kumimoji="1" lang="en-US" altLang="ja-JP" sz="1400" dirty="0">
                          <a:latin typeface="+mn-ea"/>
                          <a:ea typeface="+mn-ea"/>
                        </a:rPr>
                        <a:t>LBPM</a:t>
                      </a:r>
                      <a:r>
                        <a:rPr kumimoji="1" lang="ja-JP" altLang="en-US" sz="1400" dirty="0">
                          <a:latin typeface="+mn-ea"/>
                          <a:ea typeface="+mn-ea"/>
                        </a:rPr>
                        <a:t>での請求書発行は行っておりません。</a:t>
                      </a:r>
                      <a:endParaRPr kumimoji="1" lang="en-US" altLang="ja-JP" sz="1400" dirty="0">
                        <a:latin typeface="+mn-ea"/>
                        <a:ea typeface="+mn-ea"/>
                      </a:endParaRPr>
                    </a:p>
                    <a:p>
                      <a:r>
                        <a:rPr kumimoji="1" lang="ja-JP" altLang="en-US" sz="1400" dirty="0">
                          <a:latin typeface="+mn-ea"/>
                          <a:ea typeface="+mn-ea"/>
                        </a:rPr>
                        <a:t>他の</a:t>
                      </a:r>
                      <a:r>
                        <a:rPr kumimoji="1" lang="en-US" altLang="ja-JP" sz="1400" dirty="0">
                          <a:latin typeface="+mn-ea"/>
                          <a:ea typeface="+mn-ea"/>
                        </a:rPr>
                        <a:t>LINE</a:t>
                      </a:r>
                      <a:r>
                        <a:rPr kumimoji="1" lang="ja-JP" altLang="en-US" sz="1400" dirty="0">
                          <a:latin typeface="+mn-ea"/>
                          <a:ea typeface="+mn-ea"/>
                        </a:rPr>
                        <a:t>ヤフー広告商品とまとめてメールでの発行となります。</a:t>
                      </a:r>
                    </a:p>
                  </a:txBody>
                  <a:tcPr anchor="ctr">
                    <a:solidFill>
                      <a:srgbClr val="000048">
                        <a:alpha val="10196"/>
                      </a:srgbClr>
                    </a:solidFill>
                  </a:tcPr>
                </a:tc>
                <a:extLst>
                  <a:ext uri="{0D108BD9-81ED-4DB2-BD59-A6C34878D82A}">
                    <a16:rowId xmlns:a16="http://schemas.microsoft.com/office/drawing/2014/main" val="247449195"/>
                  </a:ext>
                </a:extLst>
              </a:tr>
            </a:tbl>
          </a:graphicData>
        </a:graphic>
      </p:graphicFrame>
      <p:graphicFrame>
        <p:nvGraphicFramePr>
          <p:cNvPr id="3" name="表 2">
            <a:extLst>
              <a:ext uri="{FF2B5EF4-FFF2-40B4-BE49-F238E27FC236}">
                <a16:creationId xmlns:a16="http://schemas.microsoft.com/office/drawing/2014/main" id="{FF1FE143-1E6C-F73A-4F54-2917B37FC944}"/>
              </a:ext>
            </a:extLst>
          </p:cNvPr>
          <p:cNvGraphicFramePr>
            <a:graphicFrameLocks noGrp="1"/>
          </p:cNvGraphicFramePr>
          <p:nvPr/>
        </p:nvGraphicFramePr>
        <p:xfrm>
          <a:off x="4096468" y="4684132"/>
          <a:ext cx="5716835" cy="1097280"/>
        </p:xfrm>
        <a:graphic>
          <a:graphicData uri="http://schemas.openxmlformats.org/drawingml/2006/table">
            <a:tbl>
              <a:tblPr firstRow="1" bandRow="1">
                <a:tableStyleId>{5C22544A-7EE6-4342-B048-85BDC9FD1C3A}</a:tableStyleId>
              </a:tblPr>
              <a:tblGrid>
                <a:gridCol w="1035915">
                  <a:extLst>
                    <a:ext uri="{9D8B030D-6E8A-4147-A177-3AD203B41FA5}">
                      <a16:colId xmlns:a16="http://schemas.microsoft.com/office/drawing/2014/main" val="1534318776"/>
                    </a:ext>
                  </a:extLst>
                </a:gridCol>
                <a:gridCol w="4680920">
                  <a:extLst>
                    <a:ext uri="{9D8B030D-6E8A-4147-A177-3AD203B41FA5}">
                      <a16:colId xmlns:a16="http://schemas.microsoft.com/office/drawing/2014/main" val="3821118768"/>
                    </a:ext>
                  </a:extLst>
                </a:gridCol>
              </a:tblGrid>
              <a:tr h="248068">
                <a:tc>
                  <a:txBody>
                    <a:bodyPr/>
                    <a:lstStyle/>
                    <a:p>
                      <a:r>
                        <a:rPr kumimoji="1" lang="ja-JP" altLang="en-US" sz="1200" b="0" dirty="0">
                          <a:solidFill>
                            <a:schemeClr val="tx1"/>
                          </a:solidFill>
                        </a:rPr>
                        <a:t>契約分類</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solidFill>
                  </a:tcPr>
                </a:tc>
                <a:tc>
                  <a:txBody>
                    <a:bodyPr/>
                    <a:lstStyle/>
                    <a:p>
                      <a:r>
                        <a:rPr kumimoji="1" lang="ja-JP" altLang="en-US" sz="1200" b="0" dirty="0">
                          <a:solidFill>
                            <a:schemeClr val="tx1"/>
                          </a:solidFill>
                        </a:rPr>
                        <a:t>請求タイミング（請求金額）</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1908619551"/>
                  </a:ext>
                </a:extLst>
              </a:tr>
              <a:tr h="248068">
                <a:tc>
                  <a:txBody>
                    <a:bodyPr/>
                    <a:lstStyle/>
                    <a:p>
                      <a:r>
                        <a:rPr kumimoji="1" lang="ja-JP" altLang="en-US" sz="1200" dirty="0"/>
                        <a:t>掲載</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rowSpan="2">
                  <a:txBody>
                    <a:bodyPr/>
                    <a:lstStyle/>
                    <a:p>
                      <a:r>
                        <a:rPr kumimoji="1" lang="ja-JP" altLang="en-US" sz="1200" dirty="0"/>
                        <a:t>掲載開始から終了までの期間で、掲載月ごとに月末締め翌月請求</a:t>
                      </a:r>
                      <a:endParaRPr kumimoji="1" lang="en-US" altLang="ja-JP" sz="1200" dirty="0"/>
                    </a:p>
                    <a:p>
                      <a:r>
                        <a:rPr kumimoji="1" lang="ja-JP" altLang="en-US" sz="1200" dirty="0"/>
                        <a:t>（掲載月ごとに掲載日数で按分した金額を請求）</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7002940"/>
                  </a:ext>
                </a:extLst>
              </a:tr>
              <a:tr h="248068">
                <a:tc>
                  <a:txBody>
                    <a:bodyPr/>
                    <a:lstStyle/>
                    <a:p>
                      <a:r>
                        <a:rPr kumimoji="1" lang="ja-JP" altLang="en-US" sz="1200" dirty="0"/>
                        <a:t>制作</a:t>
                      </a:r>
                      <a:r>
                        <a:rPr kumimoji="1" lang="en-US" altLang="ja-JP" sz="1200" dirty="0"/>
                        <a:t>+</a:t>
                      </a:r>
                      <a:r>
                        <a:rPr kumimoji="1" lang="ja-JP" altLang="en-US" sz="1200" dirty="0"/>
                        <a:t>掲載</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vMerge="1">
                  <a:txBody>
                    <a:bodyPr/>
                    <a:lstStyle/>
                    <a:p>
                      <a:endParaRPr kumimoji="1" lang="ja-JP" altLang="en-US" sz="1200" dirty="0"/>
                    </a:p>
                  </a:txBody>
                  <a:tcP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08313640"/>
                  </a:ext>
                </a:extLst>
              </a:tr>
              <a:tr h="248068">
                <a:tc>
                  <a:txBody>
                    <a:bodyPr/>
                    <a:lstStyle/>
                    <a:p>
                      <a:r>
                        <a:rPr kumimoji="1" lang="ja-JP" altLang="en-US" sz="1200" dirty="0"/>
                        <a:t>その他</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t>契約サービス詳細、もしくは案件ごとに提示します</a:t>
                      </a:r>
                    </a:p>
                  </a:txBody>
                  <a:tcPr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1524757"/>
                  </a:ext>
                </a:extLst>
              </a:tr>
            </a:tbl>
          </a:graphicData>
        </a:graphic>
      </p:graphicFrame>
    </p:spTree>
    <p:extLst>
      <p:ext uri="{BB962C8B-B14F-4D97-AF65-F5344CB8AC3E}">
        <p14:creationId xmlns:p14="http://schemas.microsoft.com/office/powerpoint/2010/main" val="28417149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FD866-6144-9619-F49D-8864DFAD4F17}"/>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9BBE313-3186-C729-3FF6-0B798C3C73B3}"/>
              </a:ext>
            </a:extLst>
          </p:cNvPr>
          <p:cNvSpPr>
            <a:spLocks noGrp="1"/>
          </p:cNvSpPr>
          <p:nvPr>
            <p:ph type="body" sz="quarter" idx="19"/>
          </p:nvPr>
        </p:nvSpPr>
        <p:spPr/>
        <p:txBody>
          <a:bodyPr/>
          <a:lstStyle/>
          <a:p>
            <a:r>
              <a:rPr lang="ja-JP" altLang="en-US" dirty="0"/>
              <a:t>その他・注意事項</a:t>
            </a:r>
          </a:p>
        </p:txBody>
      </p:sp>
      <p:sp>
        <p:nvSpPr>
          <p:cNvPr id="8" name="テキスト プレースホルダー 7">
            <a:extLst>
              <a:ext uri="{FF2B5EF4-FFF2-40B4-BE49-F238E27FC236}">
                <a16:creationId xmlns:a16="http://schemas.microsoft.com/office/drawing/2014/main" id="{158C68F8-E3BF-D890-A512-1982ABF4B29A}"/>
              </a:ext>
            </a:extLst>
          </p:cNvPr>
          <p:cNvSpPr>
            <a:spLocks noGrp="1"/>
          </p:cNvSpPr>
          <p:nvPr>
            <p:ph type="body" sz="quarter" idx="20"/>
          </p:nvPr>
        </p:nvSpPr>
        <p:spPr/>
        <p:txBody>
          <a:bodyPr/>
          <a:lstStyle/>
          <a:p>
            <a:r>
              <a:rPr lang="en-US" altLang="ja-JP" dirty="0"/>
              <a:t>04</a:t>
            </a:r>
            <a:endParaRPr lang="ja-JP" altLang="en-US" dirty="0"/>
          </a:p>
        </p:txBody>
      </p:sp>
      <p:pic>
        <p:nvPicPr>
          <p:cNvPr id="2" name="図プレースホルダー 10" descr="アイコン&#10;&#10;自動的に生成された説明">
            <a:extLst>
              <a:ext uri="{FF2B5EF4-FFF2-40B4-BE49-F238E27FC236}">
                <a16:creationId xmlns:a16="http://schemas.microsoft.com/office/drawing/2014/main" id="{7CE484F3-CC9B-C805-0A72-ED0F92C954B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p:spPr>
      </p:pic>
    </p:spTree>
    <p:extLst>
      <p:ext uri="{BB962C8B-B14F-4D97-AF65-F5344CB8AC3E}">
        <p14:creationId xmlns:p14="http://schemas.microsoft.com/office/powerpoint/2010/main" val="1814562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00A6C-0F82-7AAA-4B5C-FAB79144015D}"/>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B71408D5-FD42-EAB8-8178-C70550DE173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AF81EFB0-6097-9E04-422D-AAA31F7E2204}"/>
              </a:ext>
            </a:extLst>
          </p:cNvPr>
          <p:cNvSpPr>
            <a:spLocks noGrp="1"/>
          </p:cNvSpPr>
          <p:nvPr>
            <p:ph type="body" sz="quarter" idx="10"/>
          </p:nvPr>
        </p:nvSpPr>
        <p:spPr>
          <a:xfrm>
            <a:off x="1887808" y="252000"/>
            <a:ext cx="8136904" cy="335028"/>
          </a:xfrm>
        </p:spPr>
        <p:txBody>
          <a:bodyPr/>
          <a:lstStyle/>
          <a:p>
            <a:r>
              <a:rPr lang="ja-JP" altLang="en-US" dirty="0"/>
              <a:t>注意事項</a:t>
            </a:r>
          </a:p>
        </p:txBody>
      </p:sp>
      <p:sp>
        <p:nvSpPr>
          <p:cNvPr id="2" name="Rectangle 46">
            <a:extLst>
              <a:ext uri="{FF2B5EF4-FFF2-40B4-BE49-F238E27FC236}">
                <a16:creationId xmlns:a16="http://schemas.microsoft.com/office/drawing/2014/main" id="{F1454993-7FEC-ED6B-38F9-68C064DB30BB}"/>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■編集誘導用バナー制作・入稿</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・編集誘導用バナーは弊社で作成し入稿いたします。広告主様の公式ロゴデータを弊社担当営業まで送付ください。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050" dirty="0">
                <a:solidFill>
                  <a:srgbClr val="0D0D0D"/>
                </a:solidFill>
                <a:latin typeface="メイリオ" panose="020B0604030504040204" pitchFamily="50" charset="-128"/>
                <a:ea typeface="メイリオ" panose="020B0604030504040204" pitchFamily="50" charset="-128"/>
              </a:rPr>
              <a:t>　・また弊社サービスの掲載ガイドラインに基づいて制作しますので、基本的にデザインの編集要望は受け付けておりません。予めご了承ください。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ヤフー広告　ディスプレイ広告（予約型））は広告主様または代理店様に制作いただきます。</a:t>
            </a:r>
          </a:p>
          <a:p>
            <a:pPr eaLnBrk="1" fontAlgn="auto" hangingPunct="1">
              <a:spcBef>
                <a:spcPct val="0"/>
              </a:spcBef>
              <a:spcAft>
                <a:spcPts val="0"/>
              </a:spcAft>
              <a:buFontTx/>
              <a:buNone/>
            </a:pPr>
            <a:r>
              <a:rPr lang="ja-JP" altLang="en-US" sz="1050" dirty="0">
                <a:solidFill>
                  <a:srgbClr val="0D0D0D"/>
                </a:solidFill>
                <a:latin typeface="+mn-ea"/>
                <a:ea typeface="+mn-ea"/>
              </a:rPr>
              <a:t>　　制作に際しては「</a:t>
            </a:r>
            <a:r>
              <a:rPr lang="ja-JP" altLang="en-US" sz="1050" dirty="0">
                <a:solidFill>
                  <a:srgbClr val="0D0D0D"/>
                </a:solidFill>
                <a:latin typeface="+mn-ea"/>
                <a:ea typeface="+mn-ea"/>
                <a:hlinkClick r:id="rId2"/>
              </a:rPr>
              <a:t>タイアップ広告・クリエイティブ企画商品の誘導広告クリエイティブにおける表記ガイドライン</a:t>
            </a:r>
            <a:r>
              <a:rPr lang="ja-JP" altLang="en-US" sz="1050" dirty="0">
                <a:solidFill>
                  <a:srgbClr val="0D0D0D"/>
                </a:solidFill>
                <a:latin typeface="+mn-ea"/>
                <a:ea typeface="+mn-ea"/>
              </a:rPr>
              <a:t>」を遵守してください。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pic>
        <p:nvPicPr>
          <p:cNvPr id="3" name="図プレースホルダー 8" descr="アイコン&#10;&#10;自動的に生成された説明">
            <a:extLst>
              <a:ext uri="{FF2B5EF4-FFF2-40B4-BE49-F238E27FC236}">
                <a16:creationId xmlns:a16="http://schemas.microsoft.com/office/drawing/2014/main" id="{48192C24-848E-CE2C-CB0C-D6A860F92DD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Tree>
    <p:extLst>
      <p:ext uri="{BB962C8B-B14F-4D97-AF65-F5344CB8AC3E}">
        <p14:creationId xmlns:p14="http://schemas.microsoft.com/office/powerpoint/2010/main" val="3169996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a:xfrm>
            <a:off x="1848387" y="3367922"/>
            <a:ext cx="9411283" cy="360040"/>
          </a:xfrm>
        </p:spPr>
        <p:txBody>
          <a:bodyPr>
            <a:normAutofit/>
          </a:bodyPr>
          <a:lstStyle/>
          <a:p>
            <a:pPr marL="0" indent="0">
              <a:buNone/>
            </a:pPr>
            <a:r>
              <a:rPr kumimoji="1" lang="ja-JP" altLang="en-US" dirty="0"/>
              <a:t>実施フロー</a:t>
            </a:r>
          </a:p>
        </p:txBody>
      </p:sp>
      <p:sp>
        <p:nvSpPr>
          <p:cNvPr id="7" name="テキスト プレースホルダー 2">
            <a:extLst>
              <a:ext uri="{FF2B5EF4-FFF2-40B4-BE49-F238E27FC236}">
                <a16:creationId xmlns:a16="http://schemas.microsoft.com/office/drawing/2014/main" id="{A7EABA74-1977-A38F-3B4E-D9B8222F7BB2}"/>
              </a:ext>
            </a:extLst>
          </p:cNvPr>
          <p:cNvSpPr txBox="1">
            <a:spLocks/>
          </p:cNvSpPr>
          <p:nvPr/>
        </p:nvSpPr>
        <p:spPr>
          <a:xfrm>
            <a:off x="1848387" y="422767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a:p>
            <a:pPr marL="0" indent="0">
              <a:buFont typeface="Arial" panose="020B0604020202020204" pitchFamily="34" charset="0"/>
              <a:buNone/>
            </a:pPr>
            <a:endParaRPr lang="ja-JP" altLang="en-US" dirty="0"/>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09014-FFA6-17FF-42A1-92061A260B36}"/>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06F40554-3B2D-6853-D577-0C81A11633B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268B9D41-3A2A-AB60-18C8-EE8F872D2DB0}"/>
              </a:ext>
            </a:extLst>
          </p:cNvPr>
          <p:cNvSpPr>
            <a:spLocks noGrp="1"/>
          </p:cNvSpPr>
          <p:nvPr>
            <p:ph type="body" sz="quarter" idx="10"/>
          </p:nvPr>
        </p:nvSpPr>
        <p:spPr>
          <a:xfrm>
            <a:off x="1887808" y="252000"/>
            <a:ext cx="8136904" cy="335028"/>
          </a:xfrm>
        </p:spPr>
        <p:txBody>
          <a:bodyPr/>
          <a:lstStyle/>
          <a:p>
            <a:r>
              <a:rPr lang="ja-JP" altLang="en-US" dirty="0"/>
              <a:t>免責事項</a:t>
            </a:r>
          </a:p>
        </p:txBody>
      </p:sp>
      <p:pic>
        <p:nvPicPr>
          <p:cNvPr id="2" name="図プレースホルダー 8" descr="アイコン&#10;&#10;自動的に生成された説明">
            <a:extLst>
              <a:ext uri="{FF2B5EF4-FFF2-40B4-BE49-F238E27FC236}">
                <a16:creationId xmlns:a16="http://schemas.microsoft.com/office/drawing/2014/main" id="{B1A0460C-5BD9-8613-5045-902EBF45DF8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3" name="Rectangle 46">
            <a:extLst>
              <a:ext uri="{FF2B5EF4-FFF2-40B4-BE49-F238E27FC236}">
                <a16:creationId xmlns:a16="http://schemas.microsoft.com/office/drawing/2014/main" id="{4326B97A-8060-8AA4-5A04-31B85377B420}"/>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1599309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523E2-CE16-52D6-CC4D-6732D238534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78406263-BBFE-3083-79DB-EDB8274D405D}"/>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D13CD457-B145-1091-45E6-747F784E6F2C}"/>
              </a:ext>
            </a:extLst>
          </p:cNvPr>
          <p:cNvSpPr>
            <a:spLocks noGrp="1"/>
          </p:cNvSpPr>
          <p:nvPr>
            <p:ph type="body" sz="quarter" idx="10"/>
          </p:nvPr>
        </p:nvSpPr>
        <p:spPr>
          <a:xfrm>
            <a:off x="1887808" y="252000"/>
            <a:ext cx="8136904" cy="335028"/>
          </a:xfrm>
        </p:spPr>
        <p:txBody>
          <a:bodyPr/>
          <a:lstStyle/>
          <a:p>
            <a:r>
              <a:rPr lang="ja-JP" altLang="en-US" dirty="0"/>
              <a:t>事前提案可否申請について</a:t>
            </a:r>
          </a:p>
        </p:txBody>
      </p:sp>
      <p:pic>
        <p:nvPicPr>
          <p:cNvPr id="2" name="図プレースホルダー 8" descr="アイコン&#10;&#10;自動的に生成された説明">
            <a:extLst>
              <a:ext uri="{FF2B5EF4-FFF2-40B4-BE49-F238E27FC236}">
                <a16:creationId xmlns:a16="http://schemas.microsoft.com/office/drawing/2014/main" id="{2F69EBB0-6142-EBB9-9955-C6FC3F97CBE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片側の 2 つの角を丸めた四角形 17">
            <a:extLst>
              <a:ext uri="{FF2B5EF4-FFF2-40B4-BE49-F238E27FC236}">
                <a16:creationId xmlns:a16="http://schemas.microsoft.com/office/drawing/2014/main" id="{454948D9-2985-0FF1-43FB-F616C3B67218}"/>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5" name="正方形/長方形 4">
            <a:extLst>
              <a:ext uri="{FF2B5EF4-FFF2-40B4-BE49-F238E27FC236}">
                <a16:creationId xmlns:a16="http://schemas.microsoft.com/office/drawing/2014/main" id="{65698168-5E6F-41A5-3F51-A4FD0631F671}"/>
              </a:ext>
            </a:extLst>
          </p:cNvPr>
          <p:cNvSpPr/>
          <p:nvPr/>
        </p:nvSpPr>
        <p:spPr>
          <a:xfrm>
            <a:off x="479424" y="1056184"/>
            <a:ext cx="11269662" cy="1902059"/>
          </a:xfrm>
          <a:prstGeom prst="rect">
            <a:avLst/>
          </a:prstGeom>
        </p:spPr>
        <p:txBody>
          <a:bodyPr wrap="square" lIns="0" tIns="0" rIns="0" bIns="0">
            <a:spAutoFit/>
          </a:bodyPr>
          <a:lstStyle/>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本商品は</a:t>
            </a:r>
            <a:r>
              <a:rPr lang="ja-JP" altLang="en-US" sz="1600" b="1" dirty="0">
                <a:solidFill>
                  <a:schemeClr val="accent4"/>
                </a:solidFill>
                <a:latin typeface="メイリオ" panose="020B0604030504040204" pitchFamily="50" charset="-128"/>
                <a:ea typeface="メイリオ" panose="020B0604030504040204" pitchFamily="50" charset="-128"/>
              </a:rPr>
              <a:t>事前に弊社による出稿可否判断が必要</a:t>
            </a:r>
            <a:r>
              <a:rPr lang="ja-JP" altLang="en-US" sz="1600" dirty="0">
                <a:solidFill>
                  <a:srgbClr val="0D0D0D"/>
                </a:solidFill>
                <a:latin typeface="メイリオ" panose="020B0604030504040204" pitchFamily="50" charset="-128"/>
                <a:ea typeface="メイリオ" panose="020B0604030504040204" pitchFamily="50" charset="-128"/>
              </a:rPr>
              <a:t>となります。</a:t>
            </a: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本セールスシートに記載の「販売制限カテゴリー」 に基づき確認させていただき、</a:t>
            </a: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b="1" dirty="0">
                <a:solidFill>
                  <a:srgbClr val="0D0D0D"/>
                </a:solidFill>
                <a:latin typeface="メイリオ" panose="020B0604030504040204" pitchFamily="50" charset="-128"/>
                <a:ea typeface="メイリオ" panose="020B0604030504040204" pitchFamily="50" charset="-128"/>
              </a:rPr>
              <a:t>場合によっては掲載をお断りさせていただくことがございます。</a:t>
            </a:r>
            <a:endParaRPr lang="en-US" altLang="ja-JP" sz="1600" b="1" dirty="0">
              <a:solidFill>
                <a:srgbClr val="0D0D0D"/>
              </a:solidFill>
              <a:latin typeface="メイリオ" panose="020B0604030504040204" pitchFamily="50" charset="-128"/>
              <a:ea typeface="メイリオ" panose="020B0604030504040204" pitchFamily="50" charset="-128"/>
            </a:endParaRPr>
          </a:p>
          <a:p>
            <a:pPr>
              <a:lnSpc>
                <a:spcPct val="130000"/>
              </a:lnSpc>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また、制作スケジュールが確保できない場合も掲載をお断りさせていただくことがございます。</a:t>
            </a:r>
          </a:p>
          <a:p>
            <a:pPr>
              <a:lnSpc>
                <a:spcPct val="130000"/>
              </a:lnSpc>
              <a:defRPr/>
            </a:pPr>
            <a:endParaRPr kumimoji="0" lang="ja-JP" altLang="en-US" sz="1600" kern="0" dirty="0">
              <a:solidFill>
                <a:srgbClr val="0D0D0D"/>
              </a:solidFill>
              <a:latin typeface="Meiryo" panose="020B0604030504040204" pitchFamily="34" charset="-128"/>
              <a:ea typeface="Meiryo" panose="020B0604030504040204" pitchFamily="34" charset="-128"/>
            </a:endParaRPr>
          </a:p>
        </p:txBody>
      </p:sp>
      <p:sp>
        <p:nvSpPr>
          <p:cNvPr id="7" name="片側の 2 つの角を丸めた四角形 19">
            <a:extLst>
              <a:ext uri="{FF2B5EF4-FFF2-40B4-BE49-F238E27FC236}">
                <a16:creationId xmlns:a16="http://schemas.microsoft.com/office/drawing/2014/main" id="{4A428CFF-2B96-4898-BF30-036969C35A4E}"/>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C17C1D27-46E7-3D1C-7F33-FF4B0C31EE95}"/>
              </a:ext>
            </a:extLst>
          </p:cNvPr>
          <p:cNvSpPr/>
          <p:nvPr/>
        </p:nvSpPr>
        <p:spPr>
          <a:xfrm>
            <a:off x="1378913" y="427355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片側の 2 つの角を丸めた四角形 22">
            <a:extLst>
              <a:ext uri="{FF2B5EF4-FFF2-40B4-BE49-F238E27FC236}">
                <a16:creationId xmlns:a16="http://schemas.microsoft.com/office/drawing/2014/main" id="{6212EAAE-DDD7-6B9F-6577-979D102C3EE5}"/>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0" name="片側の 2 つの角を丸めた四角形 23">
            <a:extLst>
              <a:ext uri="{FF2B5EF4-FFF2-40B4-BE49-F238E27FC236}">
                <a16:creationId xmlns:a16="http://schemas.microsoft.com/office/drawing/2014/main" id="{0176ABD0-99A3-305B-EE09-05CBA81A873C}"/>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1" name="正方形/長方形 10">
            <a:extLst>
              <a:ext uri="{FF2B5EF4-FFF2-40B4-BE49-F238E27FC236}">
                <a16:creationId xmlns:a16="http://schemas.microsoft.com/office/drawing/2014/main" id="{D4445846-EEC5-CA1B-0AA2-FAF221CBC1A5}"/>
              </a:ext>
            </a:extLst>
          </p:cNvPr>
          <p:cNvSpPr/>
          <p:nvPr/>
        </p:nvSpPr>
        <p:spPr>
          <a:xfrm>
            <a:off x="1367684" y="4844744"/>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特集・企画</a:t>
            </a:r>
          </a:p>
        </p:txBody>
      </p:sp>
      <p:sp>
        <p:nvSpPr>
          <p:cNvPr id="12" name="正方形/長方形 11">
            <a:extLst>
              <a:ext uri="{FF2B5EF4-FFF2-40B4-BE49-F238E27FC236}">
                <a16:creationId xmlns:a16="http://schemas.microsoft.com/office/drawing/2014/main" id="{7CFF8795-4555-D1B8-3B51-FB0F8FBE775C}"/>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4" name="正方形/長方形 13">
            <a:extLst>
              <a:ext uri="{FF2B5EF4-FFF2-40B4-BE49-F238E27FC236}">
                <a16:creationId xmlns:a16="http://schemas.microsoft.com/office/drawing/2014/main" id="{184C20C5-DB5D-4DF1-1BE4-B4ED179C5391}"/>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5" name="正方形/長方形 14">
            <a:extLst>
              <a:ext uri="{FF2B5EF4-FFF2-40B4-BE49-F238E27FC236}">
                <a16:creationId xmlns:a16="http://schemas.microsoft.com/office/drawing/2014/main" id="{A439DF47-E3F8-A2DA-E2C5-803C01256A00}"/>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6" name="正方形/長方形 15">
            <a:extLst>
              <a:ext uri="{FF2B5EF4-FFF2-40B4-BE49-F238E27FC236}">
                <a16:creationId xmlns:a16="http://schemas.microsoft.com/office/drawing/2014/main" id="{2D0AD8F8-95F6-B139-FFD5-C20C66A279BE}"/>
              </a:ext>
            </a:extLst>
          </p:cNvPr>
          <p:cNvSpPr/>
          <p:nvPr/>
        </p:nvSpPr>
        <p:spPr>
          <a:xfrm>
            <a:off x="1367684" y="5415930"/>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p>
        </p:txBody>
      </p:sp>
      <p:sp>
        <p:nvSpPr>
          <p:cNvPr id="17" name="正方形/長方形 16">
            <a:extLst>
              <a:ext uri="{FF2B5EF4-FFF2-40B4-BE49-F238E27FC236}">
                <a16:creationId xmlns:a16="http://schemas.microsoft.com/office/drawing/2014/main" id="{2F8340CB-5A84-7B99-17EF-72638A322170}"/>
              </a:ext>
            </a:extLst>
          </p:cNvPr>
          <p:cNvSpPr/>
          <p:nvPr/>
        </p:nvSpPr>
        <p:spPr>
          <a:xfrm>
            <a:off x="7176463" y="401044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事前提案可否判断必須商品</a:t>
            </a:r>
          </a:p>
        </p:txBody>
      </p:sp>
    </p:spTree>
    <p:extLst>
      <p:ext uri="{BB962C8B-B14F-4D97-AF65-F5344CB8AC3E}">
        <p14:creationId xmlns:p14="http://schemas.microsoft.com/office/powerpoint/2010/main" val="23812827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BD915-54E0-4E81-A847-68169830452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A79BA69C-370D-5E5E-60C6-FB90B298ACE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5CE7A69E-DA60-EA8B-ABF3-AEDC815A9BD8}"/>
              </a:ext>
            </a:extLst>
          </p:cNvPr>
          <p:cNvSpPr>
            <a:spLocks noGrp="1"/>
          </p:cNvSpPr>
          <p:nvPr>
            <p:ph type="body" sz="quarter" idx="10"/>
          </p:nvPr>
        </p:nvSpPr>
        <p:spPr>
          <a:xfrm>
            <a:off x="1887808" y="252000"/>
            <a:ext cx="8136904" cy="335028"/>
          </a:xfrm>
        </p:spPr>
        <p:txBody>
          <a:bodyPr/>
          <a:lstStyle/>
          <a:p>
            <a:r>
              <a:rPr lang="ja-JP" altLang="en-US" dirty="0"/>
              <a:t>事前提案可否申請について</a:t>
            </a:r>
          </a:p>
        </p:txBody>
      </p:sp>
      <p:pic>
        <p:nvPicPr>
          <p:cNvPr id="2" name="図プレースホルダー 8" descr="アイコン&#10;&#10;自動的に生成された説明">
            <a:extLst>
              <a:ext uri="{FF2B5EF4-FFF2-40B4-BE49-F238E27FC236}">
                <a16:creationId xmlns:a16="http://schemas.microsoft.com/office/drawing/2014/main" id="{57149EC8-F7A5-E340-11B3-4B4119D7700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正方形/長方形 3">
            <a:extLst>
              <a:ext uri="{FF2B5EF4-FFF2-40B4-BE49-F238E27FC236}">
                <a16:creationId xmlns:a16="http://schemas.microsoft.com/office/drawing/2014/main" id="{59E5453D-920C-9B26-03BA-E22E6E388BBA}"/>
              </a:ext>
            </a:extLst>
          </p:cNvPr>
          <p:cNvSpPr/>
          <p:nvPr/>
        </p:nvSpPr>
        <p:spPr>
          <a:xfrm>
            <a:off x="479425" y="1268413"/>
            <a:ext cx="11269662" cy="621709"/>
          </a:xfrm>
          <a:prstGeom prst="rect">
            <a:avLst/>
          </a:prstGeom>
        </p:spPr>
        <p:txBody>
          <a:bodyPr wrap="square" lIns="0" tIns="0" rIns="0" bIns="0">
            <a:spAutoFit/>
          </a:bodyPr>
          <a:lstStyle/>
          <a:p>
            <a:pPr>
              <a:lnSpc>
                <a:spcPct val="130000"/>
              </a:lnSpc>
            </a:pPr>
            <a:r>
              <a:rPr lang="ja-JP" altLang="en-US" sz="1600" b="1" u="sng" dirty="0">
                <a:solidFill>
                  <a:schemeClr val="accent4"/>
                </a:solidFill>
                <a:latin typeface="Meiryo" panose="020B0604030504040204" pitchFamily="34" charset="-128"/>
                <a:ea typeface="Meiryo" panose="020B0604030504040204" pitchFamily="34" charset="-128"/>
              </a:rPr>
              <a:t>本商品（事前提案可否必須商品</a:t>
            </a:r>
            <a:r>
              <a:rPr lang="en-US" altLang="ja-JP" sz="1600" b="1" u="sng" dirty="0">
                <a:solidFill>
                  <a:schemeClr val="accent4"/>
                </a:solidFill>
                <a:latin typeface="Meiryo" panose="020B0604030504040204" pitchFamily="34" charset="-128"/>
                <a:ea typeface="Meiryo" panose="020B0604030504040204" pitchFamily="34" charset="-128"/>
              </a:rPr>
              <a:t>※</a:t>
            </a:r>
            <a:r>
              <a:rPr lang="ja-JP" altLang="en-US" sz="1600" b="1" u="sng" dirty="0">
                <a:solidFill>
                  <a:schemeClr val="accent4"/>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600" dirty="0">
                <a:solidFill>
                  <a:srgbClr val="0D0D0D"/>
                </a:solidFill>
                <a:latin typeface="Meiryo" panose="020B0604030504040204" pitchFamily="34" charset="-128"/>
                <a:ea typeface="Meiryo" panose="020B0604030504040204" pitchFamily="34" charset="-128"/>
              </a:rPr>
              <a:t>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p:txBody>
      </p:sp>
      <p:sp>
        <p:nvSpPr>
          <p:cNvPr id="5" name="角丸四角形 7">
            <a:extLst>
              <a:ext uri="{FF2B5EF4-FFF2-40B4-BE49-F238E27FC236}">
                <a16:creationId xmlns:a16="http://schemas.microsoft.com/office/drawing/2014/main" id="{F2DEC408-F21F-9DD9-EDFD-A9BFF8FFEE16}"/>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7" name="表 5">
            <a:extLst>
              <a:ext uri="{FF2B5EF4-FFF2-40B4-BE49-F238E27FC236}">
                <a16:creationId xmlns:a16="http://schemas.microsoft.com/office/drawing/2014/main" id="{C36AD6C5-9938-3187-A0F6-800A86EABE3C}"/>
              </a:ext>
            </a:extLst>
          </p:cNvPr>
          <p:cNvGraphicFramePr>
            <a:graphicFrameLocks noGrp="1"/>
          </p:cNvGraphicFramePr>
          <p:nvPr>
            <p:extLst>
              <p:ext uri="{D42A27DB-BD31-4B8C-83A1-F6EECF244321}">
                <p14:modId xmlns:p14="http://schemas.microsoft.com/office/powerpoint/2010/main" val="2776900194"/>
              </p:ext>
            </p:extLst>
          </p:nvPr>
        </p:nvGraphicFramePr>
        <p:xfrm>
          <a:off x="479425" y="2896535"/>
          <a:ext cx="11233150" cy="343688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710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200" kern="1200" dirty="0" err="1">
                          <a:solidFill>
                            <a:srgbClr val="0D0D0D"/>
                          </a:solidFill>
                          <a:latin typeface="Meiryo" panose="020B0604030504040204" pitchFamily="34" charset="-128"/>
                          <a:ea typeface="Meiryo" panose="020B0604030504040204" pitchFamily="34" charset="-128"/>
                          <a:cs typeface="+mn-cs"/>
                        </a:rPr>
                        <a:t>carview</a:t>
                      </a:r>
                      <a:r>
                        <a:rPr kumimoji="1" lang="en-US" altLang="ja-JP" sz="1200" kern="1200" dirty="0">
                          <a:solidFill>
                            <a:srgbClr val="0D0D0D"/>
                          </a:solidFill>
                          <a:latin typeface="Meiryo" panose="020B0604030504040204" pitchFamily="34" charset="-128"/>
                          <a:ea typeface="Meiryo" panose="020B0604030504040204" pitchFamily="34" charset="-128"/>
                          <a:cs typeface="+mn-cs"/>
                        </a:rPr>
                        <a:t>!</a:t>
                      </a:r>
                      <a:r>
                        <a:rPr kumimoji="1" lang="ja-JP" altLang="en-US" sz="1200" kern="1200">
                          <a:solidFill>
                            <a:srgbClr val="0D0D0D"/>
                          </a:solidFill>
                          <a:latin typeface="Meiryo" panose="020B0604030504040204" pitchFamily="34" charset="-128"/>
                          <a:ea typeface="Meiryo" panose="020B0604030504040204" pitchFamily="34" charset="-128"/>
                          <a:cs typeface="+mn-cs"/>
                        </a:rPr>
                        <a:t>　</a:t>
                      </a:r>
                      <a:r>
                        <a:rPr kumimoji="1" lang="ja-JP" altLang="en-US" sz="1200" kern="1200" dirty="0">
                          <a:solidFill>
                            <a:srgbClr val="0D0D0D"/>
                          </a:solidFill>
                          <a:latin typeface="Meiryo" panose="020B0604030504040204" pitchFamily="34" charset="-128"/>
                          <a:ea typeface="Meiryo" panose="020B0604030504040204" pitchFamily="34" charset="-128"/>
                          <a:cs typeface="+mn-cs"/>
                        </a:rPr>
                        <a:t>タイアップ</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371024">
                <a:tc>
                  <a:txBody>
                    <a:body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84462"/>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US" altLang="ja-JP" sz="1200" b="0" i="0" dirty="0">
                          <a:solidFill>
                            <a:schemeClr val="bg1"/>
                          </a:solidFill>
                          <a:latin typeface="Meiryo" panose="020B0604030504040204" pitchFamily="34" charset="-128"/>
                          <a:ea typeface="Meiryo" panose="020B0604030504040204" pitchFamily="34" charset="-128"/>
                        </a:rPr>
                        <a:t>URL</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US" altLang="ja-JP" sz="1200" b="0" i="0" dirty="0">
                          <a:solidFill>
                            <a:schemeClr val="bg1"/>
                          </a:solidFill>
                          <a:latin typeface="Meiryo" panose="020B0604030504040204" pitchFamily="34" charset="-128"/>
                          <a:ea typeface="Meiryo" panose="020B0604030504040204" pitchFamily="34" charset="-128"/>
                        </a:rPr>
                        <a:t>KPI</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661758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誘導広告上の表記ガイドライン</a:t>
            </a:r>
          </a:p>
        </p:txBody>
      </p:sp>
      <p:sp>
        <p:nvSpPr>
          <p:cNvPr id="33" name="角丸四角形 19">
            <a:extLst>
              <a:ext uri="{FF2B5EF4-FFF2-40B4-BE49-F238E27FC236}">
                <a16:creationId xmlns:a16="http://schemas.microsoft.com/office/drawing/2014/main" id="{0F8407CB-111A-511A-2DF2-8A1DAD60683B}"/>
              </a:ext>
            </a:extLst>
          </p:cNvPr>
          <p:cNvSpPr/>
          <p:nvPr/>
        </p:nvSpPr>
        <p:spPr>
          <a:xfrm>
            <a:off x="479425" y="1312040"/>
            <a:ext cx="11233150" cy="508876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ndParaRPr>
          </a:p>
        </p:txBody>
      </p:sp>
      <p:sp>
        <p:nvSpPr>
          <p:cNvPr id="34" name="正方形/長方形 33">
            <a:extLst>
              <a:ext uri="{FF2B5EF4-FFF2-40B4-BE49-F238E27FC236}">
                <a16:creationId xmlns:a16="http://schemas.microsoft.com/office/drawing/2014/main" id="{F677E679-DD37-424C-7529-81D596EE0A02}"/>
              </a:ext>
            </a:extLst>
          </p:cNvPr>
          <p:cNvSpPr/>
          <p:nvPr/>
        </p:nvSpPr>
        <p:spPr>
          <a:xfrm>
            <a:off x="643314" y="1673376"/>
            <a:ext cx="7332335" cy="4951355"/>
          </a:xfrm>
          <a:prstGeom prst="rect">
            <a:avLst/>
          </a:prstGeom>
        </p:spPr>
        <p:txBody>
          <a:bodyPr wrap="square" lIns="0">
            <a:spAutoFit/>
          </a:bodyPr>
          <a:lstStyle/>
          <a:p>
            <a:pPr>
              <a:lnSpc>
                <a:spcPct val="130000"/>
              </a:lnSpc>
            </a:pPr>
            <a:r>
              <a:rPr lang="ja-JP" altLang="en-US" sz="1200" kern="0">
                <a:solidFill>
                  <a:prstClr val="black"/>
                </a:solidFill>
                <a:latin typeface="Meiryo" panose="020B0604030504040204" pitchFamily="34" charset="-128"/>
                <a:cs typeface="メイリオ" panose="020B0604030504040204" pitchFamily="50" charset="-128"/>
              </a:rPr>
              <a:t>・</a:t>
            </a:r>
            <a:r>
              <a:rPr lang="ja-JP" altLang="en-US" sz="1200">
                <a:solidFill>
                  <a:srgbClr val="0D0D0D"/>
                </a:solidFill>
                <a:latin typeface="メイリオ" panose="020B0604030504040204" pitchFamily="50" charset="-128"/>
                <a:ea typeface="メイリオ" panose="020B0604030504040204" pitchFamily="50" charset="-128"/>
              </a:rPr>
              <a:t>「</a:t>
            </a:r>
            <a:r>
              <a:rPr lang="en-US" altLang="ja-JP" sz="1200" dirty="0" err="1">
                <a:solidFill>
                  <a:srgbClr val="0D0D0D"/>
                </a:solidFill>
                <a:latin typeface="メイリオ" panose="020B0604030504040204" pitchFamily="50" charset="-128"/>
                <a:ea typeface="メイリオ" panose="020B0604030504040204" pitchFamily="50" charset="-128"/>
              </a:rPr>
              <a:t>carview</a:t>
            </a:r>
            <a:r>
              <a:rPr lang="en-US" altLang="ja-JP" sz="1200" dirty="0">
                <a:solidFill>
                  <a:srgbClr val="0D0D0D"/>
                </a:solidFill>
                <a:latin typeface="メイリオ" panose="020B0604030504040204" pitchFamily="50" charset="-128"/>
                <a:ea typeface="メイリオ" panose="020B0604030504040204" pitchFamily="50" charset="-128"/>
              </a:rPr>
              <a:t>!</a:t>
            </a:r>
            <a:r>
              <a:rPr lang="ja-JP" altLang="en-US" sz="1200">
                <a:solidFill>
                  <a:srgbClr val="0D0D0D"/>
                </a:solidFill>
                <a:latin typeface="メイリオ" panose="020B0604030504040204" pitchFamily="50" charset="-128"/>
                <a:ea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ロゴ＋「広告・広告主体者表記」を必ずセットで掲載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FF0000"/>
                </a:solidFill>
                <a:latin typeface="メイリオ" panose="020B0604030504040204" pitchFamily="50" charset="-128"/>
                <a:ea typeface="メイリオ" panose="020B0604030504040204" pitchFamily="50" charset="-128"/>
              </a:rPr>
              <a:t>・</a:t>
            </a:r>
            <a:r>
              <a:rPr lang="ja-JP" altLang="en-US" sz="1200" kern="0" dirty="0">
                <a:solidFill>
                  <a:srgbClr val="002AFF"/>
                </a:solidFill>
                <a:latin typeface="Meiryo" panose="020B0604030504040204" pitchFamily="34" charset="-128"/>
                <a:ea typeface="Meiryo" panose="020B0604030504040204" pitchFamily="34" charset="-128"/>
              </a:rPr>
              <a:t>上記</a:t>
            </a:r>
            <a:r>
              <a:rPr lang="en-US" altLang="ja-JP" sz="1200" kern="0" dirty="0">
                <a:solidFill>
                  <a:srgbClr val="002AFF"/>
                </a:solidFill>
                <a:latin typeface="Meiryo" panose="020B0604030504040204" pitchFamily="34" charset="-128"/>
                <a:ea typeface="Meiryo" panose="020B0604030504040204" pitchFamily="34" charset="-128"/>
              </a:rPr>
              <a:t>2</a:t>
            </a:r>
            <a:r>
              <a:rPr lang="ja-JP" altLang="en-US" sz="1200" kern="0" dirty="0">
                <a:solidFill>
                  <a:srgbClr val="002AFF"/>
                </a:solidFill>
                <a:latin typeface="Meiryo" panose="020B0604030504040204" pitchFamily="34" charset="-128"/>
                <a:ea typeface="Meiryo" panose="020B0604030504040204" pitchFamily="34" charset="-128"/>
              </a:rPr>
              <a:t>要素は最大限離す必要があるため、以下のいずれかの通り対角線上に配置</a:t>
            </a:r>
            <a:endParaRPr lang="en-US" altLang="ja-JP" sz="1200" kern="0" dirty="0">
              <a:solidFill>
                <a:srgbClr val="002AFF"/>
              </a:solidFill>
              <a:latin typeface="Meiryo" panose="020B0604030504040204" pitchFamily="34" charset="-128"/>
              <a:ea typeface="Meiryo" panose="020B0604030504040204" pitchFamily="34" charset="-128"/>
            </a:endParaRPr>
          </a:p>
          <a:p>
            <a:pPr>
              <a:lnSpc>
                <a:spcPct val="130000"/>
              </a:lnSpc>
            </a:pPr>
            <a:r>
              <a:rPr lang="ja-JP" altLang="en-US" sz="1200">
                <a:solidFill>
                  <a:srgbClr val="0D0D0D"/>
                </a:solidFill>
                <a:latin typeface="メイリオ" panose="020B0604030504040204" pitchFamily="50" charset="-128"/>
                <a:ea typeface="メイリオ" panose="020B0604030504040204" pitchFamily="50" charset="-128"/>
              </a:rPr>
              <a:t>　　①</a:t>
            </a:r>
            <a:r>
              <a:rPr lang="en-US" altLang="ja-JP" sz="1200" dirty="0">
                <a:solidFill>
                  <a:srgbClr val="0D0D0D"/>
                </a:solidFill>
                <a:latin typeface="メイリオ" panose="020B0604030504040204" pitchFamily="50" charset="-128"/>
                <a:ea typeface="メイリオ" panose="020B0604030504040204" pitchFamily="50" charset="-128"/>
              </a:rPr>
              <a:t> </a:t>
            </a:r>
            <a:r>
              <a:rPr lang="en-US" altLang="ja-JP" sz="1200" dirty="0" err="1">
                <a:solidFill>
                  <a:srgbClr val="0D0D0D"/>
                </a:solidFill>
                <a:latin typeface="メイリオ" panose="020B0604030504040204" pitchFamily="50" charset="-128"/>
                <a:ea typeface="メイリオ" panose="020B0604030504040204" pitchFamily="50" charset="-128"/>
              </a:rPr>
              <a:t>carview</a:t>
            </a:r>
            <a:r>
              <a:rPr lang="en-US" altLang="ja-JP" sz="1200" dirty="0">
                <a:solidFill>
                  <a:srgbClr val="0D0D0D"/>
                </a:solidFill>
                <a:latin typeface="メイリオ" panose="020B0604030504040204" pitchFamily="50" charset="-128"/>
                <a:ea typeface="メイリオ" panose="020B0604030504040204" pitchFamily="50" charset="-128"/>
              </a:rPr>
              <a:t>! </a:t>
            </a:r>
            <a:r>
              <a:rPr lang="ja-JP" altLang="en-US" sz="1200">
                <a:solidFill>
                  <a:srgbClr val="0D0D0D"/>
                </a:solidFill>
                <a:latin typeface="メイリオ" panose="020B0604030504040204" pitchFamily="50" charset="-128"/>
                <a:ea typeface="メイリオ" panose="020B0604030504040204" pitchFamily="50" charset="-128"/>
              </a:rPr>
              <a:t>ロゴ：</a:t>
            </a:r>
            <a:r>
              <a:rPr lang="ja-JP" altLang="en-US" sz="1200" dirty="0">
                <a:solidFill>
                  <a:srgbClr val="0D0D0D"/>
                </a:solidFill>
                <a:latin typeface="メイリオ" panose="020B0604030504040204" pitchFamily="50" charset="-128"/>
                <a:ea typeface="メイリオ" panose="020B0604030504040204" pitchFamily="50" charset="-128"/>
              </a:rPr>
              <a:t>左上、広告・広告主体者表記：右下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 </a:t>
            </a:r>
            <a:r>
              <a:rPr lang="en-US" altLang="ja-JP" sz="1200" dirty="0" err="1">
                <a:solidFill>
                  <a:srgbClr val="0D0D0D"/>
                </a:solidFill>
                <a:latin typeface="メイリオ" panose="020B0604030504040204" pitchFamily="50" charset="-128"/>
                <a:ea typeface="メイリオ" panose="020B0604030504040204" pitchFamily="50" charset="-128"/>
              </a:rPr>
              <a:t>carview</a:t>
            </a:r>
            <a:r>
              <a:rPr lang="en-US" altLang="ja-JP" sz="1200" dirty="0">
                <a:solidFill>
                  <a:srgbClr val="0D0D0D"/>
                </a:solidFill>
                <a:latin typeface="メイリオ" panose="020B0604030504040204" pitchFamily="50" charset="-128"/>
                <a:ea typeface="メイリオ" panose="020B0604030504040204" pitchFamily="50" charset="-128"/>
              </a:rPr>
              <a:t>! </a:t>
            </a:r>
            <a:r>
              <a:rPr lang="ja-JP" altLang="en-US" sz="1200">
                <a:solidFill>
                  <a:srgbClr val="0D0D0D"/>
                </a:solidFill>
                <a:latin typeface="メイリオ" panose="020B0604030504040204" pitchFamily="50" charset="-128"/>
                <a:ea typeface="メイリオ" panose="020B0604030504040204" pitchFamily="50" charset="-128"/>
              </a:rPr>
              <a:t>ロゴ：</a:t>
            </a:r>
            <a:r>
              <a:rPr lang="ja-JP" altLang="en-US" sz="1200" dirty="0">
                <a:solidFill>
                  <a:srgbClr val="0D0D0D"/>
                </a:solidFill>
                <a:latin typeface="メイリオ" panose="020B0604030504040204" pitchFamily="50" charset="-128"/>
                <a:ea typeface="メイリオ" panose="020B0604030504040204" pitchFamily="50" charset="-128"/>
              </a:rPr>
              <a:t>右上、広告・広告主体者表記：左下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a:solidFill>
                  <a:srgbClr val="0D0D0D"/>
                </a:solidFill>
                <a:latin typeface="メイリオ" panose="020B0604030504040204" pitchFamily="50" charset="-128"/>
                <a:ea typeface="メイリオ" panose="020B0604030504040204" pitchFamily="50" charset="-128"/>
              </a:rPr>
              <a:t>・ 「</a:t>
            </a:r>
            <a:r>
              <a:rPr lang="en-US" altLang="ja-JP" sz="1200" dirty="0">
                <a:solidFill>
                  <a:srgbClr val="0D0D0D"/>
                </a:solidFill>
                <a:latin typeface="メイリオ" panose="020B0604030504040204" pitchFamily="50" charset="-128"/>
                <a:ea typeface="メイリオ" panose="020B0604030504040204" pitchFamily="50" charset="-128"/>
              </a:rPr>
              <a:t> </a:t>
            </a:r>
            <a:r>
              <a:rPr lang="en-US" altLang="ja-JP" sz="1200" dirty="0" err="1">
                <a:solidFill>
                  <a:srgbClr val="0D0D0D"/>
                </a:solidFill>
                <a:latin typeface="メイリオ" panose="020B0604030504040204" pitchFamily="50" charset="-128"/>
                <a:ea typeface="メイリオ" panose="020B0604030504040204" pitchFamily="50" charset="-128"/>
              </a:rPr>
              <a:t>carview</a:t>
            </a:r>
            <a:r>
              <a:rPr lang="en-US" altLang="ja-JP" sz="1200" dirty="0">
                <a:solidFill>
                  <a:srgbClr val="0D0D0D"/>
                </a:solidFill>
                <a:latin typeface="メイリオ" panose="020B0604030504040204" pitchFamily="50" charset="-128"/>
                <a:ea typeface="メイリオ" panose="020B0604030504040204" pitchFamily="50" charset="-128"/>
              </a:rPr>
              <a:t>!</a:t>
            </a:r>
            <a:r>
              <a:rPr lang="ja-JP" altLang="en-US" sz="1200">
                <a:solidFill>
                  <a:srgbClr val="0D0D0D"/>
                </a:solidFill>
                <a:latin typeface="メイリオ" panose="020B0604030504040204" pitchFamily="50" charset="-128"/>
                <a:ea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ロゴは、視認性を確保できるサイズで掲載、</a:t>
            </a:r>
            <a:br>
              <a:rPr lang="en-US" altLang="ja-JP" sz="1200" dirty="0">
                <a:solidFill>
                  <a:srgbClr val="0D0D0D"/>
                </a:solidFill>
                <a:latin typeface="メイリオ" panose="020B0604030504040204" pitchFamily="50" charset="-128"/>
                <a:ea typeface="メイリオ" panose="020B0604030504040204" pitchFamily="50" charset="-128"/>
              </a:rPr>
            </a:br>
            <a:r>
              <a:rPr lang="ja-JP" altLang="en-US" sz="1200" dirty="0">
                <a:solidFill>
                  <a:srgbClr val="0D0D0D"/>
                </a:solidFill>
                <a:latin typeface="メイリオ" panose="020B0604030504040204" pitchFamily="50" charset="-128"/>
                <a:ea typeface="メイリオ" panose="020B0604030504040204" pitchFamily="50" charset="-128"/>
              </a:rPr>
              <a:t>　かつ大き過ぎない適正なサイズで掲載。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・広告・広告主体者表記は、以下いずれかの表記、形式で掲載。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①提供：クライアント名（テキスト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Sponsored by </a:t>
            </a:r>
            <a:r>
              <a:rPr lang="ja-JP" altLang="en-US" sz="1200" dirty="0">
                <a:solidFill>
                  <a:srgbClr val="0D0D0D"/>
                </a:solidFill>
                <a:latin typeface="メイリオ" panose="020B0604030504040204" pitchFamily="50" charset="-128"/>
                <a:ea typeface="メイリオ" panose="020B0604030504040204" pitchFamily="50" charset="-128"/>
              </a:rPr>
              <a:t>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広告・広告主体者表記は、</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サービスロゴの</a:t>
            </a:r>
            <a:r>
              <a:rPr lang="en-US" altLang="ja-JP" sz="1050" dirty="0">
                <a:solidFill>
                  <a:srgbClr val="0D0D0D"/>
                </a:solidFill>
                <a:latin typeface="メイリオ" panose="020B0604030504040204" pitchFamily="50" charset="-128"/>
                <a:ea typeface="メイリオ" panose="020B0604030504040204" pitchFamily="50" charset="-128"/>
              </a:rPr>
              <a:t>60%</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100%</a:t>
            </a:r>
            <a:r>
              <a:rPr lang="ja-JP" altLang="en-US" sz="1050" dirty="0">
                <a:solidFill>
                  <a:srgbClr val="0D0D0D"/>
                </a:solidFill>
                <a:latin typeface="メイリオ" panose="020B0604030504040204" pitchFamily="50" charset="-128"/>
                <a:ea typeface="メイリオ" panose="020B0604030504040204" pitchFamily="50" charset="-128"/>
              </a:rPr>
              <a:t>サイズを目安とする。</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ロゴの場合、「提供」「</a:t>
            </a:r>
            <a:r>
              <a:rPr lang="en-US" altLang="ja-JP" sz="1050" dirty="0">
                <a:solidFill>
                  <a:srgbClr val="0D0D0D"/>
                </a:solidFill>
                <a:latin typeface="メイリオ" panose="020B0604030504040204" pitchFamily="50" charset="-128"/>
                <a:ea typeface="メイリオ" panose="020B0604030504040204" pitchFamily="50" charset="-128"/>
              </a:rPr>
              <a:t>Sponsored by</a:t>
            </a:r>
            <a:r>
              <a:rPr lang="ja-JP" altLang="en-US" sz="1050" dirty="0">
                <a:solidFill>
                  <a:srgbClr val="0D0D0D"/>
                </a:solidFill>
                <a:latin typeface="メイリオ" panose="020B0604030504040204" pitchFamily="50" charset="-128"/>
                <a:ea typeface="メイリオ" panose="020B0604030504040204" pitchFamily="50" charset="-128"/>
              </a:rPr>
              <a:t>」の広告表記は非表示でも可。</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広告に適用される「広告掲載基準」において「主体者の明示」が規定されています。</a:t>
            </a:r>
          </a:p>
          <a:p>
            <a:r>
              <a:rPr lang="ja-JP" altLang="en-US" sz="1050" dirty="0">
                <a:solidFill>
                  <a:srgbClr val="0D0D0D"/>
                </a:solidFill>
                <a:latin typeface="メイリオ" panose="020B0604030504040204" pitchFamily="50" charset="-128"/>
                <a:ea typeface="メイリオ" panose="020B0604030504040204" pitchFamily="50" charset="-128"/>
              </a:rPr>
              <a:t>　　　（</a:t>
            </a:r>
            <a:r>
              <a:rPr lang="ja-JP" altLang="en-US" sz="1050">
                <a:solidFill>
                  <a:srgbClr val="0D0D0D"/>
                </a:solidFill>
                <a:latin typeface="メイリオ" panose="020B0604030504040204" pitchFamily="50" charset="-128"/>
                <a:ea typeface="メイリオ" panose="020B0604030504040204" pitchFamily="50" charset="-128"/>
              </a:rPr>
              <a:t>参照）</a:t>
            </a:r>
            <a:r>
              <a:rPr lang="en-US" altLang="ja-JP" sz="1050" u="sng" dirty="0">
                <a:solidFill>
                  <a:srgbClr val="0D0D0D"/>
                </a:solidFill>
                <a:latin typeface="メイリオ" panose="020B0604030504040204" pitchFamily="50" charset="-128"/>
                <a:ea typeface="メイリオ" panose="020B0604030504040204" pitchFamily="50" charset="-128"/>
              </a:rPr>
              <a:t>LINE</a:t>
            </a:r>
            <a:r>
              <a:rPr lang="ja-JP" altLang="en-US" sz="1050" u="sng">
                <a:solidFill>
                  <a:srgbClr val="0D0D0D"/>
                </a:solidFill>
                <a:latin typeface="メイリオ" panose="020B0604030504040204" pitchFamily="50" charset="-128"/>
                <a:ea typeface="メイリオ" panose="020B0604030504040204" pitchFamily="50" charset="-128"/>
              </a:rPr>
              <a:t>ヤフー</a:t>
            </a:r>
            <a:r>
              <a:rPr lang="ja-JP" altLang="en-US" sz="105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広告</a:t>
            </a:r>
            <a:r>
              <a:rPr lang="ja-JP" altLang="en-US"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ヘルプページ</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1.</a:t>
            </a:r>
            <a:r>
              <a:rPr lang="ja-JP" altLang="en-US" sz="1050" dirty="0">
                <a:solidFill>
                  <a:srgbClr val="0D0D0D"/>
                </a:solidFill>
                <a:latin typeface="メイリオ" panose="020B0604030504040204" pitchFamily="50" charset="-128"/>
                <a:ea typeface="メイリオ" panose="020B0604030504040204" pitchFamily="50" charset="-128"/>
              </a:rPr>
              <a:t>会社名、ブランド名、商品名、サービス名のいずれかのロゴマークの表記商品写真などでの代替はできません。</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また、商標登録されていないものを使用する場合は、必ず会社名も明記してください。</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2.</a:t>
            </a:r>
            <a:r>
              <a:rPr lang="ja-JP" altLang="en-US" sz="1050" dirty="0">
                <a:solidFill>
                  <a:srgbClr val="0D0D0D"/>
                </a:solidFill>
                <a:latin typeface="メイリオ" panose="020B0604030504040204" pitchFamily="50" charset="-128"/>
                <a:ea typeface="メイリオ" panose="020B0604030504040204" pitchFamily="50" charset="-128"/>
              </a:rPr>
              <a:t>「提供：○○」などの表記</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広告の四隅のいずれかに「インフォメーションアイコン」が表示されます。</a:t>
            </a:r>
            <a:br>
              <a:rPr lang="en-US" altLang="ja-JP" sz="1050" dirty="0">
                <a:solidFill>
                  <a:srgbClr val="0D0D0D"/>
                </a:solidFill>
                <a:latin typeface="メイリオ" panose="020B0604030504040204" pitchFamily="50" charset="-128"/>
                <a:ea typeface="メイリオ" panose="020B0604030504040204" pitchFamily="50" charset="-128"/>
              </a:rPr>
            </a:br>
            <a:r>
              <a:rPr lang="ja-JP" altLang="en-US" sz="1050">
                <a:solidFill>
                  <a:srgbClr val="0D0D0D"/>
                </a:solidFill>
                <a:latin typeface="メイリオ" panose="020B0604030504040204" pitchFamily="50" charset="-128"/>
                <a:ea typeface="メイリオ" panose="020B0604030504040204" pitchFamily="50" charset="-128"/>
              </a:rPr>
              <a:t>　　　　</a:t>
            </a:r>
            <a:r>
              <a:rPr lang="en" altLang="ja-JP" sz="1050" dirty="0"/>
              <a:t> LINE</a:t>
            </a:r>
            <a:r>
              <a:rPr lang="ja-JP" altLang="en-US" sz="1050"/>
              <a:t>ヤフー広告</a:t>
            </a:r>
            <a:r>
              <a:rPr lang="ja-JP" altLang="en-US" sz="1050">
                <a:solidFill>
                  <a:srgbClr val="0D0D0D"/>
                </a:solidFill>
                <a:latin typeface="メイリオ" panose="020B0604030504040204" pitchFamily="50" charset="-128"/>
                <a:ea typeface="メイリオ" panose="020B0604030504040204" pitchFamily="50" charset="-128"/>
              </a:rPr>
              <a:t>の</a:t>
            </a:r>
            <a:r>
              <a:rPr lang="ja-JP" altLang="en-US" sz="1050" dirty="0">
                <a:solidFill>
                  <a:srgbClr val="0D0D0D"/>
                </a:solidFill>
                <a:latin typeface="メイリオ" panose="020B0604030504040204" pitchFamily="50" charset="-128"/>
                <a:ea typeface="メイリオ" panose="020B0604030504040204" pitchFamily="50" charset="-128"/>
              </a:rPr>
              <a:t>規制で定める明記必須項目や常時表示すべき要素は避けて配置ください。</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・その他、使用にあたっては別紙「</a:t>
            </a:r>
            <a:r>
              <a:rPr lang="ja-JP" altLang="en-US" sz="1200" dirty="0">
                <a:solidFill>
                  <a:srgbClr val="0D0D0D"/>
                </a:solidFill>
                <a:latin typeface="メイリオ" panose="020B0604030504040204" pitchFamily="50" charset="-128"/>
                <a:ea typeface="メイリオ" panose="020B0604030504040204" pitchFamily="50" charset="-128"/>
                <a:hlinkClick r:id="rId5">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lang="ja-JP" altLang="en-US" sz="1200" dirty="0">
                <a:solidFill>
                  <a:srgbClr val="0D0D0D"/>
                </a:solidFill>
                <a:latin typeface="メイリオ" panose="020B0604030504040204" pitchFamily="50" charset="-128"/>
                <a:ea typeface="メイリオ" panose="020B0604030504040204" pitchFamily="50" charset="-128"/>
              </a:rPr>
              <a:t>」を遵守。</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36" name="フッター プレースホルダー 3">
            <a:extLst>
              <a:ext uri="{FF2B5EF4-FFF2-40B4-BE49-F238E27FC236}">
                <a16:creationId xmlns:a16="http://schemas.microsoft.com/office/drawing/2014/main" id="{E179FC9B-6AA5-ED18-FAFB-76CB4358D39B}"/>
              </a:ext>
            </a:extLst>
          </p:cNvPr>
          <p:cNvSpPr txBox="1">
            <a:spLocks/>
          </p:cNvSpPr>
          <p:nvPr/>
        </p:nvSpPr>
        <p:spPr>
          <a:xfrm>
            <a:off x="1939513" y="383310"/>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endParaRPr lang="ja-JP" altLang="en-US" sz="800" dirty="0">
              <a:solidFill>
                <a:prstClr val="black"/>
              </a:solidFill>
              <a:latin typeface="Meiryo" panose="020B0604030504040204" pitchFamily="34" charset="-128"/>
            </a:endParaRPr>
          </a:p>
        </p:txBody>
      </p:sp>
      <p:sp>
        <p:nvSpPr>
          <p:cNvPr id="40" name="角丸四角形 26">
            <a:extLst>
              <a:ext uri="{FF2B5EF4-FFF2-40B4-BE49-F238E27FC236}">
                <a16:creationId xmlns:a16="http://schemas.microsoft.com/office/drawing/2014/main" id="{8DFA4DE3-3852-2A3D-EC22-4543ABC8EC2E}"/>
              </a:ext>
            </a:extLst>
          </p:cNvPr>
          <p:cNvSpPr/>
          <p:nvPr/>
        </p:nvSpPr>
        <p:spPr>
          <a:xfrm>
            <a:off x="4284167" y="103740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rPr>
              <a:t>標準（推奨）表記</a:t>
            </a:r>
          </a:p>
        </p:txBody>
      </p:sp>
      <p:sp>
        <p:nvSpPr>
          <p:cNvPr id="4" name="正方形/長方形 3">
            <a:extLst>
              <a:ext uri="{FF2B5EF4-FFF2-40B4-BE49-F238E27FC236}">
                <a16:creationId xmlns:a16="http://schemas.microsoft.com/office/drawing/2014/main" id="{B6A00B5B-B426-2F87-4E3B-27B71E55FD0B}"/>
              </a:ext>
            </a:extLst>
          </p:cNvPr>
          <p:cNvSpPr/>
          <p:nvPr/>
        </p:nvSpPr>
        <p:spPr>
          <a:xfrm>
            <a:off x="8114009" y="2574787"/>
            <a:ext cx="2679887" cy="2148176"/>
          </a:xfrm>
          <a:prstGeom prst="rect">
            <a:avLst/>
          </a:prstGeom>
          <a:solidFill>
            <a:schemeClr val="accent2">
              <a:lumMod val="20000"/>
              <a:lumOff val="80000"/>
            </a:schemeClr>
          </a:solidFill>
          <a:ln w="9525" cap="flat" cmpd="sng" algn="ctr">
            <a:solidFill>
              <a:schemeClr val="accent2"/>
            </a:solidFill>
            <a:prstDash val="solid"/>
          </a:ln>
          <a:effectLst>
            <a:outerShdw dist="38100" dir="2700000" algn="tl" rotWithShape="0">
              <a:srgbClr val="C9002C">
                <a:alpha val="40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r>
              <a:rPr kumimoji="0" lang="ja-JP" altLang="en-US" sz="1400" b="1" kern="0">
                <a:solidFill>
                  <a:schemeClr val="accent4"/>
                </a:solidFill>
                <a:latin typeface="Meiryo" panose="020B0604030504040204" pitchFamily="34" charset="-128"/>
                <a:ea typeface="Meiryo" panose="020B0604030504040204" pitchFamily="34" charset="-128"/>
              </a:rPr>
              <a:t>誘導広告バナー</a:t>
            </a:r>
          </a:p>
        </p:txBody>
      </p:sp>
      <p:sp>
        <p:nvSpPr>
          <p:cNvPr id="5" name="フッター プレースホルダー 3">
            <a:extLst>
              <a:ext uri="{FF2B5EF4-FFF2-40B4-BE49-F238E27FC236}">
                <a16:creationId xmlns:a16="http://schemas.microsoft.com/office/drawing/2014/main" id="{3708B7AB-2EF7-B6D7-2171-40343C1A281D}"/>
              </a:ext>
            </a:extLst>
          </p:cNvPr>
          <p:cNvSpPr txBox="1">
            <a:spLocks/>
          </p:cNvSpPr>
          <p:nvPr/>
        </p:nvSpPr>
        <p:spPr>
          <a:xfrm>
            <a:off x="8145836" y="2500081"/>
            <a:ext cx="1440160" cy="365125"/>
          </a:xfrm>
          <a:prstGeom prst="rect">
            <a:avLst/>
          </a:prstGeom>
        </p:spPr>
        <p:txBody>
          <a:bodyPr vert="horz" lIns="91440" tIns="45720" rIns="91440" bIns="45720" rtlCol="0" anchor="ctr"/>
          <a:lstStyle>
            <a:defPPr>
              <a:defRPr lang="ja-JP"/>
            </a:defPPr>
            <a:lvl1pPr marL="0" algn="ctr" defTabSz="914400" rtl="0" eaLnBrk="1" fontAlgn="base" latinLnBrk="0" hangingPunct="1">
              <a:spcBef>
                <a:spcPct val="0"/>
              </a:spcBef>
              <a:spcAft>
                <a:spcPct val="0"/>
              </a:spcAft>
              <a:defRPr kumimoji="1" sz="700" kern="1200">
                <a:solidFill>
                  <a:schemeClr val="tx1"/>
                </a:solidFill>
                <a:latin typeface="+mn-lt"/>
                <a:ea typeface="+mn-ea"/>
                <a:cs typeface="+mn-cs"/>
              </a:defRPr>
            </a:lvl1pPr>
            <a:lvl2pPr marL="457200" algn="l" defTabSz="914400" rtl="0" eaLnBrk="1" fontAlgn="base" latinLnBrk="0" hangingPunct="1">
              <a:spcBef>
                <a:spcPct val="0"/>
              </a:spcBef>
              <a:spcAft>
                <a:spcPct val="0"/>
              </a:spcAft>
              <a:defRPr kumimoji="1" sz="1800" kern="1200">
                <a:solidFill>
                  <a:schemeClr val="tx1"/>
                </a:solidFill>
                <a:latin typeface="+mn-lt"/>
                <a:ea typeface="+mn-ea"/>
                <a:cs typeface="+mn-cs"/>
              </a:defRPr>
            </a:lvl2pPr>
            <a:lvl3pPr marL="914400" algn="l" defTabSz="914400" rtl="0" eaLnBrk="1" fontAlgn="base" latinLnBrk="0" hangingPunct="1">
              <a:spcBef>
                <a:spcPct val="0"/>
              </a:spcBef>
              <a:spcAft>
                <a:spcPct val="0"/>
              </a:spcAft>
              <a:defRPr kumimoji="1" sz="1800" kern="1200">
                <a:solidFill>
                  <a:schemeClr val="tx1"/>
                </a:solidFill>
                <a:latin typeface="+mn-lt"/>
                <a:ea typeface="+mn-ea"/>
                <a:cs typeface="+mn-cs"/>
              </a:defRPr>
            </a:lvl3pPr>
            <a:lvl4pPr marL="1371600" algn="l" defTabSz="914400" rtl="0" eaLnBrk="1" fontAlgn="base" latinLnBrk="0" hangingPunct="1">
              <a:spcBef>
                <a:spcPct val="0"/>
              </a:spcBef>
              <a:spcAft>
                <a:spcPct val="0"/>
              </a:spcAft>
              <a:defRPr kumimoji="1" sz="1800" kern="1200">
                <a:solidFill>
                  <a:schemeClr val="tx1"/>
                </a:solidFill>
                <a:latin typeface="+mn-lt"/>
                <a:ea typeface="+mn-ea"/>
                <a:cs typeface="+mn-cs"/>
              </a:defRPr>
            </a:lvl4pPr>
            <a:lvl5pPr marL="1828800" algn="l" defTabSz="914400" rtl="0" eaLnBrk="1" fontAlgn="base" latinLnBrk="0" hangingPunct="1">
              <a:spcBef>
                <a:spcPct val="0"/>
              </a:spcBef>
              <a:spcAft>
                <a:spcPct val="0"/>
              </a:spcAft>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endParaRPr lang="ja-JP" altLang="en-US" sz="800" dirty="0">
              <a:solidFill>
                <a:prstClr val="black"/>
              </a:solidFill>
              <a:latin typeface="Meiryo" panose="020B0604030504040204" pitchFamily="34" charset="-128"/>
            </a:endParaRPr>
          </a:p>
        </p:txBody>
      </p:sp>
      <p:sp>
        <p:nvSpPr>
          <p:cNvPr id="6" name="角丸四角形 23">
            <a:extLst>
              <a:ext uri="{FF2B5EF4-FFF2-40B4-BE49-F238E27FC236}">
                <a16:creationId xmlns:a16="http://schemas.microsoft.com/office/drawing/2014/main" id="{562922B6-99EE-F371-4440-1215F4759718}"/>
              </a:ext>
            </a:extLst>
          </p:cNvPr>
          <p:cNvSpPr/>
          <p:nvPr/>
        </p:nvSpPr>
        <p:spPr>
          <a:xfrm>
            <a:off x="9944954" y="4347801"/>
            <a:ext cx="720080" cy="25560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horz" wrap="none" lIns="91440" tIns="7200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ロゴ</a:t>
            </a:r>
          </a:p>
        </p:txBody>
      </p:sp>
      <p:sp>
        <p:nvSpPr>
          <p:cNvPr id="8" name="テキスト ボックス 37">
            <a:extLst>
              <a:ext uri="{FF2B5EF4-FFF2-40B4-BE49-F238E27FC236}">
                <a16:creationId xmlns:a16="http://schemas.microsoft.com/office/drawing/2014/main" id="{6595C232-F847-8C2E-35F5-329616AC3047}"/>
              </a:ext>
            </a:extLst>
          </p:cNvPr>
          <p:cNvSpPr txBox="1"/>
          <p:nvPr/>
        </p:nvSpPr>
        <p:spPr>
          <a:xfrm>
            <a:off x="7992014" y="2241022"/>
            <a:ext cx="2431797" cy="276999"/>
          </a:xfrm>
          <a:prstGeom prst="rect">
            <a:avLst/>
          </a:prstGeom>
          <a:noFill/>
        </p:spPr>
        <p:txBody>
          <a:bodyPr wrap="square" rtlCol="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ja-JP" altLang="en-US" sz="1200">
                <a:solidFill>
                  <a:srgbClr val="0D0D0D"/>
                </a:solidFill>
                <a:latin typeface="Meiryo" panose="020B0604030504040204" pitchFamily="34" charset="-128"/>
                <a:ea typeface="Meiryo" panose="020B0604030504040204" pitchFamily="34" charset="-128"/>
              </a:rPr>
              <a:t>▼</a:t>
            </a:r>
            <a:r>
              <a:rPr lang="ja-JP" altLang="en-US" sz="900">
                <a:solidFill>
                  <a:srgbClr val="0D0D0D"/>
                </a:solidFill>
                <a:latin typeface="Meiryo" panose="020B0604030504040204" pitchFamily="34" charset="-128"/>
                <a:ea typeface="Meiryo" panose="020B0604030504040204" pitchFamily="34" charset="-128"/>
              </a:rPr>
              <a:t>誘導広告　クリエイティブイメージ</a:t>
            </a:r>
          </a:p>
        </p:txBody>
      </p:sp>
      <p:sp>
        <p:nvSpPr>
          <p:cNvPr id="11" name="角丸四角形 27">
            <a:extLst>
              <a:ext uri="{FF2B5EF4-FFF2-40B4-BE49-F238E27FC236}">
                <a16:creationId xmlns:a16="http://schemas.microsoft.com/office/drawing/2014/main" id="{C9F7E906-822F-A22E-3B99-5BF83914D679}"/>
              </a:ext>
            </a:extLst>
          </p:cNvPr>
          <p:cNvSpPr/>
          <p:nvPr/>
        </p:nvSpPr>
        <p:spPr>
          <a:xfrm>
            <a:off x="8145836" y="2549928"/>
            <a:ext cx="1074246" cy="365125"/>
          </a:xfrm>
          <a:prstGeom prst="roundRect">
            <a:avLst>
              <a:gd name="adj" fmla="val 50000"/>
            </a:avLst>
          </a:prstGeom>
          <a:noFill/>
          <a:ln w="25400" cap="rnd" cmpd="sng" algn="ctr">
            <a:solidFill>
              <a:schemeClr val="tx1"/>
            </a:solidFill>
            <a:prstDash val="sysDot"/>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endParaRPr kumimoji="0" lang="ja-JP" altLang="en-US" kern="0">
              <a:solidFill>
                <a:srgbClr val="0D0D0D"/>
              </a:solidFill>
              <a:latin typeface="Meiryo" panose="020B0604030504040204" pitchFamily="34" charset="-128"/>
              <a:ea typeface="Meiryo" panose="020B0604030504040204" pitchFamily="34" charset="-128"/>
            </a:endParaRPr>
          </a:p>
        </p:txBody>
      </p:sp>
      <p:cxnSp>
        <p:nvCxnSpPr>
          <p:cNvPr id="13" name="カギ線コネクタ 29">
            <a:extLst>
              <a:ext uri="{FF2B5EF4-FFF2-40B4-BE49-F238E27FC236}">
                <a16:creationId xmlns:a16="http://schemas.microsoft.com/office/drawing/2014/main" id="{775BB044-DA89-5EBC-6694-CADA0947A76A}"/>
              </a:ext>
            </a:extLst>
          </p:cNvPr>
          <p:cNvCxnSpPr>
            <a:cxnSpLocks/>
            <a:stCxn id="11" idx="1"/>
          </p:cNvCxnSpPr>
          <p:nvPr/>
        </p:nvCxnSpPr>
        <p:spPr>
          <a:xfrm rot="10800000" flipH="1" flipV="1">
            <a:off x="8145835" y="2732490"/>
            <a:ext cx="261423" cy="2602749"/>
          </a:xfrm>
          <a:prstGeom prst="bentConnector3">
            <a:avLst>
              <a:gd name="adj1" fmla="val -87444"/>
            </a:avLst>
          </a:prstGeom>
          <a:noFill/>
          <a:ln w="25400" cap="rnd" cmpd="sng" algn="ctr">
            <a:solidFill>
              <a:schemeClr val="tx1"/>
            </a:solidFill>
            <a:prstDash val="sysDot"/>
            <a:bevel/>
            <a:tailEnd type="triangle" w="lg" len="med"/>
          </a:ln>
          <a:effectLst/>
        </p:spPr>
      </p:cxnSp>
      <p:sp>
        <p:nvSpPr>
          <p:cNvPr id="14" name="角丸四角形 30">
            <a:extLst>
              <a:ext uri="{FF2B5EF4-FFF2-40B4-BE49-F238E27FC236}">
                <a16:creationId xmlns:a16="http://schemas.microsoft.com/office/drawing/2014/main" id="{14BA5EE8-8B8A-CFB7-1C83-1A819B06D169}"/>
              </a:ext>
            </a:extLst>
          </p:cNvPr>
          <p:cNvSpPr/>
          <p:nvPr/>
        </p:nvSpPr>
        <p:spPr>
          <a:xfrm>
            <a:off x="9839608" y="4308716"/>
            <a:ext cx="930773" cy="333255"/>
          </a:xfrm>
          <a:prstGeom prst="roundRect">
            <a:avLst>
              <a:gd name="adj" fmla="val 50000"/>
            </a:avLst>
          </a:prstGeom>
          <a:noFill/>
          <a:ln w="25400" cap="rnd" cmpd="sng" algn="ctr">
            <a:solidFill>
              <a:schemeClr val="tx1"/>
            </a:solidFill>
            <a:prstDash val="sysDot"/>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endParaRPr kumimoji="0" lang="ja-JP" altLang="en-US" kern="0">
              <a:solidFill>
                <a:srgbClr val="000000"/>
              </a:solidFill>
              <a:latin typeface="Meiryo" panose="020B0604030504040204" pitchFamily="34" charset="-128"/>
              <a:ea typeface="Meiryo" panose="020B0604030504040204" pitchFamily="34" charset="-128"/>
            </a:endParaRPr>
          </a:p>
        </p:txBody>
      </p:sp>
      <p:pic>
        <p:nvPicPr>
          <p:cNvPr id="16" name="グラフィックス 45" descr="バッジ: チェックマーク 1 単色塗りつぶし">
            <a:extLst>
              <a:ext uri="{FF2B5EF4-FFF2-40B4-BE49-F238E27FC236}">
                <a16:creationId xmlns:a16="http://schemas.microsoft.com/office/drawing/2014/main" id="{6267FDC1-73F8-B7E9-5EB5-7F9C36E0C5A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61162" y="2780904"/>
            <a:ext cx="215656" cy="215656"/>
          </a:xfrm>
          <a:prstGeom prst="rect">
            <a:avLst/>
          </a:prstGeom>
        </p:spPr>
      </p:pic>
      <p:pic>
        <p:nvPicPr>
          <p:cNvPr id="17" name="グラフィックス 46" descr="バッジ: チェックマーク 1 単色塗りつぶし">
            <a:extLst>
              <a:ext uri="{FF2B5EF4-FFF2-40B4-BE49-F238E27FC236}">
                <a16:creationId xmlns:a16="http://schemas.microsoft.com/office/drawing/2014/main" id="{797669A9-E507-FFD0-9548-10C84CA0C7FF}"/>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84990" y="4276749"/>
            <a:ext cx="215656" cy="215656"/>
          </a:xfrm>
          <a:prstGeom prst="rect">
            <a:avLst/>
          </a:prstGeom>
        </p:spPr>
      </p:pic>
      <p:pic>
        <p:nvPicPr>
          <p:cNvPr id="3" name="図 2">
            <a:extLst>
              <a:ext uri="{FF2B5EF4-FFF2-40B4-BE49-F238E27FC236}">
                <a16:creationId xmlns:a16="http://schemas.microsoft.com/office/drawing/2014/main" id="{2A3A521B-7A8D-EB89-3A33-A01D8A48751A}"/>
              </a:ext>
            </a:extLst>
          </p:cNvPr>
          <p:cNvPicPr>
            <a:picLocks noChangeAspect="1"/>
          </p:cNvPicPr>
          <p:nvPr/>
        </p:nvPicPr>
        <p:blipFill>
          <a:blip r:embed="rId7"/>
          <a:stretch>
            <a:fillRect/>
          </a:stretch>
        </p:blipFill>
        <p:spPr>
          <a:xfrm>
            <a:off x="8366797" y="2619735"/>
            <a:ext cx="609271" cy="225509"/>
          </a:xfrm>
          <a:prstGeom prst="rect">
            <a:avLst/>
          </a:prstGeom>
        </p:spPr>
      </p:pic>
    </p:spTree>
    <p:extLst>
      <p:ext uri="{BB962C8B-B14F-4D97-AF65-F5344CB8AC3E}">
        <p14:creationId xmlns:p14="http://schemas.microsoft.com/office/powerpoint/2010/main" val="3222586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83FBD00F-77AA-93C7-31A2-FA74AFB2399E}"/>
              </a:ext>
            </a:extLst>
          </p:cNvPr>
          <p:cNvPicPr>
            <a:picLocks noGrp="1" noChangeAspect="1"/>
          </p:cNvPicPr>
          <p:nvPr>
            <p:ph type="pic" sz="quarter" idx="15"/>
          </p:nvPr>
        </p:nvPicPr>
        <p:blipFill>
          <a:blip r:embed="rId2"/>
          <a:srcRect t="137" b="137"/>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dirty="0"/>
              <a:t>概要</a:t>
            </a:r>
            <a:endParaRPr kumimoji="1" lang="ja-JP" altLang="en-US" dirty="0"/>
          </a:p>
        </p:txBody>
      </p:sp>
      <p:sp>
        <p:nvSpPr>
          <p:cNvPr id="8" name="テキスト プレースホルダー 7">
            <a:extLst>
              <a:ext uri="{FF2B5EF4-FFF2-40B4-BE49-F238E27FC236}">
                <a16:creationId xmlns:a16="http://schemas.microsoft.com/office/drawing/2014/main" id="{E674F640-62D4-F9A0-1F1C-08F19ECDCC0B}"/>
              </a:ext>
            </a:extLst>
          </p:cNvPr>
          <p:cNvSpPr>
            <a:spLocks noGrp="1"/>
          </p:cNvSpPr>
          <p:nvPr>
            <p:ph type="body" sz="quarter" idx="20"/>
          </p:nvPr>
        </p:nvSpPr>
        <p:spPr/>
        <p:txBody>
          <a:bodyPr/>
          <a:lstStyle/>
          <a:p>
            <a:r>
              <a:rPr lang="en-US" altLang="ja-JP" dirty="0"/>
              <a:t>01</a:t>
            </a:r>
            <a:endParaRPr lang="ja-JP" altLang="en-US"/>
          </a:p>
        </p:txBody>
      </p:sp>
    </p:spTree>
    <p:extLst>
      <p:ext uri="{BB962C8B-B14F-4D97-AF65-F5344CB8AC3E}">
        <p14:creationId xmlns:p14="http://schemas.microsoft.com/office/powerpoint/2010/main" val="261534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F786E-33B8-5B43-3D0E-069EBEACACA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83382DD-0571-1D23-5663-0D9B9F789F4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4D1749B8-C299-07C5-D7CD-0AA731D0DD1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71728752-1C8B-9CFE-5B16-E34BCE341289}"/>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dirty="0">
                <a:solidFill>
                  <a:srgbClr val="000048"/>
                </a:solidFill>
                <a:latin typeface="Meiryo" panose="020B0604030504040204" pitchFamily="34" charset="-128"/>
                <a:ea typeface="Meiryo" panose="020B0604030504040204" pitchFamily="34" charset="-128"/>
              </a:rPr>
              <a:t>2026</a:t>
            </a:r>
            <a:r>
              <a:rPr kumimoji="1" lang="ja-JP" altLang="en-US">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10</a:t>
            </a:r>
            <a:r>
              <a:rPr kumimoji="1" lang="ja-JP" altLang="en-US">
                <a:solidFill>
                  <a:srgbClr val="000048"/>
                </a:solidFill>
                <a:latin typeface="Meiryo" panose="020B0604030504040204" pitchFamily="34" charset="-128"/>
                <a:ea typeface="Meiryo" panose="020B0604030504040204" pitchFamily="34" charset="-128"/>
              </a:rPr>
              <a:t>月</a:t>
            </a:r>
            <a:r>
              <a:rPr kumimoji="1" lang="en-US" altLang="ja-JP" dirty="0">
                <a:solidFill>
                  <a:srgbClr val="000048"/>
                </a:solidFill>
                <a:latin typeface="Meiryo" panose="020B0604030504040204" pitchFamily="34" charset="-128"/>
                <a:ea typeface="Meiryo" panose="020B0604030504040204" pitchFamily="34" charset="-128"/>
              </a:rPr>
              <a:t>~2027</a:t>
            </a:r>
            <a:r>
              <a:rPr kumimoji="1" lang="ja-JP" altLang="en-US">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3</a:t>
            </a:r>
            <a:r>
              <a:rPr kumimoji="1" lang="ja-JP" altLang="en-US">
                <a:solidFill>
                  <a:srgbClr val="000048"/>
                </a:solidFill>
                <a:latin typeface="Meiryo" panose="020B0604030504040204" pitchFamily="34" charset="-128"/>
                <a:ea typeface="Meiryo" panose="020B0604030504040204" pitchFamily="34" charset="-128"/>
              </a:rPr>
              <a:t>月</a:t>
            </a:r>
            <a:r>
              <a:rPr kumimoji="1" lang="ja-JP" altLang="en-US" dirty="0">
                <a:solidFill>
                  <a:srgbClr val="000048"/>
                </a:solidFill>
                <a:latin typeface="Meiryo" panose="020B0604030504040204" pitchFamily="34" charset="-128"/>
                <a:ea typeface="Meiryo" panose="020B0604030504040204" pitchFamily="34" charset="-128"/>
              </a:rPr>
              <a:t>商品</a:t>
            </a:r>
          </a:p>
        </p:txBody>
      </p:sp>
      <p:sp>
        <p:nvSpPr>
          <p:cNvPr id="9" name="1 つの角を丸めた四角形 22">
            <a:extLst>
              <a:ext uri="{FF2B5EF4-FFF2-40B4-BE49-F238E27FC236}">
                <a16:creationId xmlns:a16="http://schemas.microsoft.com/office/drawing/2014/main" id="{257BB2AF-45B0-4A70-2980-EE8661DB9FE8}"/>
              </a:ext>
            </a:extLst>
          </p:cNvPr>
          <p:cNvSpPr/>
          <p:nvPr/>
        </p:nvSpPr>
        <p:spPr>
          <a:xfrm>
            <a:off x="507832" y="992440"/>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dirty="0" err="1">
                <a:latin typeface="Meiryo"/>
                <a:ea typeface="Meiryo"/>
              </a:rPr>
              <a:t>c</a:t>
            </a:r>
            <a:r>
              <a:rPr kumimoji="1" lang="en-US" altLang="ja-JP" sz="1800" b="1" i="0" dirty="0" err="1">
                <a:latin typeface="Meiryo"/>
                <a:ea typeface="Meiryo"/>
              </a:rPr>
              <a:t>arview</a:t>
            </a:r>
            <a:r>
              <a:rPr kumimoji="1" lang="en-US" altLang="ja-JP" sz="1800" b="1" i="0" dirty="0">
                <a:latin typeface="Meiryo"/>
                <a:ea typeface="Meiryo"/>
              </a:rPr>
              <a:t>!</a:t>
            </a:r>
            <a:r>
              <a:rPr kumimoji="1" lang="ja-JP" altLang="en-US" sz="1800" b="1" i="0">
                <a:latin typeface="Meiryo"/>
                <a:ea typeface="Meiryo"/>
              </a:rPr>
              <a:t>　</a:t>
            </a:r>
            <a:r>
              <a:rPr kumimoji="1" lang="ja-JP" altLang="en-US" sz="1800" b="1" i="0" dirty="0">
                <a:latin typeface="Meiryo"/>
                <a:ea typeface="Meiryo"/>
              </a:rPr>
              <a:t>タイアップ　</a:t>
            </a:r>
            <a:r>
              <a:rPr kumimoji="1" lang="en-US" altLang="ja-JP" sz="1800" b="1" i="0" dirty="0">
                <a:latin typeface="Meiryo"/>
                <a:ea typeface="Meiryo"/>
              </a:rPr>
              <a:t>2026</a:t>
            </a:r>
            <a:r>
              <a:rPr kumimoji="1" lang="ja-JP" altLang="en-US" sz="1800" b="1" i="0">
                <a:latin typeface="Meiryo"/>
                <a:ea typeface="Meiryo"/>
              </a:rPr>
              <a:t>年</a:t>
            </a:r>
            <a:r>
              <a:rPr lang="en-US" altLang="ja-JP" b="1" dirty="0">
                <a:latin typeface="Meiryo"/>
                <a:ea typeface="Meiryo"/>
              </a:rPr>
              <a:t>10</a:t>
            </a:r>
            <a:r>
              <a:rPr kumimoji="1" lang="ja-JP" altLang="en-US" sz="1800" b="1" i="0">
                <a:latin typeface="Meiryo"/>
                <a:ea typeface="Meiryo"/>
              </a:rPr>
              <a:t>月</a:t>
            </a:r>
            <a:r>
              <a:rPr kumimoji="1" lang="en-US" altLang="ja-JP" sz="1800" b="1" i="0" dirty="0">
                <a:latin typeface="Meiryo"/>
                <a:ea typeface="Meiryo"/>
              </a:rPr>
              <a:t>~2027</a:t>
            </a:r>
            <a:r>
              <a:rPr kumimoji="1" lang="ja-JP" altLang="en-US" sz="1800" b="1" i="0">
                <a:latin typeface="Meiryo"/>
                <a:ea typeface="Meiryo"/>
              </a:rPr>
              <a:t>年</a:t>
            </a:r>
            <a:r>
              <a:rPr lang="en-US" altLang="ja-JP" b="1" dirty="0">
                <a:latin typeface="Meiryo"/>
                <a:ea typeface="Meiryo"/>
              </a:rPr>
              <a:t>3</a:t>
            </a:r>
            <a:r>
              <a:rPr kumimoji="1" lang="ja-JP" altLang="en-US" sz="1800" b="1" i="0">
                <a:latin typeface="Meiryo"/>
                <a:ea typeface="Meiryo"/>
              </a:rPr>
              <a:t>月</a:t>
            </a:r>
            <a:r>
              <a:rPr kumimoji="1" lang="ja-JP" altLang="en-US" sz="1800" b="1" i="0" dirty="0">
                <a:latin typeface="Meiryo"/>
                <a:ea typeface="Meiryo"/>
              </a:rPr>
              <a:t>商品</a:t>
            </a:r>
          </a:p>
        </p:txBody>
      </p:sp>
      <p:sp>
        <p:nvSpPr>
          <p:cNvPr id="10" name="正方形/長方形 9">
            <a:extLst>
              <a:ext uri="{FF2B5EF4-FFF2-40B4-BE49-F238E27FC236}">
                <a16:creationId xmlns:a16="http://schemas.microsoft.com/office/drawing/2014/main" id="{B323071F-6CD5-366A-6C00-509C84FEF1CC}"/>
              </a:ext>
            </a:extLst>
          </p:cNvPr>
          <p:cNvSpPr/>
          <p:nvPr/>
        </p:nvSpPr>
        <p:spPr>
          <a:xfrm>
            <a:off x="493629" y="1566406"/>
            <a:ext cx="11204741" cy="4687538"/>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r>
              <a:rPr lang="ja-JP" altLang="en-US" sz="1600">
                <a:solidFill>
                  <a:srgbClr val="0D0D0D"/>
                </a:solidFill>
                <a:latin typeface="メイリオ" panose="020B0604030504040204" pitchFamily="50" charset="-128"/>
              </a:rPr>
              <a:t>変更点</a:t>
            </a:r>
            <a:br>
              <a:rPr lang="en-US" altLang="ja-JP" sz="1600" dirty="0">
                <a:solidFill>
                  <a:srgbClr val="0D0D0D"/>
                </a:solidFill>
                <a:latin typeface="メイリオ" panose="020B0604030504040204" pitchFamily="50" charset="-128"/>
              </a:rPr>
            </a:br>
            <a:endParaRPr lang="en-US" altLang="ja-JP" sz="1600" dirty="0">
              <a:solidFill>
                <a:srgbClr val="0D0D0D"/>
              </a:solidFill>
              <a:latin typeface="メイリオ" panose="020B0604030504040204" pitchFamily="50" charset="-128"/>
            </a:endParaRPr>
          </a:p>
          <a:p>
            <a:r>
              <a:rPr lang="ja-JP" altLang="en-US" sz="1600">
                <a:solidFill>
                  <a:srgbClr val="0D0D0D"/>
                </a:solidFill>
                <a:latin typeface="Meiryo" panose="020B0604030504040204" pitchFamily="34" charset="-128"/>
                <a:ea typeface="Meiryo" panose="020B0604030504040204" pitchFamily="34" charset="-128"/>
              </a:rPr>
              <a:t>オプション商品（</a:t>
            </a:r>
            <a:r>
              <a:rPr lang="en-US" altLang="ja-JP" sz="1600" dirty="0">
                <a:solidFill>
                  <a:srgbClr val="0D0D0D"/>
                </a:solidFill>
                <a:latin typeface="Meiryo" panose="020B0604030504040204" pitchFamily="34" charset="-128"/>
                <a:ea typeface="Meiryo" panose="020B0604030504040204" pitchFamily="34" charset="-128"/>
              </a:rPr>
              <a:t>Yahoo!</a:t>
            </a:r>
            <a:r>
              <a:rPr lang="ja-JP" altLang="en-US" sz="1600">
                <a:solidFill>
                  <a:srgbClr val="0D0D0D"/>
                </a:solidFill>
                <a:latin typeface="Meiryo" panose="020B0604030504040204" pitchFamily="34" charset="-128"/>
                <a:ea typeface="Meiryo" panose="020B0604030504040204" pitchFamily="34" charset="-128"/>
              </a:rPr>
              <a:t>ニュース</a:t>
            </a:r>
            <a:r>
              <a:rPr lang="en-US" altLang="ja-JP" sz="1600" dirty="0">
                <a:solidFill>
                  <a:srgbClr val="0D0D0D"/>
                </a:solidFill>
                <a:latin typeface="Meiryo" panose="020B0604030504040204" pitchFamily="34" charset="-128"/>
                <a:ea typeface="Meiryo" panose="020B0604030504040204" pitchFamily="34" charset="-128"/>
              </a:rPr>
              <a:t> </a:t>
            </a:r>
            <a:r>
              <a:rPr lang="ja-JP" altLang="en-US" sz="1600">
                <a:solidFill>
                  <a:srgbClr val="0D0D0D"/>
                </a:solidFill>
                <a:latin typeface="Meiryo" panose="020B0604030504040204" pitchFamily="34" charset="-128"/>
                <a:ea typeface="Meiryo" panose="020B0604030504040204" pitchFamily="34" charset="-128"/>
              </a:rPr>
              <a:t>スポンサードコンテンツ）</a:t>
            </a:r>
            <a:r>
              <a:rPr lang="ja-JP" altLang="en-US" sz="1600">
                <a:solidFill>
                  <a:srgbClr val="0D0D0D"/>
                </a:solidFill>
                <a:latin typeface="メイリオ" panose="020B0604030504040204" pitchFamily="50" charset="-128"/>
              </a:rPr>
              <a:t>は廃止となりました。</a:t>
            </a:r>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p:txBody>
      </p:sp>
      <p:sp>
        <p:nvSpPr>
          <p:cNvPr id="4" name="テキスト ボックス 3">
            <a:extLst>
              <a:ext uri="{FF2B5EF4-FFF2-40B4-BE49-F238E27FC236}">
                <a16:creationId xmlns:a16="http://schemas.microsoft.com/office/drawing/2014/main" id="{759B4C44-F706-2211-5F7F-218A5E9A0C96}"/>
              </a:ext>
            </a:extLst>
          </p:cNvPr>
          <p:cNvSpPr txBox="1"/>
          <p:nvPr/>
        </p:nvSpPr>
        <p:spPr>
          <a:xfrm>
            <a:off x="7027862" y="488431"/>
            <a:ext cx="3276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1000" dirty="0">
                <a:solidFill>
                  <a:srgbClr val="0D0D0D"/>
                </a:solidFill>
                <a:latin typeface="Meiryo" panose="020B0604030504040204" pitchFamily="34" charset="-128"/>
                <a:ea typeface="Meiryo" panose="020B0604030504040204" pitchFamily="34" charset="-128"/>
              </a:rPr>
              <a:t>4</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9</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からの変更点</a:t>
            </a:r>
          </a:p>
        </p:txBody>
      </p:sp>
    </p:spTree>
    <p:extLst>
      <p:ext uri="{BB962C8B-B14F-4D97-AF65-F5344CB8AC3E}">
        <p14:creationId xmlns:p14="http://schemas.microsoft.com/office/powerpoint/2010/main" val="319107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1B379-B7C3-C662-85F5-28D3F6CB8F6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F1F439-316F-C51E-E417-93F266FB0B0A}"/>
              </a:ext>
            </a:extLst>
          </p:cNvPr>
          <p:cNvSpPr>
            <a:spLocks noGrp="1"/>
          </p:cNvSpPr>
          <p:nvPr>
            <p:ph type="body" sz="quarter" idx="19"/>
          </p:nvPr>
        </p:nvSpPr>
        <p:spPr/>
        <p:txBody>
          <a:bodyPr/>
          <a:lstStyle/>
          <a:p>
            <a:r>
              <a:rPr lang="ja-JP" altLang="en-US" dirty="0"/>
              <a:t>商品スペック</a:t>
            </a:r>
            <a:endParaRPr kumimoji="1" lang="ja-JP" altLang="en-US" dirty="0"/>
          </a:p>
        </p:txBody>
      </p:sp>
      <p:sp>
        <p:nvSpPr>
          <p:cNvPr id="8" name="テキスト プレースホルダー 7">
            <a:extLst>
              <a:ext uri="{FF2B5EF4-FFF2-40B4-BE49-F238E27FC236}">
                <a16:creationId xmlns:a16="http://schemas.microsoft.com/office/drawing/2014/main" id="{FE69C2E0-C32E-FD04-F975-121BD3AD0951}"/>
              </a:ext>
            </a:extLst>
          </p:cNvPr>
          <p:cNvSpPr>
            <a:spLocks noGrp="1"/>
          </p:cNvSpPr>
          <p:nvPr>
            <p:ph type="body" sz="quarter" idx="20"/>
          </p:nvPr>
        </p:nvSpPr>
        <p:spPr/>
        <p:txBody>
          <a:bodyPr/>
          <a:lstStyle/>
          <a:p>
            <a:r>
              <a:rPr lang="en-US" altLang="ja-JP" dirty="0"/>
              <a:t>02</a:t>
            </a:r>
            <a:endParaRPr lang="ja-JP" altLang="en-US" dirty="0"/>
          </a:p>
        </p:txBody>
      </p:sp>
      <p:pic>
        <p:nvPicPr>
          <p:cNvPr id="7" name="図プレースホルダー 9" descr="アイコン&#10;&#10;自動的に生成された説明">
            <a:extLst>
              <a:ext uri="{FF2B5EF4-FFF2-40B4-BE49-F238E27FC236}">
                <a16:creationId xmlns:a16="http://schemas.microsoft.com/office/drawing/2014/main" id="{9D8706D8-12D4-D54D-6658-B4BAA5A5B115}"/>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110988"/>
            <a:ext cx="1586282" cy="1464484"/>
          </a:xfrm>
        </p:spPr>
      </p:pic>
    </p:spTree>
    <p:extLst>
      <p:ext uri="{BB962C8B-B14F-4D97-AF65-F5344CB8AC3E}">
        <p14:creationId xmlns:p14="http://schemas.microsoft.com/office/powerpoint/2010/main" val="462595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err="1">
                <a:latin typeface="+mn-ea"/>
                <a:cs typeface="メイリオ" panose="020B0604030504040204" pitchFamily="50" charset="-128"/>
              </a:rPr>
              <a:t>carview</a:t>
            </a:r>
            <a:r>
              <a:rPr lang="en-US" altLang="ja-JP" dirty="0">
                <a:latin typeface="+mn-ea"/>
                <a:cs typeface="メイリオ" panose="020B0604030504040204" pitchFamily="50" charset="-128"/>
              </a:rPr>
              <a:t>!</a:t>
            </a:r>
            <a:r>
              <a:rPr lang="ja-JP" altLang="en-US">
                <a:latin typeface="+mn-ea"/>
                <a:cs typeface="メイリオ" panose="020B0604030504040204" pitchFamily="50" charset="-128"/>
              </a:rPr>
              <a:t>  </a:t>
            </a:r>
            <a:r>
              <a:rPr lang="ja-JP" altLang="en-US" dirty="0">
                <a:latin typeface="+mn-ea"/>
                <a:cs typeface="メイリオ" panose="020B0604030504040204" pitchFamily="50" charset="-128"/>
              </a:rPr>
              <a:t>タイアップ </a:t>
            </a:r>
            <a:r>
              <a:rPr lang="en-US" altLang="ja-JP" dirty="0">
                <a:latin typeface="+mn-ea"/>
                <a:cs typeface="メイリオ" panose="020B0604030504040204" pitchFamily="50" charset="-128"/>
              </a:rPr>
              <a:t>– </a:t>
            </a:r>
            <a:r>
              <a:rPr lang="ja-JP" altLang="en-US" dirty="0">
                <a:latin typeface="+mn-ea"/>
                <a:cs typeface="メイリオ" panose="020B0604030504040204" pitchFamily="50" charset="-128"/>
              </a:rPr>
              <a:t>スマートフォン </a:t>
            </a:r>
            <a:r>
              <a:rPr lang="en-US" altLang="ja-JP" dirty="0">
                <a:latin typeface="+mn-ea"/>
                <a:cs typeface="メイリオ" panose="020B0604030504040204" pitchFamily="50" charset="-128"/>
              </a:rPr>
              <a:t>–</a:t>
            </a:r>
          </a:p>
        </p:txBody>
      </p:sp>
      <p:sp>
        <p:nvSpPr>
          <p:cNvPr id="3" name="正方形/長方形 2">
            <a:extLst>
              <a:ext uri="{FF2B5EF4-FFF2-40B4-BE49-F238E27FC236}">
                <a16:creationId xmlns:a16="http://schemas.microsoft.com/office/drawing/2014/main" id="{71584396-ADF7-FFBB-97D5-30E09FC58843}"/>
              </a:ext>
            </a:extLst>
          </p:cNvPr>
          <p:cNvSpPr/>
          <p:nvPr/>
        </p:nvSpPr>
        <p:spPr>
          <a:xfrm>
            <a:off x="805915" y="2088190"/>
            <a:ext cx="10634749" cy="4407859"/>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57CC1EF7-7C88-A2DB-0357-04E51E6474F9}"/>
              </a:ext>
            </a:extLst>
          </p:cNvPr>
          <p:cNvSpPr/>
          <p:nvPr/>
        </p:nvSpPr>
        <p:spPr>
          <a:xfrm>
            <a:off x="487020" y="2092721"/>
            <a:ext cx="350620" cy="4403327"/>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200" b="1">
                <a:solidFill>
                  <a:schemeClr val="tx1">
                    <a:lumMod val="65000"/>
                    <a:lumOff val="35000"/>
                  </a:schemeClr>
                </a:solidFill>
                <a:latin typeface="Meiryo" panose="020B0604030504040204" pitchFamily="34" charset="-128"/>
                <a:ea typeface="Meiryo" panose="020B0604030504040204" pitchFamily="34" charset="-128"/>
              </a:rPr>
              <a:t>スマートフォン</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6" name="テキスト ボックス 8">
            <a:extLst>
              <a:ext uri="{FF2B5EF4-FFF2-40B4-BE49-F238E27FC236}">
                <a16:creationId xmlns:a16="http://schemas.microsoft.com/office/drawing/2014/main" id="{705F3B3A-E4F6-DDB1-4260-4CF071647F64}"/>
              </a:ext>
            </a:extLst>
          </p:cNvPr>
          <p:cNvSpPr txBox="1"/>
          <p:nvPr/>
        </p:nvSpPr>
        <p:spPr>
          <a:xfrm>
            <a:off x="1327679" y="2726933"/>
            <a:ext cx="1796603" cy="397801"/>
          </a:xfrm>
          <a:prstGeom prst="rect">
            <a:avLst/>
          </a:prstGeom>
          <a:noFill/>
          <a:ln w="38100">
            <a:noFill/>
          </a:ln>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40" name="角丸四角形 39">
            <a:extLst>
              <a:ext uri="{FF2B5EF4-FFF2-40B4-BE49-F238E27FC236}">
                <a16:creationId xmlns:a16="http://schemas.microsoft.com/office/drawing/2014/main" id="{31FE10B8-4668-1EB5-BACA-C082037E1026}"/>
              </a:ext>
            </a:extLst>
          </p:cNvPr>
          <p:cNvSpPr/>
          <p:nvPr/>
        </p:nvSpPr>
        <p:spPr>
          <a:xfrm>
            <a:off x="1183627" y="2265915"/>
            <a:ext cx="41686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41" name="角丸四角形 40">
            <a:extLst>
              <a:ext uri="{FF2B5EF4-FFF2-40B4-BE49-F238E27FC236}">
                <a16:creationId xmlns:a16="http://schemas.microsoft.com/office/drawing/2014/main" id="{C5652C22-2625-BA8E-9A5B-35E8586E0B83}"/>
              </a:ext>
            </a:extLst>
          </p:cNvPr>
          <p:cNvSpPr/>
          <p:nvPr/>
        </p:nvSpPr>
        <p:spPr>
          <a:xfrm>
            <a:off x="9603509" y="3282804"/>
            <a:ext cx="1188132" cy="2379882"/>
          </a:xfrm>
          <a:prstGeom prst="roundRect">
            <a:avLst>
              <a:gd name="adj" fmla="val 7298"/>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lnSpc>
                <a:spcPct val="110000"/>
              </a:lnSpc>
            </a:pPr>
            <a:r>
              <a:rPr kumimoji="1" lang="ja-JP" altLang="en-US" sz="1600">
                <a:solidFill>
                  <a:schemeClr val="tx2"/>
                </a:solidFill>
                <a:latin typeface="Meiryo" panose="020B0604030504040204" pitchFamily="34" charset="-128"/>
                <a:ea typeface="Meiryo" panose="020B0604030504040204" pitchFamily="34" charset="-128"/>
              </a:rPr>
              <a:t>広告主様</a:t>
            </a:r>
            <a:br>
              <a:rPr kumimoji="1" lang="en-US" altLang="ja-JP" sz="1600" dirty="0">
                <a:solidFill>
                  <a:schemeClr val="tx2"/>
                </a:solidFill>
                <a:latin typeface="Meiryo" panose="020B0604030504040204" pitchFamily="34" charset="-128"/>
                <a:ea typeface="Meiryo" panose="020B0604030504040204" pitchFamily="34" charset="-128"/>
              </a:rPr>
            </a:br>
            <a:r>
              <a:rPr kumimoji="1" lang="ja-JP" altLang="en-US" sz="1600">
                <a:solidFill>
                  <a:schemeClr val="tx2"/>
                </a:solidFill>
                <a:latin typeface="Meiryo" panose="020B0604030504040204" pitchFamily="34" charset="-128"/>
                <a:ea typeface="Meiryo" panose="020B0604030504040204" pitchFamily="34" charset="-128"/>
              </a:rPr>
              <a:t>ページ</a:t>
            </a:r>
            <a:endParaRPr kumimoji="1" lang="ja-JP" altLang="en-US" sz="1600" dirty="0">
              <a:solidFill>
                <a:schemeClr val="tx2"/>
              </a:solidFill>
              <a:latin typeface="Meiryo" panose="020B0604030504040204" pitchFamily="34" charset="-128"/>
              <a:ea typeface="Meiryo" panose="020B0604030504040204" pitchFamily="34" charset="-128"/>
            </a:endParaRPr>
          </a:p>
        </p:txBody>
      </p:sp>
      <p:pic>
        <p:nvPicPr>
          <p:cNvPr id="42" name="図 41">
            <a:extLst>
              <a:ext uri="{FF2B5EF4-FFF2-40B4-BE49-F238E27FC236}">
                <a16:creationId xmlns:a16="http://schemas.microsoft.com/office/drawing/2014/main" id="{979C5E2E-F140-8571-0CAC-4CDDF3CFA567}"/>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569489" y="3197578"/>
            <a:ext cx="1306236" cy="2532590"/>
          </a:xfrm>
          <a:prstGeom prst="rect">
            <a:avLst/>
          </a:prstGeom>
        </p:spPr>
      </p:pic>
      <p:sp>
        <p:nvSpPr>
          <p:cNvPr id="43" name="object 4">
            <a:extLst>
              <a:ext uri="{FF2B5EF4-FFF2-40B4-BE49-F238E27FC236}">
                <a16:creationId xmlns:a16="http://schemas.microsoft.com/office/drawing/2014/main" id="{565A81A6-5CA7-5A06-1D60-22951731CB5B}"/>
              </a:ext>
            </a:extLst>
          </p:cNvPr>
          <p:cNvSpPr txBox="1"/>
          <p:nvPr/>
        </p:nvSpPr>
        <p:spPr>
          <a:xfrm>
            <a:off x="487020" y="859732"/>
            <a:ext cx="10980738" cy="621709"/>
          </a:xfrm>
          <a:prstGeom prst="rect">
            <a:avLst/>
          </a:prstGeom>
          <a:noFill/>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44" name="ホームベース 43">
            <a:extLst>
              <a:ext uri="{FF2B5EF4-FFF2-40B4-BE49-F238E27FC236}">
                <a16:creationId xmlns:a16="http://schemas.microsoft.com/office/drawing/2014/main" id="{7CF59472-403B-89B2-9941-29D5A0C537FD}"/>
              </a:ext>
            </a:extLst>
          </p:cNvPr>
          <p:cNvSpPr/>
          <p:nvPr/>
        </p:nvSpPr>
        <p:spPr>
          <a:xfrm>
            <a:off x="8898322" y="1572867"/>
            <a:ext cx="2821847" cy="475343"/>
          </a:xfrm>
          <a:prstGeom prst="homePlate">
            <a:avLst/>
          </a:prstGeom>
          <a:solidFill>
            <a:srgbClr val="00003E"/>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5" name="ホームベース 44">
            <a:extLst>
              <a:ext uri="{FF2B5EF4-FFF2-40B4-BE49-F238E27FC236}">
                <a16:creationId xmlns:a16="http://schemas.microsoft.com/office/drawing/2014/main" id="{E9275EAC-029D-6AC5-3E3B-CD24F2DDD667}"/>
              </a:ext>
            </a:extLst>
          </p:cNvPr>
          <p:cNvSpPr/>
          <p:nvPr/>
        </p:nvSpPr>
        <p:spPr>
          <a:xfrm>
            <a:off x="6287406" y="1572867"/>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6" name="ホームベース 45">
            <a:extLst>
              <a:ext uri="{FF2B5EF4-FFF2-40B4-BE49-F238E27FC236}">
                <a16:creationId xmlns:a16="http://schemas.microsoft.com/office/drawing/2014/main" id="{AD894701-5B72-5A2C-AB5F-2A974A552B0F}"/>
              </a:ext>
            </a:extLst>
          </p:cNvPr>
          <p:cNvSpPr/>
          <p:nvPr/>
        </p:nvSpPr>
        <p:spPr>
          <a:xfrm>
            <a:off x="471830" y="1572867"/>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47" name="直角三角形 46">
            <a:extLst>
              <a:ext uri="{FF2B5EF4-FFF2-40B4-BE49-F238E27FC236}">
                <a16:creationId xmlns:a16="http://schemas.microsoft.com/office/drawing/2014/main" id="{F278621F-521F-3EC9-09E6-CDF287E645E8}"/>
              </a:ext>
            </a:extLst>
          </p:cNvPr>
          <p:cNvSpPr/>
          <p:nvPr/>
        </p:nvSpPr>
        <p:spPr>
          <a:xfrm rot="13500000">
            <a:off x="6556240"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8" name="直角三角形 47">
            <a:extLst>
              <a:ext uri="{FF2B5EF4-FFF2-40B4-BE49-F238E27FC236}">
                <a16:creationId xmlns:a16="http://schemas.microsoft.com/office/drawing/2014/main" id="{CC709A13-2841-3B38-2EC3-3D6CDF14C1BE}"/>
              </a:ext>
            </a:extLst>
          </p:cNvPr>
          <p:cNvSpPr/>
          <p:nvPr/>
        </p:nvSpPr>
        <p:spPr>
          <a:xfrm rot="13500000">
            <a:off x="6444610"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9" name="直角三角形 48">
            <a:extLst>
              <a:ext uri="{FF2B5EF4-FFF2-40B4-BE49-F238E27FC236}">
                <a16:creationId xmlns:a16="http://schemas.microsoft.com/office/drawing/2014/main" id="{C8575EF7-4F68-ABBE-D1E7-C1845959F34C}"/>
              </a:ext>
            </a:extLst>
          </p:cNvPr>
          <p:cNvSpPr/>
          <p:nvPr/>
        </p:nvSpPr>
        <p:spPr>
          <a:xfrm rot="13500000">
            <a:off x="8878935"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50" name="直角三角形 49">
            <a:extLst>
              <a:ext uri="{FF2B5EF4-FFF2-40B4-BE49-F238E27FC236}">
                <a16:creationId xmlns:a16="http://schemas.microsoft.com/office/drawing/2014/main" id="{5551BA5F-3618-9D5C-CBE6-D2B288AB2B64}"/>
              </a:ext>
            </a:extLst>
          </p:cNvPr>
          <p:cNvSpPr/>
          <p:nvPr/>
        </p:nvSpPr>
        <p:spPr>
          <a:xfrm rot="13500000">
            <a:off x="8767305"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51" name="直線矢印コネクタ 50">
            <a:extLst>
              <a:ext uri="{FF2B5EF4-FFF2-40B4-BE49-F238E27FC236}">
                <a16:creationId xmlns:a16="http://schemas.microsoft.com/office/drawing/2014/main" id="{D65CA4B5-D80D-91B3-89F3-6A2A51F0CE54}"/>
              </a:ext>
            </a:extLst>
          </p:cNvPr>
          <p:cNvCxnSpPr>
            <a:cxnSpLocks/>
          </p:cNvCxnSpPr>
          <p:nvPr/>
        </p:nvCxnSpPr>
        <p:spPr>
          <a:xfrm>
            <a:off x="8212505" y="4721082"/>
            <a:ext cx="1130815" cy="1"/>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52" name="テキスト ボックス 73">
            <a:extLst>
              <a:ext uri="{FF2B5EF4-FFF2-40B4-BE49-F238E27FC236}">
                <a16:creationId xmlns:a16="http://schemas.microsoft.com/office/drawing/2014/main" id="{C6DD260A-00AB-5480-A22C-F59EAC896E58}"/>
              </a:ext>
            </a:extLst>
          </p:cNvPr>
          <p:cNvSpPr txBox="1"/>
          <p:nvPr/>
        </p:nvSpPr>
        <p:spPr>
          <a:xfrm>
            <a:off x="3536506" y="2711909"/>
            <a:ext cx="1646284" cy="397801"/>
          </a:xfrm>
          <a:prstGeom prst="rect">
            <a:avLst/>
          </a:prstGeom>
          <a:noFill/>
          <a:ln w="38100">
            <a:noFill/>
          </a:ln>
        </p:spPr>
        <p:txBody>
          <a:bodyPr vert="horz" wrap="non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中面ページ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grpSp>
        <p:nvGrpSpPr>
          <p:cNvPr id="53" name="グループ化 52">
            <a:extLst>
              <a:ext uri="{FF2B5EF4-FFF2-40B4-BE49-F238E27FC236}">
                <a16:creationId xmlns:a16="http://schemas.microsoft.com/office/drawing/2014/main" id="{B9EBF225-3F32-5A9C-71ED-1AE01C8C6C6B}"/>
              </a:ext>
            </a:extLst>
          </p:cNvPr>
          <p:cNvGrpSpPr/>
          <p:nvPr/>
        </p:nvGrpSpPr>
        <p:grpSpPr>
          <a:xfrm>
            <a:off x="7038726" y="3230499"/>
            <a:ext cx="1306236" cy="2532590"/>
            <a:chOff x="4833239" y="3469360"/>
            <a:chExt cx="1430691" cy="2773891"/>
          </a:xfrm>
        </p:grpSpPr>
        <p:sp>
          <p:nvSpPr>
            <p:cNvPr id="54" name="角丸四角形 53">
              <a:extLst>
                <a:ext uri="{FF2B5EF4-FFF2-40B4-BE49-F238E27FC236}">
                  <a16:creationId xmlns:a16="http://schemas.microsoft.com/office/drawing/2014/main" id="{449E36C4-435D-6358-DEB6-C626364FF536}"/>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55" name="図 54">
              <a:extLst>
                <a:ext uri="{FF2B5EF4-FFF2-40B4-BE49-F238E27FC236}">
                  <a16:creationId xmlns:a16="http://schemas.microsoft.com/office/drawing/2014/main" id="{AA2C35DE-CAB0-80BB-959B-A43F4BA445AF}"/>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56" name="図 55" descr="グラフィカル ユーザー インターフェイス&#10;&#10;自動的に生成された説明">
            <a:extLst>
              <a:ext uri="{FF2B5EF4-FFF2-40B4-BE49-F238E27FC236}">
                <a16:creationId xmlns:a16="http://schemas.microsoft.com/office/drawing/2014/main" id="{F001F51B-616F-1990-8542-1E6F2A37D8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3744" y="3421240"/>
            <a:ext cx="1131952" cy="2085266"/>
          </a:xfrm>
          <a:prstGeom prst="rect">
            <a:avLst/>
          </a:prstGeom>
        </p:spPr>
      </p:pic>
      <p:sp>
        <p:nvSpPr>
          <p:cNvPr id="57" name="正方形/長方形 56">
            <a:extLst>
              <a:ext uri="{FF2B5EF4-FFF2-40B4-BE49-F238E27FC236}">
                <a16:creationId xmlns:a16="http://schemas.microsoft.com/office/drawing/2014/main" id="{62C0CB89-7F15-B66D-B911-BC0D1527DD35}"/>
              </a:ext>
            </a:extLst>
          </p:cNvPr>
          <p:cNvSpPr/>
          <p:nvPr/>
        </p:nvSpPr>
        <p:spPr>
          <a:xfrm>
            <a:off x="7111483" y="3581927"/>
            <a:ext cx="1152338" cy="2083222"/>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58" name="正方形/長方形 57">
            <a:extLst>
              <a:ext uri="{FF2B5EF4-FFF2-40B4-BE49-F238E27FC236}">
                <a16:creationId xmlns:a16="http://schemas.microsoft.com/office/drawing/2014/main" id="{6EC4CDB4-BED2-A7D8-E27B-71A7700135EA}"/>
              </a:ext>
            </a:extLst>
          </p:cNvPr>
          <p:cNvSpPr/>
          <p:nvPr/>
        </p:nvSpPr>
        <p:spPr>
          <a:xfrm>
            <a:off x="7192956" y="5368791"/>
            <a:ext cx="1015152" cy="211654"/>
          </a:xfrm>
          <a:prstGeom prst="rect">
            <a:avLst/>
          </a:prstGeom>
          <a:solidFill>
            <a:srgbClr val="00003E"/>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200" b="1" dirty="0">
                <a:solidFill>
                  <a:schemeClr val="bg1"/>
                </a:solidFill>
              </a:rPr>
              <a:t>バナー</a:t>
            </a:r>
          </a:p>
        </p:txBody>
      </p:sp>
      <p:sp>
        <p:nvSpPr>
          <p:cNvPr id="59" name="正方形/長方形 58">
            <a:extLst>
              <a:ext uri="{FF2B5EF4-FFF2-40B4-BE49-F238E27FC236}">
                <a16:creationId xmlns:a16="http://schemas.microsoft.com/office/drawing/2014/main" id="{224EC396-FEF7-2B30-311F-63DABA856519}"/>
              </a:ext>
            </a:extLst>
          </p:cNvPr>
          <p:cNvSpPr/>
          <p:nvPr/>
        </p:nvSpPr>
        <p:spPr>
          <a:xfrm>
            <a:off x="7250626" y="3615871"/>
            <a:ext cx="919126" cy="139224"/>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100" dirty="0">
                <a:solidFill>
                  <a:schemeClr val="tx1"/>
                </a:solidFill>
              </a:rPr>
              <a:t>タイトル</a:t>
            </a:r>
          </a:p>
        </p:txBody>
      </p:sp>
      <p:sp>
        <p:nvSpPr>
          <p:cNvPr id="60" name="テキスト ボックス 81">
            <a:extLst>
              <a:ext uri="{FF2B5EF4-FFF2-40B4-BE49-F238E27FC236}">
                <a16:creationId xmlns:a16="http://schemas.microsoft.com/office/drawing/2014/main" id="{E1737ACF-B54A-9C5E-4AFF-4586670AAF67}"/>
              </a:ext>
            </a:extLst>
          </p:cNvPr>
          <p:cNvSpPr txBox="1"/>
          <p:nvPr/>
        </p:nvSpPr>
        <p:spPr>
          <a:xfrm>
            <a:off x="7219176" y="3931613"/>
            <a:ext cx="934804" cy="1138773"/>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200" dirty="0"/>
              <a:t>記事</a:t>
            </a:r>
            <a:endParaRPr kumimoji="1" lang="en-US" altLang="ja-JP" sz="1200" dirty="0"/>
          </a:p>
          <a:p>
            <a:pPr algn="ctr"/>
            <a:r>
              <a:rPr lang="en-US" altLang="ja-JP" sz="1400" dirty="0"/>
              <a:t>------------------------------------</a:t>
            </a:r>
            <a:r>
              <a:rPr kumimoji="1" lang="en-US" altLang="ja-JP" sz="1400" dirty="0"/>
              <a:t>---------</a:t>
            </a:r>
            <a:endParaRPr kumimoji="1" lang="ja-JP" altLang="en-US" sz="1400" dirty="0"/>
          </a:p>
        </p:txBody>
      </p:sp>
      <p:sp>
        <p:nvSpPr>
          <p:cNvPr id="61" name="Text Box 20">
            <a:extLst>
              <a:ext uri="{FF2B5EF4-FFF2-40B4-BE49-F238E27FC236}">
                <a16:creationId xmlns:a16="http://schemas.microsoft.com/office/drawing/2014/main" id="{90202A7E-1F72-3D2D-7418-878BB8C3664B}"/>
              </a:ext>
            </a:extLst>
          </p:cNvPr>
          <p:cNvSpPr txBox="1">
            <a:spLocks noChangeArrowheads="1"/>
          </p:cNvSpPr>
          <p:nvPr/>
        </p:nvSpPr>
        <p:spPr bwMode="auto">
          <a:xfrm>
            <a:off x="863277" y="5783290"/>
            <a:ext cx="5472608" cy="72919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他の特別企画誘導と、並列で掲載します。</a:t>
            </a:r>
            <a:br>
              <a:rPr lang="ja-JP" altLang="en-US" sz="800" dirty="0">
                <a:latin typeface="+mn-ea"/>
                <a:cs typeface="+mn-lt"/>
              </a:rPr>
            </a:br>
            <a:r>
              <a:rPr lang="en-US" sz="800" dirty="0">
                <a:solidFill>
                  <a:srgbClr val="1D1C1D"/>
                </a:solidFill>
                <a:latin typeface="+mn-ea"/>
                <a:cs typeface="+mn-lt"/>
              </a:rPr>
              <a:t>※SP</a:t>
            </a:r>
            <a:r>
              <a:rPr lang="ja-JP" altLang="en-US" sz="800" dirty="0">
                <a:solidFill>
                  <a:srgbClr val="1D1C1D"/>
                </a:solidFill>
                <a:latin typeface="+mn-ea"/>
                <a:cs typeface="+mn-lt"/>
              </a:rPr>
              <a:t>はスマートフォンの略称です</a:t>
            </a:r>
            <a:endParaRPr lang="ja-JP" altLang="en-US" sz="800" dirty="0">
              <a:latin typeface="+mn-ea"/>
              <a:cs typeface="+mn-lt"/>
            </a:endParaRPr>
          </a:p>
        </p:txBody>
      </p:sp>
      <p:sp>
        <p:nvSpPr>
          <p:cNvPr id="62" name="正方形/長方形 61">
            <a:extLst>
              <a:ext uri="{FF2B5EF4-FFF2-40B4-BE49-F238E27FC236}">
                <a16:creationId xmlns:a16="http://schemas.microsoft.com/office/drawing/2014/main" id="{9F9E8888-BBAB-9C19-F474-277FF71AEF92}"/>
              </a:ext>
            </a:extLst>
          </p:cNvPr>
          <p:cNvSpPr/>
          <p:nvPr/>
        </p:nvSpPr>
        <p:spPr>
          <a:xfrm>
            <a:off x="1094168" y="581606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600" dirty="0">
              <a:solidFill>
                <a:schemeClr val="tx1"/>
              </a:solidFill>
              <a:latin typeface="+mn-ea"/>
            </a:endParaRPr>
          </a:p>
        </p:txBody>
      </p:sp>
      <p:grpSp>
        <p:nvGrpSpPr>
          <p:cNvPr id="63" name="グループ化 62">
            <a:extLst>
              <a:ext uri="{FF2B5EF4-FFF2-40B4-BE49-F238E27FC236}">
                <a16:creationId xmlns:a16="http://schemas.microsoft.com/office/drawing/2014/main" id="{58CC5AC3-7774-1D86-103B-7DD66EB514FC}"/>
              </a:ext>
            </a:extLst>
          </p:cNvPr>
          <p:cNvGrpSpPr/>
          <p:nvPr/>
        </p:nvGrpSpPr>
        <p:grpSpPr>
          <a:xfrm>
            <a:off x="1568909" y="3204742"/>
            <a:ext cx="1306236" cy="2532590"/>
            <a:chOff x="3321431" y="3469360"/>
            <a:chExt cx="1430691" cy="2773891"/>
          </a:xfrm>
        </p:grpSpPr>
        <p:sp>
          <p:nvSpPr>
            <p:cNvPr id="64" name="角丸四角形 63">
              <a:extLst>
                <a:ext uri="{FF2B5EF4-FFF2-40B4-BE49-F238E27FC236}">
                  <a16:creationId xmlns:a16="http://schemas.microsoft.com/office/drawing/2014/main" id="{5ECF4130-5CAF-E560-B589-9AEAF3897B01}"/>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65" name="図 64">
              <a:extLst>
                <a:ext uri="{FF2B5EF4-FFF2-40B4-BE49-F238E27FC236}">
                  <a16:creationId xmlns:a16="http://schemas.microsoft.com/office/drawing/2014/main" id="{EBA25FDD-44FC-6755-9940-821FCBF0EF31}"/>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66" name="図 65" descr="グラフィカル ユーザー インターフェイス&#10;&#10;自動的に生成された説明">
            <a:extLst>
              <a:ext uri="{FF2B5EF4-FFF2-40B4-BE49-F238E27FC236}">
                <a16:creationId xmlns:a16="http://schemas.microsoft.com/office/drawing/2014/main" id="{1EC62720-DA66-C13D-9CB8-3BE5E87F61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5930" y="3356845"/>
            <a:ext cx="1131952" cy="2085266"/>
          </a:xfrm>
          <a:prstGeom prst="rect">
            <a:avLst/>
          </a:prstGeom>
        </p:spPr>
      </p:pic>
      <p:pic>
        <p:nvPicPr>
          <p:cNvPr id="67" name="図 66">
            <a:extLst>
              <a:ext uri="{FF2B5EF4-FFF2-40B4-BE49-F238E27FC236}">
                <a16:creationId xmlns:a16="http://schemas.microsoft.com/office/drawing/2014/main" id="{8E3437C6-06D0-5EF7-61B1-FDE1C1EEA8DF}"/>
              </a:ext>
            </a:extLst>
          </p:cNvPr>
          <p:cNvPicPr>
            <a:picLocks noChangeAspect="1"/>
          </p:cNvPicPr>
          <p:nvPr/>
        </p:nvPicPr>
        <p:blipFill>
          <a:blip r:embed="rId5"/>
          <a:stretch>
            <a:fillRect/>
          </a:stretch>
        </p:blipFill>
        <p:spPr>
          <a:xfrm>
            <a:off x="1606999" y="4827704"/>
            <a:ext cx="1245402" cy="149260"/>
          </a:xfrm>
          <a:prstGeom prst="rect">
            <a:avLst/>
          </a:prstGeom>
        </p:spPr>
      </p:pic>
      <p:pic>
        <p:nvPicPr>
          <p:cNvPr id="68" name="図 67">
            <a:extLst>
              <a:ext uri="{FF2B5EF4-FFF2-40B4-BE49-F238E27FC236}">
                <a16:creationId xmlns:a16="http://schemas.microsoft.com/office/drawing/2014/main" id="{449DAC2D-C9A4-3A47-AFD5-613A1356E670}"/>
              </a:ext>
            </a:extLst>
          </p:cNvPr>
          <p:cNvPicPr>
            <a:picLocks noChangeAspect="1"/>
          </p:cNvPicPr>
          <p:nvPr/>
        </p:nvPicPr>
        <p:blipFill rotWithShape="1">
          <a:blip r:embed="rId6"/>
          <a:srcRect l="1" t="20839" r="3692" b="54000"/>
          <a:stretch/>
        </p:blipFill>
        <p:spPr>
          <a:xfrm>
            <a:off x="1647212" y="4969950"/>
            <a:ext cx="1106343" cy="625471"/>
          </a:xfrm>
          <a:prstGeom prst="rect">
            <a:avLst/>
          </a:prstGeom>
        </p:spPr>
      </p:pic>
      <p:sp>
        <p:nvSpPr>
          <p:cNvPr id="69" name="正方形/長方形 68">
            <a:extLst>
              <a:ext uri="{FF2B5EF4-FFF2-40B4-BE49-F238E27FC236}">
                <a16:creationId xmlns:a16="http://schemas.microsoft.com/office/drawing/2014/main" id="{98FE6DDF-8354-1DC7-9404-F2FE5DFF9A6C}"/>
              </a:ext>
            </a:extLst>
          </p:cNvPr>
          <p:cNvSpPr/>
          <p:nvPr/>
        </p:nvSpPr>
        <p:spPr>
          <a:xfrm>
            <a:off x="1671366" y="5197149"/>
            <a:ext cx="1088831" cy="343962"/>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70" name="テキスト ボックス 67">
            <a:extLst>
              <a:ext uri="{FF2B5EF4-FFF2-40B4-BE49-F238E27FC236}">
                <a16:creationId xmlns:a16="http://schemas.microsoft.com/office/drawing/2014/main" id="{0B778B63-9CBD-1644-AF1E-103B45086744}"/>
              </a:ext>
            </a:extLst>
          </p:cNvPr>
          <p:cNvSpPr txBox="1"/>
          <p:nvPr/>
        </p:nvSpPr>
        <p:spPr>
          <a:xfrm>
            <a:off x="2004343" y="5228657"/>
            <a:ext cx="404751"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dirty="0"/>
              <a:t>①</a:t>
            </a:r>
            <a:endParaRPr kumimoji="1" lang="ja-JP" altLang="en-US" dirty="0"/>
          </a:p>
        </p:txBody>
      </p:sp>
      <p:grpSp>
        <p:nvGrpSpPr>
          <p:cNvPr id="71" name="グループ化 70">
            <a:extLst>
              <a:ext uri="{FF2B5EF4-FFF2-40B4-BE49-F238E27FC236}">
                <a16:creationId xmlns:a16="http://schemas.microsoft.com/office/drawing/2014/main" id="{278FADBD-7CB3-E034-BE98-85E81B4B2B8A}"/>
              </a:ext>
            </a:extLst>
          </p:cNvPr>
          <p:cNvGrpSpPr/>
          <p:nvPr/>
        </p:nvGrpSpPr>
        <p:grpSpPr>
          <a:xfrm>
            <a:off x="3668104" y="3230499"/>
            <a:ext cx="1306236" cy="2532590"/>
            <a:chOff x="3321431" y="3469360"/>
            <a:chExt cx="1430691" cy="2773891"/>
          </a:xfrm>
        </p:grpSpPr>
        <p:sp>
          <p:nvSpPr>
            <p:cNvPr id="72" name="角丸四角形 71">
              <a:extLst>
                <a:ext uri="{FF2B5EF4-FFF2-40B4-BE49-F238E27FC236}">
                  <a16:creationId xmlns:a16="http://schemas.microsoft.com/office/drawing/2014/main" id="{E2054E19-7D1E-E818-1BE3-58956F8E263B}"/>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73" name="図 72">
              <a:extLst>
                <a:ext uri="{FF2B5EF4-FFF2-40B4-BE49-F238E27FC236}">
                  <a16:creationId xmlns:a16="http://schemas.microsoft.com/office/drawing/2014/main" id="{3F9CAB40-EE73-0923-8273-EB992622C3F9}"/>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74" name="図 73" descr="グラフィカル ユーザー インターフェイス&#10;&#10;自動的に生成された説明">
            <a:extLst>
              <a:ext uri="{FF2B5EF4-FFF2-40B4-BE49-F238E27FC236}">
                <a16:creationId xmlns:a16="http://schemas.microsoft.com/office/drawing/2014/main" id="{3D1B063A-E93A-9D09-4644-BAD621B31A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9479" y="3367578"/>
            <a:ext cx="1131952" cy="2085266"/>
          </a:xfrm>
          <a:prstGeom prst="rect">
            <a:avLst/>
          </a:prstGeom>
        </p:spPr>
      </p:pic>
      <p:sp>
        <p:nvSpPr>
          <p:cNvPr id="75" name="正方形/長方形 74">
            <a:extLst>
              <a:ext uri="{FF2B5EF4-FFF2-40B4-BE49-F238E27FC236}">
                <a16:creationId xmlns:a16="http://schemas.microsoft.com/office/drawing/2014/main" id="{E1F81CC6-7E78-41C3-78A0-19ECFFC1CCC5}"/>
              </a:ext>
            </a:extLst>
          </p:cNvPr>
          <p:cNvSpPr/>
          <p:nvPr/>
        </p:nvSpPr>
        <p:spPr>
          <a:xfrm>
            <a:off x="3739365" y="3606090"/>
            <a:ext cx="1152336" cy="159916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76" name="図 75">
            <a:extLst>
              <a:ext uri="{FF2B5EF4-FFF2-40B4-BE49-F238E27FC236}">
                <a16:creationId xmlns:a16="http://schemas.microsoft.com/office/drawing/2014/main" id="{8E4051EB-9089-CCAF-65DF-1245C8DFBBFC}"/>
              </a:ext>
            </a:extLst>
          </p:cNvPr>
          <p:cNvPicPr>
            <a:picLocks noChangeAspect="1"/>
          </p:cNvPicPr>
          <p:nvPr/>
        </p:nvPicPr>
        <p:blipFill>
          <a:blip r:embed="rId5"/>
          <a:stretch>
            <a:fillRect/>
          </a:stretch>
        </p:blipFill>
        <p:spPr>
          <a:xfrm>
            <a:off x="3704109" y="5090720"/>
            <a:ext cx="1245402" cy="149260"/>
          </a:xfrm>
          <a:prstGeom prst="rect">
            <a:avLst/>
          </a:prstGeom>
        </p:spPr>
      </p:pic>
      <p:grpSp>
        <p:nvGrpSpPr>
          <p:cNvPr id="77" name="グループ化 76">
            <a:extLst>
              <a:ext uri="{FF2B5EF4-FFF2-40B4-BE49-F238E27FC236}">
                <a16:creationId xmlns:a16="http://schemas.microsoft.com/office/drawing/2014/main" id="{3743E05D-C777-5614-EBAD-DA213FB537D5}"/>
              </a:ext>
            </a:extLst>
          </p:cNvPr>
          <p:cNvGrpSpPr/>
          <p:nvPr/>
        </p:nvGrpSpPr>
        <p:grpSpPr>
          <a:xfrm>
            <a:off x="3740015" y="3373663"/>
            <a:ext cx="1232434" cy="1974314"/>
            <a:chOff x="4496520" y="355625"/>
            <a:chExt cx="3321193" cy="5320428"/>
          </a:xfrm>
        </p:grpSpPr>
        <p:pic>
          <p:nvPicPr>
            <p:cNvPr id="78" name="図 77">
              <a:extLst>
                <a:ext uri="{FF2B5EF4-FFF2-40B4-BE49-F238E27FC236}">
                  <a16:creationId xmlns:a16="http://schemas.microsoft.com/office/drawing/2014/main" id="{84FBFA68-2427-A0BB-44B4-647A09B46CB6}"/>
                </a:ext>
              </a:extLst>
            </p:cNvPr>
            <p:cNvPicPr>
              <a:picLocks noChangeAspect="1"/>
            </p:cNvPicPr>
            <p:nvPr/>
          </p:nvPicPr>
          <p:blipFill rotWithShape="1">
            <a:blip r:embed="rId7"/>
            <a:srcRect l="-1" t="5186" r="1430" b="17234"/>
            <a:stretch/>
          </p:blipFill>
          <p:spPr>
            <a:xfrm>
              <a:off x="4511511" y="355625"/>
              <a:ext cx="3123670" cy="5320428"/>
            </a:xfrm>
            <a:prstGeom prst="rect">
              <a:avLst/>
            </a:prstGeom>
          </p:spPr>
        </p:pic>
        <p:pic>
          <p:nvPicPr>
            <p:cNvPr id="79" name="図 78" descr="グラフィカル ユーザー インターフェイス&#10;&#10;自動的に生成された説明">
              <a:extLst>
                <a:ext uri="{FF2B5EF4-FFF2-40B4-BE49-F238E27FC236}">
                  <a16:creationId xmlns:a16="http://schemas.microsoft.com/office/drawing/2014/main" id="{6EB3CE8C-F486-CD8D-796E-92FF01211A0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4204" b="57292"/>
            <a:stretch/>
          </p:blipFill>
          <p:spPr>
            <a:xfrm>
              <a:off x="4496520" y="377826"/>
              <a:ext cx="3321193" cy="2507614"/>
            </a:xfrm>
            <a:prstGeom prst="rect">
              <a:avLst/>
            </a:prstGeom>
          </p:spPr>
        </p:pic>
      </p:grpSp>
      <p:pic>
        <p:nvPicPr>
          <p:cNvPr id="80" name="図 79">
            <a:extLst>
              <a:ext uri="{FF2B5EF4-FFF2-40B4-BE49-F238E27FC236}">
                <a16:creationId xmlns:a16="http://schemas.microsoft.com/office/drawing/2014/main" id="{B7794D07-A288-B232-1F48-B61E18EAF576}"/>
              </a:ext>
            </a:extLst>
          </p:cNvPr>
          <p:cNvPicPr>
            <a:picLocks noChangeAspect="1"/>
          </p:cNvPicPr>
          <p:nvPr/>
        </p:nvPicPr>
        <p:blipFill>
          <a:blip r:embed="rId5"/>
          <a:stretch>
            <a:fillRect/>
          </a:stretch>
        </p:blipFill>
        <p:spPr>
          <a:xfrm>
            <a:off x="3579381" y="4864362"/>
            <a:ext cx="1472303" cy="120759"/>
          </a:xfrm>
          <a:prstGeom prst="rect">
            <a:avLst/>
          </a:prstGeom>
        </p:spPr>
      </p:pic>
      <p:sp>
        <p:nvSpPr>
          <p:cNvPr id="81" name="正方形/長方形 80">
            <a:extLst>
              <a:ext uri="{FF2B5EF4-FFF2-40B4-BE49-F238E27FC236}">
                <a16:creationId xmlns:a16="http://schemas.microsoft.com/office/drawing/2014/main" id="{794A4BF3-DD92-D512-7C52-48B461F7CE3C}"/>
              </a:ext>
            </a:extLst>
          </p:cNvPr>
          <p:cNvSpPr/>
          <p:nvPr/>
        </p:nvSpPr>
        <p:spPr>
          <a:xfrm>
            <a:off x="3749819" y="5197149"/>
            <a:ext cx="1146456" cy="337521"/>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82" name="テキスト ボックス 72">
            <a:extLst>
              <a:ext uri="{FF2B5EF4-FFF2-40B4-BE49-F238E27FC236}">
                <a16:creationId xmlns:a16="http://schemas.microsoft.com/office/drawing/2014/main" id="{9257D625-6D88-F7B2-B2AD-FB5FD30AAA65}"/>
              </a:ext>
            </a:extLst>
          </p:cNvPr>
          <p:cNvSpPr txBox="1"/>
          <p:nvPr/>
        </p:nvSpPr>
        <p:spPr>
          <a:xfrm>
            <a:off x="4133649" y="5246830"/>
            <a:ext cx="417430"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kumimoji="1" lang="ja-JP" altLang="en-US" dirty="0"/>
              <a:t>②</a:t>
            </a:r>
          </a:p>
        </p:txBody>
      </p:sp>
    </p:spTree>
    <p:extLst>
      <p:ext uri="{BB962C8B-B14F-4D97-AF65-F5344CB8AC3E}">
        <p14:creationId xmlns:p14="http://schemas.microsoft.com/office/powerpoint/2010/main" val="3378796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err="1">
                <a:latin typeface="+mn-ea"/>
                <a:cs typeface="メイリオ" panose="020B0604030504040204" pitchFamily="50" charset="-128"/>
              </a:rPr>
              <a:t>carview</a:t>
            </a:r>
            <a:r>
              <a:rPr lang="en-US" altLang="ja-JP" dirty="0">
                <a:latin typeface="+mn-ea"/>
                <a:cs typeface="メイリオ" panose="020B0604030504040204" pitchFamily="50" charset="-128"/>
              </a:rPr>
              <a:t>!</a:t>
            </a:r>
            <a:r>
              <a:rPr lang="ja-JP" altLang="en-US">
                <a:latin typeface="+mn-ea"/>
                <a:cs typeface="メイリオ" panose="020B0604030504040204" pitchFamily="50" charset="-128"/>
              </a:rPr>
              <a:t>　タイアップ </a:t>
            </a:r>
            <a:r>
              <a:rPr lang="en-US" altLang="ja-JP" dirty="0">
                <a:latin typeface="+mn-ea"/>
                <a:cs typeface="メイリオ" panose="020B0604030504040204" pitchFamily="50" charset="-128"/>
              </a:rPr>
              <a:t>– PC –</a:t>
            </a:r>
          </a:p>
        </p:txBody>
      </p:sp>
      <p:sp>
        <p:nvSpPr>
          <p:cNvPr id="3" name="正方形/長方形 2">
            <a:extLst>
              <a:ext uri="{FF2B5EF4-FFF2-40B4-BE49-F238E27FC236}">
                <a16:creationId xmlns:a16="http://schemas.microsoft.com/office/drawing/2014/main" id="{C11EDD49-29F9-0F05-1ECC-33CB6234E8DF}"/>
              </a:ext>
            </a:extLst>
          </p:cNvPr>
          <p:cNvSpPr/>
          <p:nvPr/>
        </p:nvSpPr>
        <p:spPr>
          <a:xfrm>
            <a:off x="857432" y="2089764"/>
            <a:ext cx="10634749" cy="4236424"/>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6EF8E1E3-E183-6B16-6FD4-6114ECAE5717}"/>
              </a:ext>
            </a:extLst>
          </p:cNvPr>
          <p:cNvSpPr/>
          <p:nvPr/>
        </p:nvSpPr>
        <p:spPr>
          <a:xfrm>
            <a:off x="492125" y="2094295"/>
            <a:ext cx="350620" cy="4236424"/>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tx1">
                    <a:lumMod val="65000"/>
                    <a:lumOff val="35000"/>
                  </a:schemeClr>
                </a:solidFill>
                <a:latin typeface="Meiryo" panose="020B0604030504040204" pitchFamily="34" charset="-128"/>
                <a:ea typeface="Meiryo" panose="020B0604030504040204" pitchFamily="34" charset="-128"/>
              </a:rPr>
              <a:t>PC</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7" name="角丸四角形 19">
            <a:extLst>
              <a:ext uri="{FF2B5EF4-FFF2-40B4-BE49-F238E27FC236}">
                <a16:creationId xmlns:a16="http://schemas.microsoft.com/office/drawing/2014/main" id="{5C4761B3-B8FC-A3B6-A151-C6125BFAD550}"/>
              </a:ext>
            </a:extLst>
          </p:cNvPr>
          <p:cNvSpPr/>
          <p:nvPr/>
        </p:nvSpPr>
        <p:spPr>
          <a:xfrm>
            <a:off x="1003897" y="2286807"/>
            <a:ext cx="486869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34" name="object 4">
            <a:extLst>
              <a:ext uri="{FF2B5EF4-FFF2-40B4-BE49-F238E27FC236}">
                <a16:creationId xmlns:a16="http://schemas.microsoft.com/office/drawing/2014/main" id="{FFED7D1D-DBE4-0A43-D75F-844E031E1496}"/>
              </a:ext>
            </a:extLst>
          </p:cNvPr>
          <p:cNvSpPr txBox="1"/>
          <p:nvPr/>
        </p:nvSpPr>
        <p:spPr>
          <a:xfrm>
            <a:off x="492125" y="86130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35" name="ホームベース 12">
            <a:extLst>
              <a:ext uri="{FF2B5EF4-FFF2-40B4-BE49-F238E27FC236}">
                <a16:creationId xmlns:a16="http://schemas.microsoft.com/office/drawing/2014/main" id="{2D284B28-5511-B53E-8757-57E62EB011F8}"/>
              </a:ext>
            </a:extLst>
          </p:cNvPr>
          <p:cNvSpPr/>
          <p:nvPr/>
        </p:nvSpPr>
        <p:spPr>
          <a:xfrm>
            <a:off x="8903427" y="1574440"/>
            <a:ext cx="2821847" cy="475343"/>
          </a:xfrm>
          <a:prstGeom prst="homePlate">
            <a:avLst/>
          </a:prstGeom>
          <a:solidFill>
            <a:schemeClr val="tx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36" name="ホームベース 13">
            <a:extLst>
              <a:ext uri="{FF2B5EF4-FFF2-40B4-BE49-F238E27FC236}">
                <a16:creationId xmlns:a16="http://schemas.microsoft.com/office/drawing/2014/main" id="{5C758EA1-0595-C4CD-5597-0C3550BEFC3F}"/>
              </a:ext>
            </a:extLst>
          </p:cNvPr>
          <p:cNvSpPr/>
          <p:nvPr/>
        </p:nvSpPr>
        <p:spPr>
          <a:xfrm>
            <a:off x="6292511" y="1574440"/>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37" name="ホームベース 14">
            <a:extLst>
              <a:ext uri="{FF2B5EF4-FFF2-40B4-BE49-F238E27FC236}">
                <a16:creationId xmlns:a16="http://schemas.microsoft.com/office/drawing/2014/main" id="{907CE505-39E2-55DC-C053-546245120BD6}"/>
              </a:ext>
            </a:extLst>
          </p:cNvPr>
          <p:cNvSpPr/>
          <p:nvPr/>
        </p:nvSpPr>
        <p:spPr>
          <a:xfrm>
            <a:off x="476935" y="1574440"/>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38" name="直角三角形 37">
            <a:extLst>
              <a:ext uri="{FF2B5EF4-FFF2-40B4-BE49-F238E27FC236}">
                <a16:creationId xmlns:a16="http://schemas.microsoft.com/office/drawing/2014/main" id="{825A4544-F0F7-08A2-6512-DB565BF2DBF8}"/>
              </a:ext>
            </a:extLst>
          </p:cNvPr>
          <p:cNvSpPr/>
          <p:nvPr/>
        </p:nvSpPr>
        <p:spPr>
          <a:xfrm rot="13500000">
            <a:off x="8880434" y="3874008"/>
            <a:ext cx="150529" cy="150529"/>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39" name="直角三角形 38">
            <a:extLst>
              <a:ext uri="{FF2B5EF4-FFF2-40B4-BE49-F238E27FC236}">
                <a16:creationId xmlns:a16="http://schemas.microsoft.com/office/drawing/2014/main" id="{5BF5FF3E-6D7E-1D75-7043-C1AE9AE17B5C}"/>
              </a:ext>
            </a:extLst>
          </p:cNvPr>
          <p:cNvSpPr/>
          <p:nvPr/>
        </p:nvSpPr>
        <p:spPr>
          <a:xfrm rot="13500000">
            <a:off x="8758169" y="3874008"/>
            <a:ext cx="150529" cy="150529"/>
          </a:xfrm>
          <a:prstGeom prst="rtTriangle">
            <a:avLst/>
          </a:prstGeom>
          <a:solidFill>
            <a:srgbClr val="CBCBD2"/>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40" name="図 39">
            <a:extLst>
              <a:ext uri="{FF2B5EF4-FFF2-40B4-BE49-F238E27FC236}">
                <a16:creationId xmlns:a16="http://schemas.microsoft.com/office/drawing/2014/main" id="{A308F7E5-31CB-042D-0E73-F3A61AFCF47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101267" y="3289253"/>
            <a:ext cx="2365140" cy="1900954"/>
          </a:xfrm>
          <a:prstGeom prst="rect">
            <a:avLst/>
          </a:prstGeom>
        </p:spPr>
      </p:pic>
      <p:sp>
        <p:nvSpPr>
          <p:cNvPr id="41" name="角丸四角形 48">
            <a:extLst>
              <a:ext uri="{FF2B5EF4-FFF2-40B4-BE49-F238E27FC236}">
                <a16:creationId xmlns:a16="http://schemas.microsoft.com/office/drawing/2014/main" id="{B2DF72AA-B7CA-B3FF-912F-EE1008929302}"/>
              </a:ext>
            </a:extLst>
          </p:cNvPr>
          <p:cNvSpPr/>
          <p:nvPr/>
        </p:nvSpPr>
        <p:spPr>
          <a:xfrm>
            <a:off x="9199066" y="3392357"/>
            <a:ext cx="2160902" cy="1194881"/>
          </a:xfrm>
          <a:prstGeom prst="roundRect">
            <a:avLst>
              <a:gd name="adj" fmla="val 0"/>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rgbClr val="00003E"/>
                </a:solidFill>
                <a:latin typeface="Meiryo" panose="020B0604030504040204" pitchFamily="34" charset="-128"/>
                <a:ea typeface="Meiryo" panose="020B0604030504040204" pitchFamily="34" charset="-128"/>
              </a:rPr>
              <a:t>広告主様</a:t>
            </a:r>
            <a:br>
              <a:rPr kumimoji="1" lang="en-US" altLang="ja-JP" sz="1600" dirty="0">
                <a:solidFill>
                  <a:srgbClr val="00003E"/>
                </a:solidFill>
                <a:latin typeface="Meiryo" panose="020B0604030504040204" pitchFamily="34" charset="-128"/>
                <a:ea typeface="Meiryo" panose="020B0604030504040204" pitchFamily="34" charset="-128"/>
              </a:rPr>
            </a:br>
            <a:r>
              <a:rPr kumimoji="1" lang="ja-JP" altLang="en-US" sz="1600">
                <a:solidFill>
                  <a:srgbClr val="00003E"/>
                </a:solidFill>
                <a:latin typeface="Meiryo" panose="020B0604030504040204" pitchFamily="34" charset="-128"/>
                <a:ea typeface="Meiryo" panose="020B0604030504040204" pitchFamily="34" charset="-128"/>
              </a:rPr>
              <a:t>ページ</a:t>
            </a:r>
            <a:endParaRPr kumimoji="1" lang="ja-JP" altLang="en-US" sz="1600" dirty="0">
              <a:solidFill>
                <a:srgbClr val="00003E"/>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A9295BE-28DF-5DE9-FE80-1B917B03962B}"/>
              </a:ext>
            </a:extLst>
          </p:cNvPr>
          <p:cNvCxnSpPr>
            <a:cxnSpLocks/>
          </p:cNvCxnSpPr>
          <p:nvPr/>
        </p:nvCxnSpPr>
        <p:spPr>
          <a:xfrm>
            <a:off x="8171916" y="4408684"/>
            <a:ext cx="942442" cy="0"/>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69A20517-F955-3B8E-F923-CBD867214247}"/>
              </a:ext>
            </a:extLst>
          </p:cNvPr>
          <p:cNvSpPr txBox="1"/>
          <p:nvPr/>
        </p:nvSpPr>
        <p:spPr>
          <a:xfrm>
            <a:off x="1339225" y="2818658"/>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44" name="テキスト ボックス 43">
            <a:extLst>
              <a:ext uri="{FF2B5EF4-FFF2-40B4-BE49-F238E27FC236}">
                <a16:creationId xmlns:a16="http://schemas.microsoft.com/office/drawing/2014/main" id="{6BA7288A-E15A-F8CF-CDF8-0824D253F8E8}"/>
              </a:ext>
            </a:extLst>
          </p:cNvPr>
          <p:cNvSpPr txBox="1"/>
          <p:nvPr/>
        </p:nvSpPr>
        <p:spPr>
          <a:xfrm>
            <a:off x="4042893" y="2835831"/>
            <a:ext cx="1558119"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中面</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pic>
        <p:nvPicPr>
          <p:cNvPr id="45" name="図 44">
            <a:extLst>
              <a:ext uri="{FF2B5EF4-FFF2-40B4-BE49-F238E27FC236}">
                <a16:creationId xmlns:a16="http://schemas.microsoft.com/office/drawing/2014/main" id="{0996D383-067B-D640-E419-B32A402305B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0809" y="3289253"/>
            <a:ext cx="2365140" cy="1900954"/>
          </a:xfrm>
          <a:prstGeom prst="rect">
            <a:avLst/>
          </a:prstGeom>
        </p:spPr>
      </p:pic>
      <p:pic>
        <p:nvPicPr>
          <p:cNvPr id="46" name="図 45">
            <a:extLst>
              <a:ext uri="{FF2B5EF4-FFF2-40B4-BE49-F238E27FC236}">
                <a16:creationId xmlns:a16="http://schemas.microsoft.com/office/drawing/2014/main" id="{1D0CA41E-1D6D-E68D-DF19-D52BD04220D8}"/>
              </a:ext>
            </a:extLst>
          </p:cNvPr>
          <p:cNvPicPr>
            <a:picLocks noChangeAspect="1"/>
          </p:cNvPicPr>
          <p:nvPr/>
        </p:nvPicPr>
        <p:blipFill rotWithShape="1">
          <a:blip r:embed="rId4"/>
          <a:srcRect l="32306" t="7136" r="34200" b="48120"/>
          <a:stretch/>
        </p:blipFill>
        <p:spPr>
          <a:xfrm>
            <a:off x="6894313" y="3354168"/>
            <a:ext cx="1360866" cy="1211915"/>
          </a:xfrm>
          <a:prstGeom prst="rect">
            <a:avLst/>
          </a:prstGeom>
        </p:spPr>
      </p:pic>
      <p:sp>
        <p:nvSpPr>
          <p:cNvPr id="47" name="正方形/長方形 46">
            <a:extLst>
              <a:ext uri="{FF2B5EF4-FFF2-40B4-BE49-F238E27FC236}">
                <a16:creationId xmlns:a16="http://schemas.microsoft.com/office/drawing/2014/main" id="{ED7D7319-0F93-6382-4825-CFA6E0609488}"/>
              </a:ext>
            </a:extLst>
          </p:cNvPr>
          <p:cNvSpPr/>
          <p:nvPr/>
        </p:nvSpPr>
        <p:spPr>
          <a:xfrm>
            <a:off x="6894314" y="3529972"/>
            <a:ext cx="1363504" cy="1013140"/>
          </a:xfrm>
          <a:prstGeom prst="rect">
            <a:avLst/>
          </a:prstGeom>
          <a:solidFill>
            <a:srgbClr val="E9E9E9"/>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正方形/長方形 47">
            <a:extLst>
              <a:ext uri="{FF2B5EF4-FFF2-40B4-BE49-F238E27FC236}">
                <a16:creationId xmlns:a16="http://schemas.microsoft.com/office/drawing/2014/main" id="{BA9543B1-6AB1-0789-5E46-5F25533DC683}"/>
              </a:ext>
            </a:extLst>
          </p:cNvPr>
          <p:cNvSpPr/>
          <p:nvPr/>
        </p:nvSpPr>
        <p:spPr>
          <a:xfrm>
            <a:off x="7014516" y="4349928"/>
            <a:ext cx="1111875" cy="231819"/>
          </a:xfrm>
          <a:prstGeom prst="rect">
            <a:avLst/>
          </a:prstGeom>
          <a:solidFill>
            <a:schemeClr val="tx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49" name="正方形/長方形 48">
            <a:extLst>
              <a:ext uri="{FF2B5EF4-FFF2-40B4-BE49-F238E27FC236}">
                <a16:creationId xmlns:a16="http://schemas.microsoft.com/office/drawing/2014/main" id="{CD1EE703-3CC5-45C4-2C7F-5A297E8C4630}"/>
              </a:ext>
            </a:extLst>
          </p:cNvPr>
          <p:cNvSpPr/>
          <p:nvPr/>
        </p:nvSpPr>
        <p:spPr>
          <a:xfrm>
            <a:off x="7051003" y="3581310"/>
            <a:ext cx="1006699" cy="152490"/>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50" name="テキスト ボックス 49">
            <a:extLst>
              <a:ext uri="{FF2B5EF4-FFF2-40B4-BE49-F238E27FC236}">
                <a16:creationId xmlns:a16="http://schemas.microsoft.com/office/drawing/2014/main" id="{A226753A-C841-627F-51AC-DE2296780207}"/>
              </a:ext>
            </a:extLst>
          </p:cNvPr>
          <p:cNvSpPr txBox="1"/>
          <p:nvPr/>
        </p:nvSpPr>
        <p:spPr>
          <a:xfrm>
            <a:off x="7051004" y="3733800"/>
            <a:ext cx="1023871" cy="707886"/>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endParaRPr kumimoji="1" lang="ja-JP" altLang="en-US" sz="1400" dirty="0"/>
          </a:p>
        </p:txBody>
      </p:sp>
      <p:sp>
        <p:nvSpPr>
          <p:cNvPr id="51" name="Text Box 20">
            <a:extLst>
              <a:ext uri="{FF2B5EF4-FFF2-40B4-BE49-F238E27FC236}">
                <a16:creationId xmlns:a16="http://schemas.microsoft.com/office/drawing/2014/main" id="{5578CC2F-DA19-077D-AC86-DEDBFEF23457}"/>
              </a:ext>
            </a:extLst>
          </p:cNvPr>
          <p:cNvSpPr txBox="1">
            <a:spLocks noChangeArrowheads="1"/>
          </p:cNvSpPr>
          <p:nvPr/>
        </p:nvSpPr>
        <p:spPr bwMode="auto">
          <a:xfrm>
            <a:off x="882639" y="5647579"/>
            <a:ext cx="5472608" cy="60608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a:t>
            </a:r>
            <a:r>
              <a:rPr lang="ja-JP" altLang="en-US" sz="800">
                <a:latin typeface="+mn-ea"/>
              </a:rPr>
              <a:t>します。</a:t>
            </a:r>
            <a:endParaRPr lang="ja-JP" altLang="en-US" sz="800" dirty="0">
              <a:latin typeface="+mn-ea"/>
              <a:cs typeface="+mn-lt"/>
            </a:endParaRPr>
          </a:p>
        </p:txBody>
      </p:sp>
      <p:sp>
        <p:nvSpPr>
          <p:cNvPr id="52" name="正方形/長方形 51">
            <a:extLst>
              <a:ext uri="{FF2B5EF4-FFF2-40B4-BE49-F238E27FC236}">
                <a16:creationId xmlns:a16="http://schemas.microsoft.com/office/drawing/2014/main" id="{B13B9B2B-4FDF-AFB0-4007-6ADE307A0077}"/>
              </a:ext>
            </a:extLst>
          </p:cNvPr>
          <p:cNvSpPr/>
          <p:nvPr/>
        </p:nvSpPr>
        <p:spPr>
          <a:xfrm>
            <a:off x="1119593" y="567497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pic>
        <p:nvPicPr>
          <p:cNvPr id="53" name="図 52">
            <a:extLst>
              <a:ext uri="{FF2B5EF4-FFF2-40B4-BE49-F238E27FC236}">
                <a16:creationId xmlns:a16="http://schemas.microsoft.com/office/drawing/2014/main" id="{995B7D7F-C074-ABF1-35AD-BE9725A4062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0016" y="3343546"/>
            <a:ext cx="2163963" cy="1739260"/>
          </a:xfrm>
          <a:prstGeom prst="rect">
            <a:avLst/>
          </a:prstGeom>
        </p:spPr>
      </p:pic>
      <p:pic>
        <p:nvPicPr>
          <p:cNvPr id="54" name="図 53">
            <a:extLst>
              <a:ext uri="{FF2B5EF4-FFF2-40B4-BE49-F238E27FC236}">
                <a16:creationId xmlns:a16="http://schemas.microsoft.com/office/drawing/2014/main" id="{3A9E3C1B-ED77-578A-EB15-D85713B890AB}"/>
              </a:ext>
            </a:extLst>
          </p:cNvPr>
          <p:cNvPicPr>
            <a:picLocks noChangeAspect="1"/>
          </p:cNvPicPr>
          <p:nvPr/>
        </p:nvPicPr>
        <p:blipFill rotWithShape="1">
          <a:blip r:embed="rId4"/>
          <a:srcRect l="32306" t="7136" r="33884" b="69421"/>
          <a:stretch/>
        </p:blipFill>
        <p:spPr>
          <a:xfrm>
            <a:off x="1255512" y="3388510"/>
            <a:ext cx="1832281" cy="846940"/>
          </a:xfrm>
          <a:prstGeom prst="rect">
            <a:avLst/>
          </a:prstGeom>
        </p:spPr>
      </p:pic>
      <p:pic>
        <p:nvPicPr>
          <p:cNvPr id="55" name="図 54">
            <a:extLst>
              <a:ext uri="{FF2B5EF4-FFF2-40B4-BE49-F238E27FC236}">
                <a16:creationId xmlns:a16="http://schemas.microsoft.com/office/drawing/2014/main" id="{D83CEA7B-A283-99D9-130B-8A31796EF9A0}"/>
              </a:ext>
            </a:extLst>
          </p:cNvPr>
          <p:cNvPicPr>
            <a:picLocks noChangeAspect="1"/>
          </p:cNvPicPr>
          <p:nvPr/>
        </p:nvPicPr>
        <p:blipFill rotWithShape="1">
          <a:blip r:embed="rId4"/>
          <a:srcRect l="32306" t="50910" r="33571" b="35404"/>
          <a:stretch/>
        </p:blipFill>
        <p:spPr>
          <a:xfrm>
            <a:off x="1252125" y="4045796"/>
            <a:ext cx="1849215" cy="494454"/>
          </a:xfrm>
          <a:prstGeom prst="rect">
            <a:avLst/>
          </a:prstGeom>
        </p:spPr>
      </p:pic>
      <p:sp>
        <p:nvSpPr>
          <p:cNvPr id="56" name="正方形/長方形 55">
            <a:extLst>
              <a:ext uri="{FF2B5EF4-FFF2-40B4-BE49-F238E27FC236}">
                <a16:creationId xmlns:a16="http://schemas.microsoft.com/office/drawing/2014/main" id="{EB2972F4-8437-0945-8A29-716113DBFA59}"/>
              </a:ext>
            </a:extLst>
          </p:cNvPr>
          <p:cNvSpPr/>
          <p:nvPr/>
        </p:nvSpPr>
        <p:spPr>
          <a:xfrm>
            <a:off x="1278505" y="4304297"/>
            <a:ext cx="1233554" cy="229179"/>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7" name="テキスト ボックス 56">
            <a:extLst>
              <a:ext uri="{FF2B5EF4-FFF2-40B4-BE49-F238E27FC236}">
                <a16:creationId xmlns:a16="http://schemas.microsoft.com/office/drawing/2014/main" id="{2EFFAAA3-D5B8-FF38-EEB9-2659248B3FC6}"/>
              </a:ext>
            </a:extLst>
          </p:cNvPr>
          <p:cNvSpPr txBox="1"/>
          <p:nvPr/>
        </p:nvSpPr>
        <p:spPr>
          <a:xfrm>
            <a:off x="1677554" y="4267740"/>
            <a:ext cx="449143" cy="369332"/>
          </a:xfrm>
          <a:prstGeom prst="rect">
            <a:avLst/>
          </a:prstGeom>
          <a:noFill/>
        </p:spPr>
        <p:txBody>
          <a:bodyPr wrap="square" rtlCol="0">
            <a:spAutoFit/>
          </a:bodyPr>
          <a:lstStyle/>
          <a:p>
            <a:pPr algn="l"/>
            <a:r>
              <a:rPr lang="ja-JP" altLang="en-US" dirty="0"/>
              <a:t>①</a:t>
            </a:r>
            <a:endParaRPr kumimoji="1" lang="ja-JP" altLang="en-US" dirty="0"/>
          </a:p>
        </p:txBody>
      </p:sp>
      <p:sp>
        <p:nvSpPr>
          <p:cNvPr id="58" name="正方形/長方形 57">
            <a:extLst>
              <a:ext uri="{FF2B5EF4-FFF2-40B4-BE49-F238E27FC236}">
                <a16:creationId xmlns:a16="http://schemas.microsoft.com/office/drawing/2014/main" id="{95DC4C59-C7AA-C01D-9B84-E080361AE727}"/>
              </a:ext>
            </a:extLst>
          </p:cNvPr>
          <p:cNvSpPr/>
          <p:nvPr/>
        </p:nvSpPr>
        <p:spPr>
          <a:xfrm>
            <a:off x="2525607" y="3652944"/>
            <a:ext cx="555413" cy="35898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9" name="図 58">
            <a:extLst>
              <a:ext uri="{FF2B5EF4-FFF2-40B4-BE49-F238E27FC236}">
                <a16:creationId xmlns:a16="http://schemas.microsoft.com/office/drawing/2014/main" id="{25FB1FEA-6B92-576D-5A01-6F0E10DDE1DF}"/>
              </a:ext>
            </a:extLst>
          </p:cNvPr>
          <p:cNvPicPr>
            <a:picLocks noChangeAspect="1"/>
          </p:cNvPicPr>
          <p:nvPr/>
        </p:nvPicPr>
        <p:blipFill>
          <a:blip r:embed="rId5"/>
          <a:stretch>
            <a:fillRect/>
          </a:stretch>
        </p:blipFill>
        <p:spPr>
          <a:xfrm>
            <a:off x="1232797" y="3969064"/>
            <a:ext cx="1882089" cy="137693"/>
          </a:xfrm>
          <a:prstGeom prst="rect">
            <a:avLst/>
          </a:prstGeom>
        </p:spPr>
      </p:pic>
      <p:pic>
        <p:nvPicPr>
          <p:cNvPr id="60" name="図 59">
            <a:extLst>
              <a:ext uri="{FF2B5EF4-FFF2-40B4-BE49-F238E27FC236}">
                <a16:creationId xmlns:a16="http://schemas.microsoft.com/office/drawing/2014/main" id="{FF7AE808-FF04-0F74-302D-AF09CE591B1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0368" y="3344005"/>
            <a:ext cx="2163963" cy="1739260"/>
          </a:xfrm>
          <a:prstGeom prst="rect">
            <a:avLst/>
          </a:prstGeom>
        </p:spPr>
      </p:pic>
      <p:pic>
        <p:nvPicPr>
          <p:cNvPr id="61" name="図 60">
            <a:extLst>
              <a:ext uri="{FF2B5EF4-FFF2-40B4-BE49-F238E27FC236}">
                <a16:creationId xmlns:a16="http://schemas.microsoft.com/office/drawing/2014/main" id="{99583E35-E1A2-2C8F-1689-18FB0A460A88}"/>
              </a:ext>
            </a:extLst>
          </p:cNvPr>
          <p:cNvPicPr>
            <a:picLocks noChangeAspect="1"/>
          </p:cNvPicPr>
          <p:nvPr/>
        </p:nvPicPr>
        <p:blipFill>
          <a:blip r:embed="rId6"/>
          <a:stretch>
            <a:fillRect/>
          </a:stretch>
        </p:blipFill>
        <p:spPr>
          <a:xfrm>
            <a:off x="4020177" y="3392277"/>
            <a:ext cx="1661803" cy="1136190"/>
          </a:xfrm>
          <a:prstGeom prst="rect">
            <a:avLst/>
          </a:prstGeom>
        </p:spPr>
      </p:pic>
      <p:pic>
        <p:nvPicPr>
          <p:cNvPr id="62" name="図 61">
            <a:extLst>
              <a:ext uri="{FF2B5EF4-FFF2-40B4-BE49-F238E27FC236}">
                <a16:creationId xmlns:a16="http://schemas.microsoft.com/office/drawing/2014/main" id="{F116395C-B039-E5F1-8087-7114C51F498B}"/>
              </a:ext>
            </a:extLst>
          </p:cNvPr>
          <p:cNvPicPr>
            <a:picLocks noChangeAspect="1"/>
          </p:cNvPicPr>
          <p:nvPr/>
        </p:nvPicPr>
        <p:blipFill rotWithShape="1">
          <a:blip r:embed="rId7"/>
          <a:srcRect l="18063" t="7729" r="18790" b="59346"/>
          <a:stretch/>
        </p:blipFill>
        <p:spPr>
          <a:xfrm>
            <a:off x="4069925" y="4005156"/>
            <a:ext cx="1564642" cy="543859"/>
          </a:xfrm>
          <a:prstGeom prst="rect">
            <a:avLst/>
          </a:prstGeom>
        </p:spPr>
      </p:pic>
      <p:pic>
        <p:nvPicPr>
          <p:cNvPr id="63" name="図 62">
            <a:extLst>
              <a:ext uri="{FF2B5EF4-FFF2-40B4-BE49-F238E27FC236}">
                <a16:creationId xmlns:a16="http://schemas.microsoft.com/office/drawing/2014/main" id="{29FD4941-49A3-355F-4CFD-D6DF432BB832}"/>
              </a:ext>
            </a:extLst>
          </p:cNvPr>
          <p:cNvPicPr>
            <a:picLocks noChangeAspect="1"/>
          </p:cNvPicPr>
          <p:nvPr/>
        </p:nvPicPr>
        <p:blipFill>
          <a:blip r:embed="rId5"/>
          <a:stretch>
            <a:fillRect/>
          </a:stretch>
        </p:blipFill>
        <p:spPr>
          <a:xfrm>
            <a:off x="3908263" y="3979224"/>
            <a:ext cx="1882089" cy="137693"/>
          </a:xfrm>
          <a:prstGeom prst="rect">
            <a:avLst/>
          </a:prstGeom>
        </p:spPr>
      </p:pic>
      <p:sp>
        <p:nvSpPr>
          <p:cNvPr id="64" name="正方形/長方形 63">
            <a:extLst>
              <a:ext uri="{FF2B5EF4-FFF2-40B4-BE49-F238E27FC236}">
                <a16:creationId xmlns:a16="http://schemas.microsoft.com/office/drawing/2014/main" id="{D6CA437F-ADE3-5278-A3FA-F9584D2E61FE}"/>
              </a:ext>
            </a:extLst>
          </p:cNvPr>
          <p:cNvSpPr/>
          <p:nvPr/>
        </p:nvSpPr>
        <p:spPr>
          <a:xfrm>
            <a:off x="5079153" y="4269317"/>
            <a:ext cx="406401" cy="311573"/>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5" name="テキスト ボックス 64">
            <a:extLst>
              <a:ext uri="{FF2B5EF4-FFF2-40B4-BE49-F238E27FC236}">
                <a16:creationId xmlns:a16="http://schemas.microsoft.com/office/drawing/2014/main" id="{2D1241FB-3FA0-1102-6C31-113F95862255}"/>
              </a:ext>
            </a:extLst>
          </p:cNvPr>
          <p:cNvSpPr txBox="1"/>
          <p:nvPr/>
        </p:nvSpPr>
        <p:spPr>
          <a:xfrm>
            <a:off x="5072165" y="4281171"/>
            <a:ext cx="449143" cy="369332"/>
          </a:xfrm>
          <a:prstGeom prst="rect">
            <a:avLst/>
          </a:prstGeom>
          <a:noFill/>
        </p:spPr>
        <p:txBody>
          <a:bodyPr wrap="square" rtlCol="0">
            <a:spAutoFit/>
          </a:bodyPr>
          <a:lstStyle/>
          <a:p>
            <a:pPr algn="l"/>
            <a:r>
              <a:rPr kumimoji="1" lang="ja-JP" altLang="en-US" dirty="0"/>
              <a:t>②</a:t>
            </a:r>
          </a:p>
        </p:txBody>
      </p:sp>
    </p:spTree>
    <p:extLst>
      <p:ext uri="{BB962C8B-B14F-4D97-AF65-F5344CB8AC3E}">
        <p14:creationId xmlns:p14="http://schemas.microsoft.com/office/powerpoint/2010/main" val="199548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3" name="表 2">
            <a:extLst>
              <a:ext uri="{FF2B5EF4-FFF2-40B4-BE49-F238E27FC236}">
                <a16:creationId xmlns:a16="http://schemas.microsoft.com/office/drawing/2014/main" id="{6D23CCEF-4DEA-9F09-EBE3-F288334EBAA5}"/>
              </a:ext>
            </a:extLst>
          </p:cNvPr>
          <p:cNvGraphicFramePr>
            <a:graphicFrameLocks noGrp="1"/>
          </p:cNvGraphicFramePr>
          <p:nvPr>
            <p:extLst>
              <p:ext uri="{D42A27DB-BD31-4B8C-83A1-F6EECF244321}">
                <p14:modId xmlns:p14="http://schemas.microsoft.com/office/powerpoint/2010/main" val="2187919897"/>
              </p:ext>
            </p:extLst>
          </p:nvPr>
        </p:nvGraphicFramePr>
        <p:xfrm>
          <a:off x="226530" y="1049155"/>
          <a:ext cx="11723571" cy="5507314"/>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タイアップページの制作・掲載、タイアップページへの誘導</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261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編集誘導：付帯しています。新着記事枠・ピックアップ枠</a:t>
                      </a:r>
                      <a:r>
                        <a:rPr kumimoji="1" lang="en-US" altLang="ja-JP" sz="11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詳細は</a:t>
                      </a:r>
                      <a:r>
                        <a:rPr kumimoji="1" lang="en-US" altLang="ja-JP" sz="11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P6.7</a:t>
                      </a: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参照</a:t>
                      </a:r>
                      <a:r>
                        <a:rPr kumimoji="1" lang="en-US" altLang="ja-JP" sz="11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広告誘導：任意で追加購入可能です</a:t>
                      </a:r>
                      <a:endParaRPr kumimoji="1" lang="ja-JP" altLang="en-US" sz="11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6274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b="1"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100" b="0" kern="1200" dirty="0" err="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carview</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 特設ページ</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、スマートフォン</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UB</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40,000UB</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42,000PV</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3,300</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・更新：内容や回数などにより可否を判断させていただきます。また、別途費用が発生します。</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buNone/>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buNone/>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利用費や条件を定めた契約を締結させていただきます</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lumMod val="75000"/>
                              <a:lumOff val="25000"/>
                            </a:schemeClr>
                          </a:solidFill>
                          <a:latin typeface="メイリオ"/>
                          <a:ea typeface="メイリオ"/>
                          <a:cs typeface="メイリオ" panose="020B0604030504040204" pitchFamily="50" charset="-128"/>
                        </a:rPr>
                        <a:t>①申込商品：</a:t>
                      </a:r>
                      <a:r>
                        <a:rPr kumimoji="1" lang="ja-JP" altLang="en-US" sz="1100" kern="1200">
                          <a:solidFill>
                            <a:srgbClr val="0D0D0D"/>
                          </a:solidFill>
                          <a:latin typeface="メイリオ" panose="020B0604030504040204" pitchFamily="50" charset="-128"/>
                          <a:ea typeface="メイリオ" panose="020B0604030504040204" pitchFamily="50" charset="-128"/>
                          <a:cs typeface="+mn-cs"/>
                        </a:rPr>
                        <a:t>特集・タイアップ広告・クリエイティブ企画（スペシャル商品）</a:t>
                      </a:r>
                      <a:endParaRPr lang="en-US" altLang="ja-JP" sz="1100" dirty="0">
                        <a:solidFill>
                          <a:schemeClr val="tx1">
                            <a:lumMod val="75000"/>
                            <a:lumOff val="2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cs typeface="メイリオ" panose="020B0604030504040204" pitchFamily="50" charset="-128"/>
                        </a:rPr>
                        <a:t>②</a:t>
                      </a:r>
                      <a:r>
                        <a:rPr lang="ja-JP" altLang="en-US" sz="1100">
                          <a:solidFill>
                            <a:schemeClr val="tx1">
                              <a:lumMod val="75000"/>
                              <a:lumOff val="25000"/>
                            </a:schemeClr>
                          </a:solidFill>
                          <a:latin typeface="メイリオ"/>
                          <a:ea typeface="メイリオ"/>
                          <a:cs typeface="メイリオ" panose="020B0604030504040204" pitchFamily="50" charset="-128"/>
                        </a:rPr>
                        <a:t>契約分類：制作</a:t>
                      </a:r>
                      <a:r>
                        <a:rPr lang="en-US" altLang="ja-JP" sz="1100" dirty="0">
                          <a:solidFill>
                            <a:schemeClr val="tx1">
                              <a:lumMod val="75000"/>
                              <a:lumOff val="25000"/>
                            </a:schemeClr>
                          </a:solidFill>
                          <a:latin typeface="メイリオ"/>
                          <a:ea typeface="メイリオ"/>
                          <a:cs typeface="メイリオ" panose="020B0604030504040204" pitchFamily="50" charset="-128"/>
                        </a:rPr>
                        <a:t>+</a:t>
                      </a:r>
                      <a:r>
                        <a:rPr lang="ja-JP" altLang="en-US" sz="1100">
                          <a:solidFill>
                            <a:schemeClr val="tx1">
                              <a:lumMod val="75000"/>
                              <a:lumOff val="25000"/>
                            </a:schemeClr>
                          </a:solidFill>
                          <a:latin typeface="メイリオ"/>
                          <a:ea typeface="メイリオ"/>
                          <a:cs typeface="メイリオ" panose="020B0604030504040204" pitchFamily="50" charset="-128"/>
                        </a:rPr>
                        <a:t>掲載</a:t>
                      </a:r>
                      <a:endParaRPr lang="en-US" altLang="ja-JP" sz="1100" dirty="0">
                        <a:solidFill>
                          <a:schemeClr val="tx1">
                            <a:lumMod val="75000"/>
                            <a:lumOff val="2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lumMod val="75000"/>
                              <a:lumOff val="25000"/>
                            </a:schemeClr>
                          </a:solidFill>
                          <a:latin typeface="メイリオ"/>
                          <a:ea typeface="メイリオ"/>
                          <a:cs typeface="メイリオ" panose="020B0604030504040204" pitchFamily="50" charset="-128"/>
                        </a:rPr>
                        <a:t>③契約サービス詳細：</a:t>
                      </a:r>
                      <a:r>
                        <a:rPr kumimoji="1" lang="en-US" altLang="ja-JP" sz="1100" b="0" i="0" kern="1200" dirty="0" err="1">
                          <a:solidFill>
                            <a:schemeClr val="tx1">
                              <a:lumMod val="75000"/>
                              <a:lumOff val="25000"/>
                            </a:schemeClr>
                          </a:solidFill>
                          <a:effectLst/>
                          <a:latin typeface="Calibri" panose="020F0502020204030204"/>
                          <a:ea typeface="+mn-ea"/>
                          <a:cs typeface="+mn-cs"/>
                        </a:rPr>
                        <a:t>carview</a:t>
                      </a:r>
                      <a:r>
                        <a:rPr kumimoji="1" lang="en-US" altLang="ja-JP" sz="1100" b="0" i="0" kern="1200" dirty="0">
                          <a:solidFill>
                            <a:schemeClr val="tx1">
                              <a:lumMod val="75000"/>
                              <a:lumOff val="25000"/>
                            </a:schemeClr>
                          </a:solidFill>
                          <a:effectLst/>
                          <a:latin typeface="Calibri" panose="020F0502020204030204"/>
                          <a:ea typeface="+mn-ea"/>
                          <a:cs typeface="+mn-cs"/>
                        </a:rPr>
                        <a:t>!</a:t>
                      </a:r>
                      <a:r>
                        <a:rPr kumimoji="1" lang="ja-JP" altLang="en-US" sz="1100" b="0" i="0" kern="1200">
                          <a:solidFill>
                            <a:schemeClr val="tx1">
                              <a:lumMod val="75000"/>
                              <a:lumOff val="25000"/>
                            </a:schemeClr>
                          </a:solidFill>
                          <a:effectLst/>
                          <a:latin typeface="Calibri" panose="020F0502020204030204"/>
                          <a:ea typeface="+mn-ea"/>
                          <a:cs typeface="+mn-cs"/>
                        </a:rPr>
                        <a:t>　タイアップ　制作・掲載費</a:t>
                      </a:r>
                      <a:endParaRPr kumimoji="1" lang="en-US" altLang="ja-JP" sz="1100" kern="1200" dirty="0">
                        <a:solidFill>
                          <a:schemeClr val="tx1">
                            <a:lumMod val="75000"/>
                            <a:lumOff val="25000"/>
                          </a:schemeClr>
                        </a:solidFill>
                        <a:latin typeface="Calibri" panose="020F0502020204030204"/>
                        <a:ea typeface="メイリオ"/>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r h="27218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～１か月間</a:t>
                      </a:r>
                      <a:r>
                        <a:rPr lang="ja-JP" altLang="en-US" sz="1100">
                          <a:solidFill>
                            <a:schemeClr val="tx1">
                              <a:lumMod val="75000"/>
                              <a:lumOff val="25000"/>
                            </a:schemeClr>
                          </a:solidFill>
                          <a:latin typeface="メイリオ"/>
                          <a:ea typeface="メイリオ"/>
                          <a:cs typeface="Meiryo UI" panose="020B0604030504040204" pitchFamily="50" charset="-128"/>
                        </a:rPr>
                        <a:t>（平日掲載開始）</a:t>
                      </a:r>
                      <a:endParaRPr lang="en-US" altLang="ja-JP" sz="1100" dirty="0">
                        <a:solidFill>
                          <a:schemeClr val="tx1">
                            <a:lumMod val="75000"/>
                            <a:lumOff val="25000"/>
                          </a:schemeClr>
                        </a:solidFill>
                        <a:latin typeface="メイリオ"/>
                        <a:ea typeface="メイリオ"/>
                        <a:cs typeface="Meiryo UI" panose="020B0604030504040204" pitchFamily="50" charset="-128"/>
                      </a:endParaRPr>
                    </a:p>
                    <a:p>
                      <a:r>
                        <a:rPr lang="en-US" altLang="ja-JP" sz="1100" dirty="0">
                          <a:solidFill>
                            <a:schemeClr val="tx1">
                              <a:lumMod val="75000"/>
                              <a:lumOff val="25000"/>
                            </a:schemeClr>
                          </a:solidFill>
                          <a:latin typeface="メイリオ"/>
                          <a:ea typeface="メイリオ"/>
                          <a:cs typeface="Meiryo UI" panose="020B0604030504040204" pitchFamily="50" charset="-128"/>
                        </a:rPr>
                        <a:t>※</a:t>
                      </a:r>
                      <a:r>
                        <a:rPr lang="ja-JP" altLang="en-US" sz="1100">
                          <a:solidFill>
                            <a:schemeClr val="tx1">
                              <a:lumMod val="75000"/>
                              <a:lumOff val="25000"/>
                            </a:schemeClr>
                          </a:solidFill>
                          <a:latin typeface="メイリオ"/>
                          <a:ea typeface="メイリオ"/>
                          <a:cs typeface="Meiryo UI" panose="020B0604030504040204" pitchFamily="50" charset="-128"/>
                        </a:rPr>
                        <a:t>タイアップページは、掲載開始日の前営業日までにアップします</a:t>
                      </a:r>
                      <a:endParaRPr lang="ja-JP" altLang="en-US" sz="1100" dirty="0">
                        <a:solidFill>
                          <a:schemeClr val="tx1">
                            <a:lumMod val="75000"/>
                            <a:lumOff val="25000"/>
                          </a:schemeClr>
                        </a:solidFill>
                        <a:latin typeface="メイリオ"/>
                        <a:ea typeface="メイリオ"/>
                        <a:cs typeface="Meiryo UI"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5354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300</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万円／ 事前見積もり：必要</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企画内容によって、別途費用が発生する場合があります</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掲載途中より延長する場合は別途ホスティング費を請求します。</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3,000</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円</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ネット</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日。</a:t>
                      </a:r>
                      <a:endParaRPr kumimoji="1" lang="ja-JP" altLang="en-US"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56484931"/>
                  </a:ext>
                </a:extLst>
              </a:tr>
              <a:tr h="15562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eiryo" panose="020B0604030504040204" pitchFamily="34" charset="-128"/>
                          <a:ea typeface="Meiryo" panose="020B0604030504040204" pitchFamily="34" charset="-128"/>
                        </a:rPr>
                        <a:t>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か月間（平日掲載開始）</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799165"/>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原則として、掲載開始の</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2</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か月前までにお申し込みください</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所定の方法によるお申し込み契約の成立後はキャンセルは不可となります</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お申し込み時に掲載期間が未決定の場合は、別途、掲載開始日の</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5</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営業日前までに掲載期間のご連絡をメールでいただきます</a:t>
                      </a:r>
                      <a:endParaRPr kumimoji="1" lang="ja-JP" altLang="en-US" sz="11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05448160"/>
                  </a:ext>
                </a:extLst>
              </a:tr>
              <a:tr h="145733">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2026</a:t>
                      </a:r>
                      <a:r>
                        <a:rPr kumimoji="1" lang="ja-JP" altLang="en-US" sz="1100" kern="120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10</a:t>
                      </a:r>
                      <a:r>
                        <a:rPr kumimoji="1" lang="ja-JP" altLang="en-US" sz="1100" kern="120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1</a:t>
                      </a:r>
                      <a:r>
                        <a:rPr kumimoji="1" lang="ja-JP" altLang="en-US" sz="1100" kern="1200" dirty="0">
                          <a:solidFill>
                            <a:srgbClr val="0D0D0D"/>
                          </a:solidFill>
                          <a:latin typeface="+mn-ea"/>
                          <a:ea typeface="+mn-ea"/>
                          <a:cs typeface="メイリオ" panose="020B0604030504040204" pitchFamily="50" charset="-128"/>
                        </a:rPr>
                        <a:t>日</a:t>
                      </a:r>
                      <a:r>
                        <a:rPr kumimoji="1" lang="ja-JP" altLang="en-US" sz="1100" kern="1200">
                          <a:solidFill>
                            <a:srgbClr val="0D0D0D"/>
                          </a:solidFill>
                          <a:latin typeface="+mn-ea"/>
                          <a:ea typeface="+mn-ea"/>
                          <a:cs typeface="メイリオ" panose="020B0604030504040204" pitchFamily="50" charset="-128"/>
                        </a:rPr>
                        <a:t>～</a:t>
                      </a:r>
                      <a:r>
                        <a:rPr kumimoji="1" lang="en-US" altLang="ja-JP" sz="1100" kern="1200" dirty="0">
                          <a:solidFill>
                            <a:srgbClr val="0D0D0D"/>
                          </a:solidFill>
                          <a:latin typeface="+mn-ea"/>
                          <a:ea typeface="+mn-ea"/>
                          <a:cs typeface="メイリオ" panose="020B0604030504040204" pitchFamily="50" charset="-128"/>
                        </a:rPr>
                        <a:t>2027</a:t>
                      </a:r>
                      <a:r>
                        <a:rPr kumimoji="1" lang="ja-JP" altLang="en-US" sz="1100" kern="120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3</a:t>
                      </a:r>
                      <a:r>
                        <a:rPr kumimoji="1" lang="ja-JP" altLang="en-US" sz="1100" kern="120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31</a:t>
                      </a:r>
                      <a:r>
                        <a:rPr kumimoji="1" lang="ja-JP" altLang="en-US" sz="1100" kern="1200">
                          <a:solidFill>
                            <a:srgbClr val="0D0D0D"/>
                          </a:solidFill>
                          <a:latin typeface="+mn-ea"/>
                          <a:ea typeface="+mn-ea"/>
                          <a:cs typeface="メイリオ" panose="020B0604030504040204" pitchFamily="50" charset="-128"/>
                        </a:rPr>
                        <a:t>日　</a:t>
                      </a:r>
                      <a:r>
                        <a:rPr kumimoji="1" lang="ja-JP" altLang="en-US" sz="1100" kern="1200" dirty="0">
                          <a:solidFill>
                            <a:srgbClr val="0D0D0D"/>
                          </a:solidFill>
                          <a:latin typeface="+mn-ea"/>
                          <a:ea typeface="+mn-ea"/>
                          <a:cs typeface="メイリオ" panose="020B0604030504040204" pitchFamily="50" charset="-128"/>
                        </a:rPr>
                        <a:t>掲載分</a:t>
                      </a:r>
                      <a:endParaRPr kumimoji="1" lang="en-US" altLang="ja-JP" sz="1100" kern="1200" dirty="0">
                        <a:solidFill>
                          <a:srgbClr val="0D0D0D"/>
                        </a:solidFill>
                        <a:latin typeface="+mn-ea"/>
                        <a:ea typeface="+mn-ea"/>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1906091"/>
                  </a:ext>
                </a:extLst>
              </a:tr>
              <a:tr h="261034">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PV</a:t>
                      </a:r>
                      <a:r>
                        <a:rPr kumimoji="1" lang="ja-JP" altLang="en-US" sz="1100" kern="1200" dirty="0">
                          <a:solidFill>
                            <a:srgbClr val="0D0D0D"/>
                          </a:solidFill>
                          <a:latin typeface="+mn-ea"/>
                          <a:ea typeface="+mn-ea"/>
                          <a:cs typeface="メイリオ" panose="020B0604030504040204" pitchFamily="50" charset="-128"/>
                        </a:rPr>
                        <a:t>、</a:t>
                      </a:r>
                      <a:r>
                        <a:rPr kumimoji="1" lang="en-US" altLang="ja-JP" sz="1100" kern="1200" dirty="0">
                          <a:solidFill>
                            <a:srgbClr val="0D0D0D"/>
                          </a:solidFill>
                          <a:latin typeface="+mn-ea"/>
                          <a:ea typeface="+mn-ea"/>
                          <a:cs typeface="メイリオ" panose="020B0604030504040204" pitchFamily="50" charset="-128"/>
                        </a:rPr>
                        <a:t>UB</a:t>
                      </a:r>
                      <a:r>
                        <a:rPr kumimoji="1" lang="ja-JP" altLang="en-US" sz="1100" kern="1200" dirty="0">
                          <a:solidFill>
                            <a:srgbClr val="0D0D0D"/>
                          </a:solidFill>
                          <a:latin typeface="+mn-ea"/>
                          <a:ea typeface="+mn-ea"/>
                          <a:cs typeface="メイリオ" panose="020B0604030504040204" pitchFamily="50" charset="-128"/>
                        </a:rPr>
                        <a:t>、訪問者の性別・性別</a:t>
                      </a:r>
                      <a:r>
                        <a:rPr kumimoji="1" lang="en-US" altLang="ja-JP" sz="1100" kern="1200" dirty="0">
                          <a:solidFill>
                            <a:srgbClr val="0D0D0D"/>
                          </a:solidFill>
                          <a:latin typeface="+mn-ea"/>
                          <a:ea typeface="+mn-ea"/>
                          <a:cs typeface="メイリオ" panose="020B0604030504040204" pitchFamily="50" charset="-128"/>
                        </a:rPr>
                        <a:t>×</a:t>
                      </a:r>
                      <a:r>
                        <a:rPr kumimoji="1" lang="ja-JP" altLang="en-US" sz="1100" kern="1200" dirty="0">
                          <a:solidFill>
                            <a:srgbClr val="0D0D0D"/>
                          </a:solidFill>
                          <a:latin typeface="+mn-ea"/>
                          <a:ea typeface="+mn-ea"/>
                          <a:cs typeface="メイリオ" panose="020B0604030504040204" pitchFamily="50" charset="-128"/>
                        </a:rPr>
                        <a:t>年齢層比率、アンケート</a:t>
                      </a:r>
                      <a:endParaRPr kumimoji="1" lang="en-US" altLang="ja-JP" sz="1100" kern="12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a:t>
                      </a:r>
                      <a:r>
                        <a:rPr kumimoji="1" lang="ja-JP" altLang="en-US" sz="1100" kern="1200" dirty="0">
                          <a:solidFill>
                            <a:srgbClr val="0D0D0D"/>
                          </a:solidFill>
                          <a:latin typeface="+mn-ea"/>
                          <a:ea typeface="+mn-ea"/>
                          <a:cs typeface="メイリオ" panose="020B0604030504040204" pitchFamily="50" charset="-128"/>
                        </a:rPr>
                        <a:t>掲載終了から</a:t>
                      </a:r>
                      <a:r>
                        <a:rPr kumimoji="1" lang="en-US" altLang="ja-JP" sz="1100" kern="1200" dirty="0">
                          <a:solidFill>
                            <a:srgbClr val="0D0D0D"/>
                          </a:solidFill>
                          <a:latin typeface="+mn-ea"/>
                          <a:ea typeface="+mn-ea"/>
                          <a:cs typeface="メイリオ" panose="020B0604030504040204" pitchFamily="50" charset="-128"/>
                        </a:rPr>
                        <a:t>2</a:t>
                      </a:r>
                      <a:r>
                        <a:rPr kumimoji="1" lang="ja-JP" altLang="en-US" sz="1100" kern="1200" dirty="0">
                          <a:solidFill>
                            <a:srgbClr val="0D0D0D"/>
                          </a:solidFill>
                          <a:latin typeface="+mn-ea"/>
                          <a:ea typeface="+mn-ea"/>
                          <a:cs typeface="メイリオ" panose="020B0604030504040204" pitchFamily="50" charset="-128"/>
                        </a:rPr>
                        <a:t>週間程度でご提出いたします</a:t>
                      </a:r>
                      <a:endParaRPr kumimoji="1" lang="en-US" altLang="ja-JP" sz="1100" kern="12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a:t>
                      </a:r>
                      <a:r>
                        <a:rPr kumimoji="1" lang="ja-JP" altLang="en-US" sz="1100" kern="1200" dirty="0">
                          <a:solidFill>
                            <a:srgbClr val="0D0D0D"/>
                          </a:solidFill>
                          <a:latin typeface="+mn-ea"/>
                          <a:ea typeface="+mn-ea"/>
                          <a:cs typeface="メイリオ" panose="020B0604030504040204" pitchFamily="50" charset="-128"/>
                        </a:rPr>
                        <a:t>取得できない場合がございます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55307660"/>
                  </a:ext>
                </a:extLst>
              </a:tr>
              <a:tr h="261034">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eiryo" panose="020B0604030504040204" pitchFamily="34" charset="-128"/>
                          <a:ea typeface="Meiryo" panose="020B0604030504040204" pitchFamily="34" charset="-128"/>
                          <a:cs typeface="Meiryo UI" pitchFamily="50" charset="-128"/>
                        </a:rPr>
                        <a:t>備考</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err="1">
                          <a:solidFill>
                            <a:schemeClr val="tx1">
                              <a:lumMod val="75000"/>
                              <a:lumOff val="25000"/>
                            </a:schemeClr>
                          </a:solidFill>
                          <a:latin typeface="+mn-lt"/>
                          <a:ea typeface="+mn-ea"/>
                          <a:cs typeface="Verdana"/>
                        </a:rPr>
                        <a:t>carview</a:t>
                      </a:r>
                      <a:r>
                        <a:rPr lang="en-US" altLang="ja-JP" sz="1100" dirty="0">
                          <a:solidFill>
                            <a:schemeClr val="tx1">
                              <a:lumMod val="75000"/>
                              <a:lumOff val="25000"/>
                            </a:schemeClr>
                          </a:solidFill>
                          <a:latin typeface="+mn-lt"/>
                          <a:ea typeface="+mn-ea"/>
                          <a:cs typeface="Verdana"/>
                        </a:rPr>
                        <a:t>! </a:t>
                      </a:r>
                      <a:r>
                        <a:rPr lang="ja-JP" altLang="en-US" sz="1100">
                          <a:solidFill>
                            <a:schemeClr val="tx1">
                              <a:lumMod val="75000"/>
                              <a:lumOff val="25000"/>
                            </a:schemeClr>
                          </a:solidFill>
                          <a:latin typeface="+mn-lt"/>
                          <a:ea typeface="+mn-ea"/>
                          <a:cs typeface="Verdana"/>
                        </a:rPr>
                        <a:t>の編成方針と合致しないものについてはお断りさせていただく場合があります。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73607823"/>
                  </a:ext>
                </a:extLst>
              </a:tr>
            </a:tbl>
          </a:graphicData>
        </a:graphic>
      </p:graphicFrame>
    </p:spTree>
    <p:extLst>
      <p:ext uri="{BB962C8B-B14F-4D97-AF65-F5344CB8AC3E}">
        <p14:creationId xmlns:p14="http://schemas.microsoft.com/office/powerpoint/2010/main" val="2633121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kumimoji="1" lang="ja-JP" altLang="en-US" dirty="0"/>
              <a:t>効果検証レポート</a:t>
            </a:r>
          </a:p>
        </p:txBody>
      </p:sp>
      <p:sp>
        <p:nvSpPr>
          <p:cNvPr id="25" name="正方形/長方形 24">
            <a:extLst>
              <a:ext uri="{FF2B5EF4-FFF2-40B4-BE49-F238E27FC236}">
                <a16:creationId xmlns:a16="http://schemas.microsoft.com/office/drawing/2014/main" id="{6152A449-1BE8-0A43-0AA7-4ED048CDF2B1}"/>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メイリオ" panose="020B0604030504040204" pitchFamily="50" charset="-128"/>
                <a:ea typeface="メイリオ" panose="020B0604030504040204" pitchFamily="50" charset="-128"/>
              </a:rPr>
              <a:t>定量・定性両面から、施策の実績を集計、分析し、タイアップ実施効果のレポーティングを行います。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grpSp>
        <p:nvGrpSpPr>
          <p:cNvPr id="26" name="グループ化 25">
            <a:extLst>
              <a:ext uri="{FF2B5EF4-FFF2-40B4-BE49-F238E27FC236}">
                <a16:creationId xmlns:a16="http://schemas.microsoft.com/office/drawing/2014/main" id="{35209829-B642-9902-4638-F7B5FDDFB5D2}"/>
              </a:ext>
            </a:extLst>
          </p:cNvPr>
          <p:cNvGrpSpPr/>
          <p:nvPr/>
        </p:nvGrpSpPr>
        <p:grpSpPr>
          <a:xfrm>
            <a:off x="479425" y="1785214"/>
            <a:ext cx="5646291" cy="2507043"/>
            <a:chOff x="479425" y="1607413"/>
            <a:chExt cx="5646291" cy="2507043"/>
          </a:xfrm>
        </p:grpSpPr>
        <p:sp>
          <p:nvSpPr>
            <p:cNvPr id="27" name="角丸四角形 59">
              <a:extLst>
                <a:ext uri="{FF2B5EF4-FFF2-40B4-BE49-F238E27FC236}">
                  <a16:creationId xmlns:a16="http://schemas.microsoft.com/office/drawing/2014/main" id="{34DA1D9F-CE24-5C5E-5AFB-34A77CB96116}"/>
                </a:ext>
              </a:extLst>
            </p:cNvPr>
            <p:cNvSpPr/>
            <p:nvPr/>
          </p:nvSpPr>
          <p:spPr>
            <a:xfrm>
              <a:off x="750811" y="2315502"/>
              <a:ext cx="5345189" cy="1798954"/>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r>
                <a:rPr kumimoji="0" lang="ja-JP" altLang="en"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タイアップ訪問者の性別・性別</a:t>
              </a:r>
              <a: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年齢層比率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編集誘導枠</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クリック数・率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p:txBody>
        </p:sp>
        <p:sp>
          <p:nvSpPr>
            <p:cNvPr id="28" name="角丸四角形 60">
              <a:extLst>
                <a:ext uri="{FF2B5EF4-FFF2-40B4-BE49-F238E27FC236}">
                  <a16:creationId xmlns:a16="http://schemas.microsoft.com/office/drawing/2014/main" id="{CD2E08D2-9DAB-E95B-1586-685BD5A245A4}"/>
                </a:ext>
              </a:extLst>
            </p:cNvPr>
            <p:cNvSpPr/>
            <p:nvPr/>
          </p:nvSpPr>
          <p:spPr>
            <a:xfrm>
              <a:off x="803425" y="1661413"/>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集客数・属性広告主様ページへの送客数</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29" name="グループ化 28">
              <a:extLst>
                <a:ext uri="{FF2B5EF4-FFF2-40B4-BE49-F238E27FC236}">
                  <a16:creationId xmlns:a16="http://schemas.microsoft.com/office/drawing/2014/main" id="{437A93DD-27DC-1DE9-0DBA-E4651F0A7596}"/>
                </a:ext>
              </a:extLst>
            </p:cNvPr>
            <p:cNvGrpSpPr>
              <a:grpSpLocks noChangeAspect="1"/>
            </p:cNvGrpSpPr>
            <p:nvPr/>
          </p:nvGrpSpPr>
          <p:grpSpPr>
            <a:xfrm>
              <a:off x="479425" y="1607413"/>
              <a:ext cx="576000" cy="576000"/>
              <a:chOff x="2435103" y="2081892"/>
              <a:chExt cx="792088" cy="792088"/>
            </a:xfrm>
          </p:grpSpPr>
          <p:sp>
            <p:nvSpPr>
              <p:cNvPr id="30" name="円/楕円 63">
                <a:extLst>
                  <a:ext uri="{FF2B5EF4-FFF2-40B4-BE49-F238E27FC236}">
                    <a16:creationId xmlns:a16="http://schemas.microsoft.com/office/drawing/2014/main" id="{B5E43E2A-9ADD-4AEB-29CC-C261F1F83891}"/>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31" name="グラフィックス 30" descr="棒グラフ (上昇) 単色塗りつぶし">
                <a:extLst>
                  <a:ext uri="{FF2B5EF4-FFF2-40B4-BE49-F238E27FC236}">
                    <a16:creationId xmlns:a16="http://schemas.microsoft.com/office/drawing/2014/main" id="{E3666B64-0050-F5DC-7044-DB38A81CD91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grpSp>
      <p:pic>
        <p:nvPicPr>
          <p:cNvPr id="32" name="図 31">
            <a:extLst>
              <a:ext uri="{FF2B5EF4-FFF2-40B4-BE49-F238E27FC236}">
                <a16:creationId xmlns:a16="http://schemas.microsoft.com/office/drawing/2014/main" id="{F7904792-F9D3-F6B8-981F-0FBA34D7321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33" name="図 32">
            <a:extLst>
              <a:ext uri="{FF2B5EF4-FFF2-40B4-BE49-F238E27FC236}">
                <a16:creationId xmlns:a16="http://schemas.microsoft.com/office/drawing/2014/main" id="{868A178C-5EE7-21A1-823F-83F418935E0F}"/>
              </a:ext>
            </a:extLst>
          </p:cNvPr>
          <p:cNvPicPr>
            <a:picLocks noChangeAspect="1"/>
          </p:cNvPicPr>
          <p:nvPr/>
        </p:nvPicPr>
        <p:blipFill>
          <a:blip r:embed="rId6"/>
          <a:stretch>
            <a:fillRect/>
          </a:stretch>
        </p:blipFill>
        <p:spPr>
          <a:xfrm>
            <a:off x="8907023" y="2098357"/>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34" name="角丸四角形 68">
            <a:extLst>
              <a:ext uri="{FF2B5EF4-FFF2-40B4-BE49-F238E27FC236}">
                <a16:creationId xmlns:a16="http://schemas.microsoft.com/office/drawing/2014/main" id="{A6B95403-FEE9-0701-E6EC-1862D7C04063}"/>
              </a:ext>
            </a:extLst>
          </p:cNvPr>
          <p:cNvSpPr/>
          <p:nvPr/>
        </p:nvSpPr>
        <p:spPr>
          <a:xfrm>
            <a:off x="9105427" y="4851266"/>
            <a:ext cx="2852111" cy="1471172"/>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定型項目での実施となります。</a:t>
            </a: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アンケート回答数の保証はいたしかねます。</a:t>
            </a:r>
            <a:br>
              <a:rPr kumimoji="0" lang="en-US" altLang="ja-JP" sz="800" kern="0" dirty="0">
                <a:latin typeface="Meiryo" panose="020B0604030504040204" pitchFamily="34" charset="-128"/>
              </a:rPr>
            </a:br>
            <a:r>
              <a:rPr kumimoji="0" lang="ja-JP" altLang="en-US" sz="800" kern="0" dirty="0">
                <a:latin typeface="Meiryo" panose="020B0604030504040204" pitchFamily="34" charset="-128"/>
              </a:rPr>
              <a:t>また、回答数は</a:t>
            </a:r>
            <a:r>
              <a:rPr kumimoji="0" lang="en-US" altLang="ja-JP" sz="800" kern="0" dirty="0">
                <a:latin typeface="Meiryo" panose="020B0604030504040204" pitchFamily="34" charset="-128"/>
              </a:rPr>
              <a:t>500</a:t>
            </a:r>
            <a:r>
              <a:rPr kumimoji="0" lang="ja-JP" altLang="en-US" sz="800" kern="0" dirty="0">
                <a:latin typeface="Meiryo" panose="020B0604030504040204" pitchFamily="34" charset="-128"/>
              </a:rPr>
              <a:t>件を上限とし、これを超えた場合、</a:t>
            </a:r>
            <a:endParaRPr kumimoji="0" lang="en-US" altLang="ja-JP" sz="800" kern="0" dirty="0">
              <a:latin typeface="Meiryo" panose="020B0604030504040204" pitchFamily="34" charset="-128"/>
            </a:endParaRPr>
          </a:p>
          <a:p>
            <a:pPr marL="108000" indent="-180000">
              <a:lnSpc>
                <a:spcPct val="120000"/>
              </a:lnSpc>
              <a:defRPr/>
            </a:pPr>
            <a:r>
              <a:rPr kumimoji="0" lang="ja-JP" altLang="en-US" sz="800" kern="0" dirty="0">
                <a:latin typeface="Meiryo" panose="020B0604030504040204" pitchFamily="34" charset="-128"/>
              </a:rPr>
              <a:t>　掲載途中でもアンケートを終了させていただきます。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タイアップ訪問者から有意な回答数を得られなかった場合、別途実施する</a:t>
            </a:r>
            <a:r>
              <a:rPr kumimoji="0" lang="en-US" altLang="ja-JP" sz="800" kern="0" dirty="0">
                <a:latin typeface="Meiryo" panose="020B0604030504040204" pitchFamily="34" charset="-128"/>
              </a:rPr>
              <a:t>Yahoo!</a:t>
            </a:r>
            <a:r>
              <a:rPr kumimoji="0" lang="ja-JP" altLang="en-US" sz="800" kern="0" dirty="0">
                <a:latin typeface="Meiryo" panose="020B0604030504040204" pitchFamily="34" charset="-128"/>
              </a:rPr>
              <a:t>クラウドソーシングユーザーを対象にした同アンケート結果を代替として報告いたします。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一部データは、非正規の参考値としてのご提出となります。</a:t>
            </a:r>
          </a:p>
        </p:txBody>
      </p:sp>
      <p:pic>
        <p:nvPicPr>
          <p:cNvPr id="35" name="図 34">
            <a:extLst>
              <a:ext uri="{FF2B5EF4-FFF2-40B4-BE49-F238E27FC236}">
                <a16:creationId xmlns:a16="http://schemas.microsoft.com/office/drawing/2014/main" id="{B08AFDFD-3A94-718A-CDDF-3F95641839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36" name="Picture 2" descr="B1D2497D-1EBE-4057-8CE8-D155B6774F92-L0-001">
            <a:extLst>
              <a:ext uri="{FF2B5EF4-FFF2-40B4-BE49-F238E27FC236}">
                <a16:creationId xmlns:a16="http://schemas.microsoft.com/office/drawing/2014/main" id="{392FE178-3373-7C55-076C-743D5D8B6227}"/>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37" name="角丸四角形 77">
            <a:extLst>
              <a:ext uri="{FF2B5EF4-FFF2-40B4-BE49-F238E27FC236}">
                <a16:creationId xmlns:a16="http://schemas.microsoft.com/office/drawing/2014/main" id="{E29B9DC7-81AC-8D1E-8486-4E3163A8A3BF}"/>
              </a:ext>
            </a:extLst>
          </p:cNvPr>
          <p:cNvSpPr/>
          <p:nvPr/>
        </p:nvSpPr>
        <p:spPr>
          <a:xfrm>
            <a:off x="8153370" y="1669886"/>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38" name="角丸四角形 78">
            <a:extLst>
              <a:ext uri="{FF2B5EF4-FFF2-40B4-BE49-F238E27FC236}">
                <a16:creationId xmlns:a16="http://schemas.microsoft.com/office/drawing/2014/main" id="{B5C04D0B-FACD-07A2-A430-CAE1CCD76D84}"/>
              </a:ext>
            </a:extLst>
          </p:cNvPr>
          <p:cNvSpPr/>
          <p:nvPr/>
        </p:nvSpPr>
        <p:spPr>
          <a:xfrm>
            <a:off x="7108480" y="3886455"/>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39" name="グループ化 38">
            <a:extLst>
              <a:ext uri="{FF2B5EF4-FFF2-40B4-BE49-F238E27FC236}">
                <a16:creationId xmlns:a16="http://schemas.microsoft.com/office/drawing/2014/main" id="{368E9569-0C1C-70A0-56F1-3FD749436535}"/>
              </a:ext>
            </a:extLst>
          </p:cNvPr>
          <p:cNvGrpSpPr/>
          <p:nvPr/>
        </p:nvGrpSpPr>
        <p:grpSpPr>
          <a:xfrm>
            <a:off x="479425" y="4605646"/>
            <a:ext cx="5646291" cy="1454252"/>
            <a:chOff x="479425" y="4775746"/>
            <a:chExt cx="5646291" cy="1454252"/>
          </a:xfrm>
        </p:grpSpPr>
        <p:sp>
          <p:nvSpPr>
            <p:cNvPr id="40" name="角丸四角形 26">
              <a:extLst>
                <a:ext uri="{FF2B5EF4-FFF2-40B4-BE49-F238E27FC236}">
                  <a16:creationId xmlns:a16="http://schemas.microsoft.com/office/drawing/2014/main" id="{FD52F3DD-D349-BBE4-DC32-A3AA2B418DE7}"/>
                </a:ext>
              </a:extLst>
            </p:cNvPr>
            <p:cNvSpPr/>
            <p:nvPr/>
          </p:nvSpPr>
          <p:spPr>
            <a:xfrm>
              <a:off x="725406" y="5465173"/>
              <a:ext cx="5370593" cy="76482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タイアップ読者に対するアンケートを無償でご提供</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タイアップ記事の評価、読了後の態度変容を問うアンケートです。</a:t>
              </a:r>
              <a:b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タイアップページ下部からのアンケートリンクを設置します。</a:t>
              </a:r>
            </a:p>
          </p:txBody>
        </p:sp>
        <p:sp>
          <p:nvSpPr>
            <p:cNvPr id="41" name="角丸四角形 27">
              <a:extLst>
                <a:ext uri="{FF2B5EF4-FFF2-40B4-BE49-F238E27FC236}">
                  <a16:creationId xmlns:a16="http://schemas.microsoft.com/office/drawing/2014/main" id="{6BB14BA4-657F-5A99-5541-81A092FC2D9E}"/>
                </a:ext>
              </a:extLst>
            </p:cNvPr>
            <p:cNvSpPr/>
            <p:nvPr/>
          </p:nvSpPr>
          <p:spPr>
            <a:xfrm>
              <a:off x="803425" y="4829746"/>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態度変容効果</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42" name="グループ化 41">
              <a:extLst>
                <a:ext uri="{FF2B5EF4-FFF2-40B4-BE49-F238E27FC236}">
                  <a16:creationId xmlns:a16="http://schemas.microsoft.com/office/drawing/2014/main" id="{B96F1614-6992-16AA-778D-4B9AFFF031CB}"/>
                </a:ext>
              </a:extLst>
            </p:cNvPr>
            <p:cNvGrpSpPr>
              <a:grpSpLocks noChangeAspect="1"/>
            </p:cNvGrpSpPr>
            <p:nvPr/>
          </p:nvGrpSpPr>
          <p:grpSpPr>
            <a:xfrm>
              <a:off x="479425" y="4775746"/>
              <a:ext cx="576000" cy="576000"/>
              <a:chOff x="2435103" y="2081892"/>
              <a:chExt cx="792088" cy="792088"/>
            </a:xfrm>
          </p:grpSpPr>
          <p:sp>
            <p:nvSpPr>
              <p:cNvPr id="43" name="円/楕円 29">
                <a:extLst>
                  <a:ext uri="{FF2B5EF4-FFF2-40B4-BE49-F238E27FC236}">
                    <a16:creationId xmlns:a16="http://schemas.microsoft.com/office/drawing/2014/main" id="{FDD8DAD7-CDAA-A855-A60C-A97B314A5545}"/>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44" name="グラフィックス 43">
                <a:extLst>
                  <a:ext uri="{FF2B5EF4-FFF2-40B4-BE49-F238E27FC236}">
                    <a16:creationId xmlns:a16="http://schemas.microsoft.com/office/drawing/2014/main" id="{3F26CF31-689C-FCB7-4FDA-587622339FC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136067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旧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30281</TotalTime>
  <Words>4723</Words>
  <Application>Microsoft Macintosh PowerPoint</Application>
  <PresentationFormat>ワイド画面</PresentationFormat>
  <Paragraphs>440</Paragraphs>
  <Slides>24</Slides>
  <Notes>3</Notes>
  <HiddenSlides>0</HiddenSlides>
  <MMClips>0</MMClips>
  <ScaleCrop>false</ScaleCrop>
  <HeadingPairs>
    <vt:vector size="8" baseType="variant">
      <vt:variant>
        <vt:lpstr>使用されているフォント</vt:lpstr>
      </vt:variant>
      <vt:variant>
        <vt:i4>8</vt:i4>
      </vt:variant>
      <vt:variant>
        <vt:lpstr>テーマ</vt:lpstr>
      </vt:variant>
      <vt:variant>
        <vt:i4>3</vt:i4>
      </vt:variant>
      <vt:variant>
        <vt:lpstr>埋め込まれた OLE サーバー</vt:lpstr>
      </vt:variant>
      <vt:variant>
        <vt:i4>1</vt:i4>
      </vt:variant>
      <vt:variant>
        <vt:lpstr>スライド タイトル</vt:lpstr>
      </vt:variant>
      <vt:variant>
        <vt:i4>24</vt:i4>
      </vt:variant>
    </vt:vector>
  </HeadingPairs>
  <TitlesOfParts>
    <vt:vector size="36" baseType="lpstr">
      <vt:lpstr>Meiryo</vt:lpstr>
      <vt:lpstr>Meiryo</vt:lpstr>
      <vt:lpstr>メイリオ 本文</vt:lpstr>
      <vt:lpstr>Yu Gothic Medium</vt:lpstr>
      <vt:lpstr>Arial</vt:lpstr>
      <vt:lpstr>Calibri</vt:lpstr>
      <vt:lpstr>Segoe UI</vt:lpstr>
      <vt:lpstr>Wingdings</vt:lpstr>
      <vt:lpstr>旧CBCレイアウト（広告主・代理店限定）</vt:lpstr>
      <vt:lpstr>CBCレイアウト</vt:lpstr>
      <vt:lpstr>CBCレイアウト（広告主・代理店限定）</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小岩 哲也</cp:lastModifiedBy>
  <cp:revision>352</cp:revision>
  <dcterms:created xsi:type="dcterms:W3CDTF">2023-12-19T04:51:39Z</dcterms:created>
  <dcterms:modified xsi:type="dcterms:W3CDTF">2026-07-21T10:45:04Z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2024-12-09T10:06:27Z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94134af2-6eab-4cb2-bb90-ea6d823ac536</vt:lpwstr>
  </property>
  <property fmtid="{D5CDD505-2E9C-101B-9397-08002B2CF9AE}" pid="8" name="MSIP_Label_defa4170-0d19-0005-0004-bc88714345d2_ContentBits">
    <vt:lpwstr>0</vt:lpwstr>
  </property>
</Properties>
</file>