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 id="2147484463" r:id="rId2"/>
  </p:sldMasterIdLst>
  <p:notesMasterIdLst>
    <p:notesMasterId r:id="rId48"/>
  </p:notesMasterIdLst>
  <p:handoutMasterIdLst>
    <p:handoutMasterId r:id="rId49"/>
  </p:handoutMasterIdLst>
  <p:sldIdLst>
    <p:sldId id="700" r:id="rId3"/>
    <p:sldId id="623" r:id="rId4"/>
    <p:sldId id="699" r:id="rId5"/>
    <p:sldId id="2147376957" r:id="rId6"/>
    <p:sldId id="682" r:id="rId7"/>
    <p:sldId id="2147376856" r:id="rId8"/>
    <p:sldId id="2147376934" r:id="rId9"/>
    <p:sldId id="2147376935" r:id="rId10"/>
    <p:sldId id="627" r:id="rId11"/>
    <p:sldId id="2147376944" r:id="rId12"/>
    <p:sldId id="2147376849" r:id="rId13"/>
    <p:sldId id="2147376869" r:id="rId14"/>
    <p:sldId id="634" r:id="rId15"/>
    <p:sldId id="2147376870" r:id="rId16"/>
    <p:sldId id="2147376918" r:id="rId17"/>
    <p:sldId id="2147376920" r:id="rId18"/>
    <p:sldId id="2147376936" r:id="rId19"/>
    <p:sldId id="2147376907" r:id="rId20"/>
    <p:sldId id="2147376871" r:id="rId21"/>
    <p:sldId id="2147376874" r:id="rId22"/>
    <p:sldId id="260" r:id="rId23"/>
    <p:sldId id="2147376938" r:id="rId24"/>
    <p:sldId id="2147376947" r:id="rId25"/>
    <p:sldId id="2147376909" r:id="rId26"/>
    <p:sldId id="2147376878" r:id="rId27"/>
    <p:sldId id="2147376879" r:id="rId28"/>
    <p:sldId id="2147376887" r:id="rId29"/>
    <p:sldId id="2147376914" r:id="rId30"/>
    <p:sldId id="2147376958" r:id="rId31"/>
    <p:sldId id="2147376951" r:id="rId32"/>
    <p:sldId id="2147376952" r:id="rId33"/>
    <p:sldId id="2147376959" r:id="rId34"/>
    <p:sldId id="2147376960" r:id="rId35"/>
    <p:sldId id="2147376955" r:id="rId36"/>
    <p:sldId id="2147376888" r:id="rId37"/>
    <p:sldId id="651" r:id="rId38"/>
    <p:sldId id="2147376896" r:id="rId39"/>
    <p:sldId id="2147376963" r:id="rId40"/>
    <p:sldId id="2147376964" r:id="rId41"/>
    <p:sldId id="2147376948" r:id="rId42"/>
    <p:sldId id="2147376961" r:id="rId43"/>
    <p:sldId id="2147376901" r:id="rId44"/>
    <p:sldId id="2147376941" r:id="rId45"/>
    <p:sldId id="2147376902" r:id="rId46"/>
    <p:sldId id="448" r:id="rId47"/>
  </p:sldIdLst>
  <p:sldSz cx="12192000" cy="6858000"/>
  <p:notesSz cx="6858000" cy="9144000"/>
  <p:custDataLst>
    <p:tags r:id="rId50"/>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3863" userDrawn="1">
          <p15:clr>
            <a:srgbClr val="A4A3A4"/>
          </p15:clr>
        </p15:guide>
        <p15:guide id="5" orient="horz" pos="1366" userDrawn="1">
          <p15:clr>
            <a:srgbClr val="A4A3A4"/>
          </p15:clr>
        </p15:guide>
        <p15:guide id="6" orient="horz" pos="3974" userDrawn="1">
          <p15:clr>
            <a:srgbClr val="F26B43"/>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88C911-A855-6195-2179-63B76E760E9C}" name="Kanehara Youko （金原洋子）" initials="K（" userId="5sB/QSxHhHkE7eNuGiJ3kSP+lPpRBKnd0AUqqKJBkP0=" providerId="None"/>
  <p188:author id="{517ADC27-8662-4BC6-C30C-B2605A452F8A}" name="平野 武" initials="武平" userId="S::tahirano@auth.workers-hub.com::a2a25bb1-f310-44e1-97cc-bb2f92961b20" providerId="AD"/>
  <p188:author id="{B5192429-D67E-F0BD-11D5-3451B326DEC7}" name="金原 洋子" initials="" userId="S::ykanehar@auth.workers-hub.com::d28df815-f665-47eb-8674-a11eeab58ff6" providerId="AD"/>
  <p188:author id="{30D52F8F-F2F3-F944-5855-F3C90BDFF909}" name="櫻井 英昭" initials="英櫻" userId="S::hidsakur@auth.workers-hub.com::cbde959f-210b-426d-bf70-74ff6907a5e3" providerId="AD"/>
  <p188:author id="{81AC35EC-3AB9-D8BA-C651-420410A37382}" name="石崎 亮太" initials="石崎" userId="S::ryota.ishizaki@auth.workers-hub.com::803ed28c-22c9-4462-b847-26c84a6b595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9541"/>
    <a:srgbClr val="000048"/>
    <a:srgbClr val="8C8CAC"/>
    <a:srgbClr val="FAAF6F"/>
    <a:srgbClr val="A9A9A9"/>
    <a:srgbClr val="BFBFBF"/>
    <a:srgbClr val="002060"/>
    <a:srgbClr val="F1F1F4"/>
    <a:srgbClr val="262663"/>
    <a:srgbClr val="4040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84" autoAdjust="0"/>
    <p:restoredTop sz="96105" autoAdjust="0"/>
  </p:normalViewPr>
  <p:slideViewPr>
    <p:cSldViewPr snapToGrid="0">
      <p:cViewPr varScale="1">
        <p:scale>
          <a:sx n="59" d="100"/>
          <a:sy n="59" d="100"/>
        </p:scale>
        <p:origin x="1044" y="52"/>
      </p:cViewPr>
      <p:guideLst>
        <p:guide orient="horz" pos="368"/>
        <p:guide pos="3863"/>
        <p:guide orient="horz" pos="1366"/>
        <p:guide orient="horz" pos="3974"/>
      </p:guideLst>
    </p:cSldViewPr>
  </p:slideViewPr>
  <p:notesTextViewPr>
    <p:cViewPr>
      <p:scale>
        <a:sx n="95" d="100"/>
        <a:sy n="9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ags" Target="tags/tag1.xml"/><Relationship Id="rId55"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683-4257-81DA-E4CCF737DE31}"/>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C683-4257-81DA-E4CCF737DE31}"/>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C683-4257-81DA-E4CCF737DE31}"/>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C683-4257-81DA-E4CCF737DE31}"/>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C683-4257-81DA-E4CCF737DE31}"/>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C683-4257-81DA-E4CCF737DE31}"/>
              </c:ext>
            </c:extLst>
          </c:dPt>
          <c:cat>
            <c:strRef>
              <c:f>Sheet1!$A$2:$A$7</c:f>
              <c:strCache>
                <c:ptCount val="5"/>
                <c:pt idx="0">
                  <c:v>10代以下</c:v>
                </c:pt>
                <c:pt idx="1">
                  <c:v>20代</c:v>
                </c:pt>
                <c:pt idx="2">
                  <c:v>30代</c:v>
                </c:pt>
                <c:pt idx="3">
                  <c:v>40代</c:v>
                </c:pt>
                <c:pt idx="4">
                  <c:v>50代以上</c:v>
                </c:pt>
              </c:strCache>
            </c:strRef>
          </c:cat>
          <c:val>
            <c:numRef>
              <c:f>Sheet1!$B$2:$B$7</c:f>
              <c:numCache>
                <c:formatCode>General</c:formatCode>
                <c:ptCount val="6"/>
                <c:pt idx="0">
                  <c:v>3</c:v>
                </c:pt>
                <c:pt idx="1">
                  <c:v>9</c:v>
                </c:pt>
                <c:pt idx="2">
                  <c:v>6</c:v>
                </c:pt>
                <c:pt idx="3">
                  <c:v>5</c:v>
                </c:pt>
                <c:pt idx="4">
                  <c:v>10</c:v>
                </c:pt>
              </c:numCache>
            </c:numRef>
          </c:val>
          <c:extLst>
            <c:ext xmlns:c16="http://schemas.microsoft.com/office/drawing/2014/chart" uri="{C3380CC4-5D6E-409C-BE32-E72D297353CC}">
              <c16:uniqueId val="{0000000C-C683-4257-81DA-E4CCF737DE3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25D3-479D-A099-3B08617570FC}"/>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25D3-479D-A099-3B08617570FC}"/>
              </c:ext>
            </c:extLst>
          </c:dPt>
          <c:cat>
            <c:strRef>
              <c:f>Sheet1!$A$2:$A$3</c:f>
              <c:strCache>
                <c:ptCount val="2"/>
                <c:pt idx="0">
                  <c:v>男性</c:v>
                </c:pt>
                <c:pt idx="1">
                  <c:v>女性</c:v>
                </c:pt>
              </c:strCache>
            </c:strRef>
          </c:cat>
          <c:val>
            <c:numRef>
              <c:f>Sheet1!$B$2:$B$3</c:f>
              <c:numCache>
                <c:formatCode>General</c:formatCode>
                <c:ptCount val="2"/>
                <c:pt idx="0">
                  <c:v>33</c:v>
                </c:pt>
                <c:pt idx="1">
                  <c:v>67</c:v>
                </c:pt>
              </c:numCache>
            </c:numRef>
          </c:val>
          <c:extLst>
            <c:ext xmlns:c16="http://schemas.microsoft.com/office/drawing/2014/chart" uri="{C3380CC4-5D6E-409C-BE32-E72D297353CC}">
              <c16:uniqueId val="{00000004-25D3-479D-A099-3B08617570FC}"/>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BE7-46D0-A8DA-92CA69A82D7E}"/>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5BE7-46D0-A8DA-92CA69A82D7E}"/>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5BE7-46D0-A8DA-92CA69A82D7E}"/>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5BE7-46D0-A8DA-92CA69A82D7E}"/>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5BE7-46D0-A8DA-92CA69A82D7E}"/>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5BE7-46D0-A8DA-92CA69A82D7E}"/>
              </c:ext>
            </c:extLst>
          </c:dPt>
          <c:cat>
            <c:strRef>
              <c:f>Sheet1!$A$2:$A$7</c:f>
              <c:strCache>
                <c:ptCount val="5"/>
                <c:pt idx="0">
                  <c:v>10代以下</c:v>
                </c:pt>
                <c:pt idx="1">
                  <c:v>20代</c:v>
                </c:pt>
                <c:pt idx="2">
                  <c:v>30代</c:v>
                </c:pt>
                <c:pt idx="3">
                  <c:v>40代</c:v>
                </c:pt>
                <c:pt idx="4">
                  <c:v>50代以上</c:v>
                </c:pt>
              </c:strCache>
            </c:strRef>
          </c:cat>
          <c:val>
            <c:numRef>
              <c:f>Sheet1!$B$2:$B$7</c:f>
              <c:numCache>
                <c:formatCode>General</c:formatCode>
                <c:ptCount val="6"/>
                <c:pt idx="0">
                  <c:v>5</c:v>
                </c:pt>
                <c:pt idx="1">
                  <c:v>11</c:v>
                </c:pt>
                <c:pt idx="2">
                  <c:v>15</c:v>
                </c:pt>
                <c:pt idx="3">
                  <c:v>20</c:v>
                </c:pt>
                <c:pt idx="4">
                  <c:v>16</c:v>
                </c:pt>
              </c:numCache>
            </c:numRef>
          </c:val>
          <c:extLst>
            <c:ext xmlns:c16="http://schemas.microsoft.com/office/drawing/2014/chart" uri="{C3380CC4-5D6E-409C-BE32-E72D297353CC}">
              <c16:uniqueId val="{0000000C-5BE7-46D0-A8DA-92CA69A82D7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006-4275-A791-B126DEAE53DF}"/>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9006-4275-A791-B126DEAE53DF}"/>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9006-4275-A791-B126DEAE53DF}"/>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9006-4275-A791-B126DEAE53DF}"/>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9006-4275-A791-B126DEAE53DF}"/>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9006-4275-A791-B126DEAE53DF}"/>
              </c:ext>
            </c:extLst>
          </c:dPt>
          <c:cat>
            <c:strRef>
              <c:f>Sheet1!$A$2:$A$7</c:f>
              <c:strCache>
                <c:ptCount val="6"/>
                <c:pt idx="0">
                  <c:v>会社員、公務員</c:v>
                </c:pt>
                <c:pt idx="1">
                  <c:v>学生</c:v>
                </c:pt>
                <c:pt idx="2">
                  <c:v>パート、アルバイト</c:v>
                </c:pt>
                <c:pt idx="3">
                  <c:v>専業主ふ</c:v>
                </c:pt>
                <c:pt idx="4">
                  <c:v>自営業、自由業</c:v>
                </c:pt>
                <c:pt idx="5">
                  <c:v>その他</c:v>
                </c:pt>
              </c:strCache>
            </c:strRef>
          </c:cat>
          <c:val>
            <c:numRef>
              <c:f>Sheet1!$B$2:$B$7</c:f>
              <c:numCache>
                <c:formatCode>General</c:formatCode>
                <c:ptCount val="6"/>
                <c:pt idx="0">
                  <c:v>37</c:v>
                </c:pt>
                <c:pt idx="1">
                  <c:v>11</c:v>
                </c:pt>
                <c:pt idx="2">
                  <c:v>18</c:v>
                </c:pt>
                <c:pt idx="3">
                  <c:v>17</c:v>
                </c:pt>
                <c:pt idx="4">
                  <c:v>3</c:v>
                </c:pt>
                <c:pt idx="5">
                  <c:v>14</c:v>
                </c:pt>
              </c:numCache>
            </c:numRef>
          </c:val>
          <c:extLst>
            <c:ext xmlns:c16="http://schemas.microsoft.com/office/drawing/2014/chart" uri="{C3380CC4-5D6E-409C-BE32-E72D297353CC}">
              <c16:uniqueId val="{0000000C-9006-4275-A791-B126DEAE53D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08/21/2026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08/21/2026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A2B69-6D3E-99A2-5481-94094B86A3A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DA279C8-5F80-9117-2746-C66CBF8C833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6B478D5-0E0D-8BD1-2529-858F2DF31B61}"/>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949252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92FC2-929D-6C14-549F-EE267A3AA66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8C3CCC0-803E-372D-AAAF-6E11E222CD1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0894D6-0466-E850-E009-626F5A4CC5DE}"/>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658520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2110C-AEF3-6133-9BCD-A8B7122B2E3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19D22F9-F574-2D0B-BFC5-D13A7A86BD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50F970D-A55B-3E39-998E-DBCE187772A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033862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F577F-728D-1BEB-8857-78C1E234D2E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2D2FAC6-77AF-DAE7-C649-B2DFBE28CF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86FEA07-F096-34E7-94F9-3B1C19902C9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998979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9D29-7CBF-8B2C-C5F0-CDCAB15E06F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9CB8E82-B979-C07E-A23E-59F1A62C84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1439003-EB75-54E4-AB1B-1F61FE6F9312}"/>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144506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1B6E8-D6AF-3E2D-765D-9BD5D706AF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16BD11-6320-9D2A-C085-0E0E32E71B2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B01153-C4AD-16DB-66B0-BE3D7C056DB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95430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4208B-6138-B42D-47CB-64C68B71243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ACFD71E-48D5-19EC-69FC-CBEC38A9B10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1828536-81A1-2652-6530-9B311CACE4F5}"/>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542582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C9BDF-110C-1FEB-151F-7CF34F41FBB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1CB762-BFDD-AF50-00FC-28C9E3313C0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2468074-4847-E7C0-FD94-279CBEFA9BC4}"/>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397575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BFED5-89AE-B8A0-7932-32B1514626A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D9A09E4-8BFB-FE9A-2F38-7E81786F626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3D8CF30-7FB6-EF63-96C1-1BBF870F10E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9385792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82815-F4A0-CCDE-6B1C-9ED44789EF9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CE1866C-4E4B-0DB8-A958-2E171D0737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8AC8269-B598-0CC2-0E56-AABFFCE142D8}"/>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759717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a:extLst>
            <a:ext uri="{FF2B5EF4-FFF2-40B4-BE49-F238E27FC236}">
              <a16:creationId xmlns:a16="http://schemas.microsoft.com/office/drawing/2014/main" id="{46A671B1-BF30-5159-3C81-80E4121D41AD}"/>
            </a:ext>
          </a:extLst>
        </p:cNvPr>
        <p:cNvGrpSpPr/>
        <p:nvPr/>
      </p:nvGrpSpPr>
      <p:grpSpPr>
        <a:xfrm>
          <a:off x="0" y="0"/>
          <a:ext cx="0" cy="0"/>
          <a:chOff x="0" y="0"/>
          <a:chExt cx="0" cy="0"/>
        </a:xfrm>
      </p:grpSpPr>
      <p:sp>
        <p:nvSpPr>
          <p:cNvPr id="72" name="Google Shape;72;g3dd45998c6a_3_11:notes">
            <a:extLst>
              <a:ext uri="{FF2B5EF4-FFF2-40B4-BE49-F238E27FC236}">
                <a16:creationId xmlns:a16="http://schemas.microsoft.com/office/drawing/2014/main" id="{97109185-AC4E-A396-0E72-A86AE4321A8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 name="Google Shape;73;g3dd45998c6a_3_11:notes">
            <a:extLst>
              <a:ext uri="{FF2B5EF4-FFF2-40B4-BE49-F238E27FC236}">
                <a16:creationId xmlns:a16="http://schemas.microsoft.com/office/drawing/2014/main" id="{38CBE29B-BD9A-52D4-8654-E401A2AFDCC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773301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6957E-222D-613F-087F-2A23361086A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1A25470-F89C-72AD-923F-1177FBBA9A8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CFBFE4-E29C-6732-93D3-4AE001BBB3C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394785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75D1D-B85E-CC9F-893F-91FB8BAD866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97FBA1B-9A2E-B4D1-0516-E74D997F73C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9187F34-89C9-36FA-7AD5-69D6F0C3ADCE}"/>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849304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25CD7-553E-3FAF-4CA0-300303C7803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F1CBFF1-FB03-B95C-6F10-35A807E952B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E359951-C1B3-5371-61D6-8703CA9DAD3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1930599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5216B-56C7-DB54-AF3A-C60721B42D5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CED7D5E-CF41-DAC8-69BC-99C272ACDC3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F54B4A0-1811-F639-7E4B-EEEA65219FF1}"/>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185493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013054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107381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081617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759256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26890-AB65-F360-6CFB-3295790012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371A349-B146-6207-F234-4B61C886FE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EDAAC01-9817-054B-0BFD-27316FA83AAF}"/>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069081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FF986-3321-86BE-CE0B-B63177B08D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07C199C-9D91-9695-0E1D-CCDCF89B5E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436E79-437F-AD97-0E3D-67ABFDCCC082}"/>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257225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6FE47-6C4C-D7A4-66D1-7ACB2A3C45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DC6F4F6-21FA-EF68-F9DF-645991755F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2A3521-54C8-D3E7-3B97-66B64E838FC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1164274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48"/>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1078271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タイトル+コピーライト+ページ番号（広告主・代理店限定）">
  <p:cSld name="2_タイトル+コピーライト+ページ番号（広告主・代理店限定）">
    <p:spTree>
      <p:nvGrpSpPr>
        <p:cNvPr id="1" name="Shape 22"/>
        <p:cNvGrpSpPr/>
        <p:nvPr/>
      </p:nvGrpSpPr>
      <p:grpSpPr>
        <a:xfrm>
          <a:off x="0" y="0"/>
          <a:ext cx="0" cy="0"/>
          <a:chOff x="0" y="0"/>
          <a:chExt cx="0" cy="0"/>
        </a:xfrm>
      </p:grpSpPr>
      <p:sp>
        <p:nvSpPr>
          <p:cNvPr id="23" name="Google Shape;23;p12"/>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b="0" i="0" u="none" strike="noStrike" cap="none">
                <a:solidFill>
                  <a:srgbClr val="BFBFBF"/>
                </a:solidFill>
                <a:latin typeface="Meiryo"/>
                <a:ea typeface="Meiryo"/>
                <a:cs typeface="Meiryo"/>
                <a:sym typeface="Meiryo"/>
              </a:rPr>
              <a:t>‹#›</a:t>
            </a:fld>
            <a:endParaRPr sz="700" b="0" i="0" u="none" strike="noStrike" cap="none">
              <a:solidFill>
                <a:srgbClr val="BFBFBF"/>
              </a:solidFill>
              <a:latin typeface="Meiryo"/>
              <a:ea typeface="Meiryo"/>
              <a:cs typeface="Meiryo"/>
              <a:sym typeface="Meiryo"/>
            </a:endParaRPr>
          </a:p>
        </p:txBody>
      </p:sp>
      <p:pic>
        <p:nvPicPr>
          <p:cNvPr id="24" name="Google Shape;24;p12"/>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25" name="Google Shape;25;p12"/>
          <p:cNvSpPr txBox="1">
            <a:spLocks noGrp="1"/>
          </p:cNvSpPr>
          <p:nvPr>
            <p:ph type="ctrTitle"/>
          </p:nvPr>
        </p:nvSpPr>
        <p:spPr>
          <a:xfrm>
            <a:off x="692944" y="1565317"/>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SzPts val="1400"/>
              <a:buNone/>
              <a:defRPr sz="2800" b="1" i="0" u="none" strike="noStrike" cap="none">
                <a:solidFill>
                  <a:srgbClr val="00003E"/>
                </a:solidFill>
                <a:latin typeface="Meiryo"/>
                <a:ea typeface="Meiryo"/>
                <a:cs typeface="Meiryo"/>
                <a:sym typeface="Meiryo"/>
              </a:defRPr>
            </a:lvl1pPr>
            <a:lvl2pPr marR="0" lvl="1"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26" name="Google Shape;26;p12"/>
          <p:cNvSpPr/>
          <p:nvPr/>
        </p:nvSpPr>
        <p:spPr>
          <a:xfrm>
            <a:off x="0" y="0"/>
            <a:ext cx="9984432" cy="777600"/>
          </a:xfrm>
          <a:custGeom>
            <a:avLst/>
            <a:gdLst/>
            <a:ahLst/>
            <a:cxnLst/>
            <a:rect l="l" t="t" r="r" b="b"/>
            <a:pathLst>
              <a:path w="9984432" h="1052736" extrusionOk="0">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srgbClr val="000000">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7" name="Google Shape;27;p12"/>
          <p:cNvSpPr/>
          <p:nvPr/>
        </p:nvSpPr>
        <p:spPr>
          <a:xfrm>
            <a:off x="0" y="-5818"/>
            <a:ext cx="1726717" cy="565422"/>
          </a:xfrm>
          <a:custGeom>
            <a:avLst/>
            <a:gdLst/>
            <a:ahLst/>
            <a:cxnLst/>
            <a:rect l="l" t="t" r="r" b="b"/>
            <a:pathLst>
              <a:path w="1726717" h="565422" extrusionOk="0">
                <a:moveTo>
                  <a:pt x="0" y="0"/>
                </a:moveTo>
                <a:lnTo>
                  <a:pt x="1726717" y="0"/>
                </a:lnTo>
                <a:lnTo>
                  <a:pt x="1511956" y="565422"/>
                </a:lnTo>
                <a:lnTo>
                  <a:pt x="0" y="565422"/>
                </a:lnTo>
                <a:lnTo>
                  <a:pt x="0" y="0"/>
                </a:lnTo>
                <a:close/>
              </a:path>
            </a:pathLst>
          </a:custGeom>
          <a:solidFill>
            <a:srgbClr val="03004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8" name="Google Shape;28;p12"/>
          <p:cNvSpPr txBox="1">
            <a:spLocks noGrp="1"/>
          </p:cNvSpPr>
          <p:nvPr>
            <p:ph type="body" idx="1"/>
          </p:nvPr>
        </p:nvSpPr>
        <p:spPr>
          <a:xfrm>
            <a:off x="595671" y="81412"/>
            <a:ext cx="866756" cy="410840"/>
          </a:xfrm>
          <a:prstGeom prst="rect">
            <a:avLst/>
          </a:prstGeom>
          <a:noFill/>
          <a:ln>
            <a:noFill/>
          </a:ln>
        </p:spPr>
        <p:txBody>
          <a:bodyPr spcFirstLastPara="1" wrap="square" lIns="0" tIns="36000" rIns="0" bIns="0" anchor="ctr" anchorCtr="0">
            <a:noAutofit/>
          </a:bodyPr>
          <a:lstStyle>
            <a:lvl1pPr marL="457200" marR="0" lvl="0" indent="-285750" algn="l" rtl="0">
              <a:lnSpc>
                <a:spcPct val="90000"/>
              </a:lnSpc>
              <a:spcBef>
                <a:spcPts val="100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Google Shape;29;p12"/>
          <p:cNvSpPr>
            <a:spLocks noGrp="1"/>
          </p:cNvSpPr>
          <p:nvPr>
            <p:ph type="pic" idx="2"/>
          </p:nvPr>
        </p:nvSpPr>
        <p:spPr>
          <a:xfrm>
            <a:off x="56609" y="31805"/>
            <a:ext cx="498782" cy="497680"/>
          </a:xfrm>
          <a:prstGeom prst="rect">
            <a:avLst/>
          </a:prstGeom>
          <a:noFill/>
          <a:ln>
            <a:noFill/>
          </a:ln>
        </p:spPr>
        <p:txBody>
          <a:bodyPr/>
          <a:lstStyle/>
          <a:p>
            <a:endParaRPr lang="ja-JP" altLang="en-US"/>
          </a:p>
        </p:txBody>
      </p:sp>
      <p:sp>
        <p:nvSpPr>
          <p:cNvPr id="30" name="Google Shape;30;p12"/>
          <p:cNvSpPr txBox="1">
            <a:spLocks noGrp="1"/>
          </p:cNvSpPr>
          <p:nvPr>
            <p:ph type="body" idx="3"/>
          </p:nvPr>
        </p:nvSpPr>
        <p:spPr>
          <a:xfrm>
            <a:off x="1887808" y="252000"/>
            <a:ext cx="8136904" cy="335028"/>
          </a:xfrm>
          <a:prstGeom prst="rect">
            <a:avLst/>
          </a:prstGeom>
          <a:noFill/>
          <a:ln>
            <a:noFill/>
          </a:ln>
        </p:spPr>
        <p:txBody>
          <a:bodyPr spcFirstLastPara="1" wrap="square" lIns="0" tIns="0" rIns="0" bIns="0" anchor="ctr" anchorCtr="0">
            <a:noAutofit/>
          </a:bodyPr>
          <a:lstStyle>
            <a:lvl1pPr marL="457200" marR="0" lvl="0" indent="-228600" algn="l" rtl="0">
              <a:lnSpc>
                <a:spcPct val="90000"/>
              </a:lnSpc>
              <a:spcBef>
                <a:spcPts val="1000"/>
              </a:spcBef>
              <a:spcAft>
                <a:spcPts val="0"/>
              </a:spcAft>
              <a:buClr>
                <a:srgbClr val="00003E"/>
              </a:buClr>
              <a:buSzPts val="2000"/>
              <a:buFont typeface="Arial"/>
              <a:buNone/>
              <a:defRPr sz="2000" b="1" i="0" u="none" strike="noStrike" cap="none">
                <a:solidFill>
                  <a:srgbClr val="00003E"/>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937999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40170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Tree>
    <p:extLst>
      <p:ext uri="{BB962C8B-B14F-4D97-AF65-F5344CB8AC3E}">
        <p14:creationId xmlns:p14="http://schemas.microsoft.com/office/powerpoint/2010/main" val="629737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404649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118494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spTree>
    <p:extLst>
      <p:ext uri="{BB962C8B-B14F-4D97-AF65-F5344CB8AC3E}">
        <p14:creationId xmlns:p14="http://schemas.microsoft.com/office/powerpoint/2010/main" val="11462016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201380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87625"/>
            <a:ext cx="540000" cy="540000"/>
          </a:xfrm>
          <a:prstGeom prst="ellipse">
            <a:avLst/>
          </a:prstGeom>
          <a:solidFill>
            <a:srgbClr val="000048"/>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54000" rIns="0" bIns="0" numCol="1" spcCol="0" rtlCol="0" fromWordArt="0" anchor="ctr" anchorCtr="0" forceAA="0" compatLnSpc="1">
            <a:prstTxWarp prst="textNoShape">
              <a:avLst/>
            </a:prstTxWarp>
            <a:noAutofit/>
          </a:bodyPr>
          <a:lstStyle/>
          <a:p>
            <a:pPr algn="ctr">
              <a:lnSpc>
                <a:spcPct val="100000"/>
              </a:lnSpc>
            </a:pP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872729"/>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54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657833"/>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54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p:cNvCxnSpPr>
          <p:nvPr userDrawn="1"/>
        </p:nvCxnSpPr>
        <p:spPr>
          <a:xfrm>
            <a:off x="1229730" y="162762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77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1267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278174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962348" y="344293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54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a:solidFill>
                <a:schemeClr val="bg1"/>
              </a:solidFill>
              <a:latin typeface="+mj-ea"/>
              <a:ea typeface="+mj-ea"/>
              <a:cs typeface="Segoe UI" panose="020B0502040204020203" pitchFamily="34" charset="0"/>
            </a:endParaRPr>
          </a:p>
        </p:txBody>
      </p:sp>
      <p:sp>
        <p:nvSpPr>
          <p:cNvPr id="19" name="円/楕円 50">
            <a:extLst>
              <a:ext uri="{FF2B5EF4-FFF2-40B4-BE49-F238E27FC236}">
                <a16:creationId xmlns:a16="http://schemas.microsoft.com/office/drawing/2014/main" id="{86894B14-9B7A-F635-D617-322F844D5037}"/>
              </a:ext>
            </a:extLst>
          </p:cNvPr>
          <p:cNvSpPr>
            <a:spLocks noChangeAspect="1"/>
          </p:cNvSpPr>
          <p:nvPr userDrawn="1"/>
        </p:nvSpPr>
        <p:spPr>
          <a:xfrm>
            <a:off x="958340" y="501314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54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a:solidFill>
                <a:schemeClr val="bg1"/>
              </a:solidFill>
              <a:latin typeface="+mj-ea"/>
              <a:ea typeface="+mj-ea"/>
              <a:cs typeface="Segoe UI" panose="020B0502040204020203" pitchFamily="34" charset="0"/>
            </a:endParaRPr>
          </a:p>
        </p:txBody>
      </p:sp>
      <p:sp>
        <p:nvSpPr>
          <p:cNvPr id="20" name="円/楕円 50">
            <a:extLst>
              <a:ext uri="{FF2B5EF4-FFF2-40B4-BE49-F238E27FC236}">
                <a16:creationId xmlns:a16="http://schemas.microsoft.com/office/drawing/2014/main" id="{4EF9F3DF-1A3D-C66E-CBE9-5A97C8849B08}"/>
              </a:ext>
            </a:extLst>
          </p:cNvPr>
          <p:cNvSpPr>
            <a:spLocks noChangeAspect="1"/>
          </p:cNvSpPr>
          <p:nvPr userDrawn="1"/>
        </p:nvSpPr>
        <p:spPr>
          <a:xfrm>
            <a:off x="962348" y="4228041"/>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54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848388" y="3550811"/>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23" name="テキスト プレースホルダー 4">
            <a:extLst>
              <a:ext uri="{FF2B5EF4-FFF2-40B4-BE49-F238E27FC236}">
                <a16:creationId xmlns:a16="http://schemas.microsoft.com/office/drawing/2014/main" id="{F884DA5E-0DE7-B787-813E-ACCCEA79B913}"/>
              </a:ext>
            </a:extLst>
          </p:cNvPr>
          <p:cNvSpPr>
            <a:spLocks noGrp="1"/>
          </p:cNvSpPr>
          <p:nvPr>
            <p:ph type="body" sz="quarter" idx="18" hasCustomPrompt="1"/>
          </p:nvPr>
        </p:nvSpPr>
        <p:spPr>
          <a:xfrm>
            <a:off x="1848388" y="4344134"/>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24" name="テキスト プレースホルダー 4">
            <a:extLst>
              <a:ext uri="{FF2B5EF4-FFF2-40B4-BE49-F238E27FC236}">
                <a16:creationId xmlns:a16="http://schemas.microsoft.com/office/drawing/2014/main" id="{E9C2FACA-BFA4-9EB0-EFD8-23596F11C4C9}"/>
              </a:ext>
            </a:extLst>
          </p:cNvPr>
          <p:cNvSpPr>
            <a:spLocks noGrp="1"/>
          </p:cNvSpPr>
          <p:nvPr>
            <p:ph type="body" sz="quarter" idx="19" hasCustomPrompt="1"/>
          </p:nvPr>
        </p:nvSpPr>
        <p:spPr>
          <a:xfrm>
            <a:off x="1848388" y="5137457"/>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7" name="円/楕円 50">
            <a:extLst>
              <a:ext uri="{FF2B5EF4-FFF2-40B4-BE49-F238E27FC236}">
                <a16:creationId xmlns:a16="http://schemas.microsoft.com/office/drawing/2014/main" id="{A23F210E-45DD-3A8D-B5A2-870BC4523B34}"/>
              </a:ext>
            </a:extLst>
          </p:cNvPr>
          <p:cNvSpPr>
            <a:spLocks noChangeAspect="1"/>
          </p:cNvSpPr>
          <p:nvPr userDrawn="1"/>
        </p:nvSpPr>
        <p:spPr>
          <a:xfrm>
            <a:off x="934949" y="579824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54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07</a:t>
            </a:r>
            <a:endParaRPr kumimoji="1" lang="ja-JP" altLang="en-US" sz="1800" b="1" i="0">
              <a:solidFill>
                <a:schemeClr val="bg1"/>
              </a:solidFill>
              <a:latin typeface="+mj-ea"/>
              <a:ea typeface="+mj-ea"/>
              <a:cs typeface="Segoe UI" panose="020B0502040204020203" pitchFamily="34" charset="0"/>
            </a:endParaRPr>
          </a:p>
        </p:txBody>
      </p:sp>
      <p:sp>
        <p:nvSpPr>
          <p:cNvPr id="25" name="テキスト プレースホルダー 4">
            <a:extLst>
              <a:ext uri="{FF2B5EF4-FFF2-40B4-BE49-F238E27FC236}">
                <a16:creationId xmlns:a16="http://schemas.microsoft.com/office/drawing/2014/main" id="{A8B1465D-EF63-F129-E785-5E6109616F9E}"/>
              </a:ext>
            </a:extLst>
          </p:cNvPr>
          <p:cNvSpPr>
            <a:spLocks noGrp="1"/>
          </p:cNvSpPr>
          <p:nvPr>
            <p:ph type="body" sz="quarter" idx="20" hasCustomPrompt="1"/>
          </p:nvPr>
        </p:nvSpPr>
        <p:spPr>
          <a:xfrm>
            <a:off x="1848388" y="5892193"/>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cxnSp>
        <p:nvCxnSpPr>
          <p:cNvPr id="26" name="直線コネクタ 25">
            <a:extLst>
              <a:ext uri="{FF2B5EF4-FFF2-40B4-BE49-F238E27FC236}">
                <a16:creationId xmlns:a16="http://schemas.microsoft.com/office/drawing/2014/main" id="{95E8E18F-317A-2BDC-47CB-37431BAD7EE5}"/>
              </a:ext>
            </a:extLst>
          </p:cNvPr>
          <p:cNvCxnSpPr>
            <a:cxnSpLocks/>
          </p:cNvCxnSpPr>
          <p:nvPr userDrawn="1"/>
        </p:nvCxnSpPr>
        <p:spPr>
          <a:xfrm>
            <a:off x="1232725" y="2377669"/>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7" name="直線コネクタ 26">
            <a:extLst>
              <a:ext uri="{FF2B5EF4-FFF2-40B4-BE49-F238E27FC236}">
                <a16:creationId xmlns:a16="http://schemas.microsoft.com/office/drawing/2014/main" id="{823ED04B-0DBC-F66B-F292-15C794FA9374}"/>
              </a:ext>
            </a:extLst>
          </p:cNvPr>
          <p:cNvCxnSpPr>
            <a:cxnSpLocks/>
          </p:cNvCxnSpPr>
          <p:nvPr userDrawn="1"/>
        </p:nvCxnSpPr>
        <p:spPr>
          <a:xfrm>
            <a:off x="1229730" y="3183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26A64ABC-249C-D35F-0DA6-FB29A0680BFD}"/>
              </a:ext>
            </a:extLst>
          </p:cNvPr>
          <p:cNvCxnSpPr>
            <a:cxnSpLocks/>
          </p:cNvCxnSpPr>
          <p:nvPr userDrawn="1"/>
        </p:nvCxnSpPr>
        <p:spPr>
          <a:xfrm>
            <a:off x="1231295" y="394799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9" name="直線コネクタ 28">
            <a:extLst>
              <a:ext uri="{FF2B5EF4-FFF2-40B4-BE49-F238E27FC236}">
                <a16:creationId xmlns:a16="http://schemas.microsoft.com/office/drawing/2014/main" id="{88649D63-E643-DAB9-0239-AACA92CEF099}"/>
              </a:ext>
            </a:extLst>
          </p:cNvPr>
          <p:cNvCxnSpPr>
            <a:cxnSpLocks/>
          </p:cNvCxnSpPr>
          <p:nvPr userDrawn="1"/>
        </p:nvCxnSpPr>
        <p:spPr>
          <a:xfrm>
            <a:off x="1226884" y="472361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7E473469-2CAC-506F-4C15-E3BB912B5E63}"/>
              </a:ext>
            </a:extLst>
          </p:cNvPr>
          <p:cNvCxnSpPr>
            <a:cxnSpLocks/>
          </p:cNvCxnSpPr>
          <p:nvPr userDrawn="1"/>
        </p:nvCxnSpPr>
        <p:spPr>
          <a:xfrm>
            <a:off x="1226884" y="542014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40996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104377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872803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0706711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1.emf"/><Relationship Id="rId4" Type="http://schemas.openxmlformats.org/officeDocument/2006/relationships/slideLayout" Target="../slideLayouts/slideLayout15.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3"/>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4" imgW="7772400" imgH="10058400" progId="TCLayout.ActiveDocument.1">
                  <p:embed/>
                </p:oleObj>
              </mc:Choice>
              <mc:Fallback>
                <p:oleObj name="think-cellスライド" r:id="rId14"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5"/>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58" r:id="rId6"/>
    <p:sldLayoutId id="2147484461" r:id="rId7"/>
    <p:sldLayoutId id="2147484462" r:id="rId8"/>
    <p:sldLayoutId id="2147484471" r:id="rId9"/>
    <p:sldLayoutId id="2147484472" r:id="rId10"/>
    <p:sldLayoutId id="2147484473" r:id="rId11"/>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8"/>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42345792"/>
      </p:ext>
    </p:extLst>
  </p:cSld>
  <p:clrMap bg1="lt1" tx1="dk1" bg2="lt2" tx2="dk2" accent1="accent1" accent2="accent2" accent3="accent3" accent4="accent4" accent5="accent5" accent6="accent6" hlink="hlink" folHlink="folHlink"/>
  <p:sldLayoutIdLst>
    <p:sldLayoutId id="2147484464" r:id="rId1"/>
    <p:sldLayoutId id="2147484465" r:id="rId2"/>
    <p:sldLayoutId id="2147484466" r:id="rId3"/>
    <p:sldLayoutId id="2147484467" r:id="rId4"/>
    <p:sldLayoutId id="2147484468" r:id="rId5"/>
    <p:sldLayoutId id="2147484469" r:id="rId6"/>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0.png"/><Relationship Id="rId7" Type="http://schemas.openxmlformats.org/officeDocument/2006/relationships/image" Target="../media/image18.emf"/><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17.emf"/><Relationship Id="rId5" Type="http://schemas.openxmlformats.org/officeDocument/2006/relationships/chart" Target="../charts/chart2.xml"/><Relationship Id="rId10" Type="http://schemas.openxmlformats.org/officeDocument/2006/relationships/chart" Target="../charts/chart4.xml"/><Relationship Id="rId4" Type="http://schemas.openxmlformats.org/officeDocument/2006/relationships/chart" Target="../charts/chart1.xml"/><Relationship Id="rId9"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3.sv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22.svg"/><Relationship Id="rId5" Type="http://schemas.openxmlformats.org/officeDocument/2006/relationships/image" Target="../media/image21.svg"/><Relationship Id="rId4" Type="http://schemas.openxmlformats.org/officeDocument/2006/relationships/image" Target="../media/image20.sv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12.jp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hyperlink" Target="mailto:ml-sales-media-req@lycorp.co.jp" TargetMode="External"/><Relationship Id="rId2" Type="http://schemas.openxmlformats.org/officeDocument/2006/relationships/hyperlink" Target="https://form-business.yahoo.co.jp/claris/enqueteForm?inquiry_type=review_lnds" TargetMode="External"/><Relationship Id="rId1" Type="http://schemas.openxmlformats.org/officeDocument/2006/relationships/slideLayout" Target="../slideLayouts/slideLayout10.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8" Type="http://schemas.openxmlformats.org/officeDocument/2006/relationships/image" Target="../media/image30.jpg"/><Relationship Id="rId13" Type="http://schemas.openxmlformats.org/officeDocument/2006/relationships/image" Target="../media/image35.jpg"/><Relationship Id="rId3" Type="http://schemas.openxmlformats.org/officeDocument/2006/relationships/image" Target="../media/image13.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jp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9.jp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41.jp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image" Target="../media/image10.png"/><Relationship Id="rId7" Type="http://schemas.openxmlformats.org/officeDocument/2006/relationships/image" Target="../media/image45.png"/><Relationship Id="rId12" Type="http://schemas.openxmlformats.org/officeDocument/2006/relationships/image" Target="../media/image50.jpeg"/><Relationship Id="rId2" Type="http://schemas.openxmlformats.org/officeDocument/2006/relationships/notesSlide" Target="../notesSlides/notesSlide16.xml"/><Relationship Id="rId16" Type="http://schemas.openxmlformats.org/officeDocument/2006/relationships/image" Target="../media/image54.png"/><Relationship Id="rId1" Type="http://schemas.openxmlformats.org/officeDocument/2006/relationships/slideLayout" Target="../slideLayouts/slideLayout8.xml"/><Relationship Id="rId6" Type="http://schemas.openxmlformats.org/officeDocument/2006/relationships/image" Target="../media/image44.jpeg"/><Relationship Id="rId11" Type="http://schemas.openxmlformats.org/officeDocument/2006/relationships/image" Target="../media/image49.jpeg"/><Relationship Id="rId5" Type="http://schemas.openxmlformats.org/officeDocument/2006/relationships/image" Target="../media/image43.jpeg"/><Relationship Id="rId15" Type="http://schemas.openxmlformats.org/officeDocument/2006/relationships/image" Target="../media/image53.png"/><Relationship Id="rId10" Type="http://schemas.openxmlformats.org/officeDocument/2006/relationships/image" Target="../media/image48.jpeg"/><Relationship Id="rId4" Type="http://schemas.openxmlformats.org/officeDocument/2006/relationships/image" Target="../media/image42.jpeg"/><Relationship Id="rId9" Type="http://schemas.openxmlformats.org/officeDocument/2006/relationships/image" Target="../media/image47.jpeg"/><Relationship Id="rId14" Type="http://schemas.openxmlformats.org/officeDocument/2006/relationships/image" Target="../media/image52.jpeg"/></Relationships>
</file>

<file path=ppt/slides/_rels/slide27.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10.png"/><Relationship Id="rId7" Type="http://schemas.openxmlformats.org/officeDocument/2006/relationships/image" Target="../media/image58.jpe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28.xml.rels><?xml version="1.0" encoding="UTF-8" standalone="yes"?>
<Relationships xmlns="http://schemas.openxmlformats.org/package/2006/relationships"><Relationship Id="rId8" Type="http://schemas.openxmlformats.org/officeDocument/2006/relationships/hyperlink" Target="https://www.lycbiz.com/jp/download/" TargetMode="External"/><Relationship Id="rId3" Type="http://schemas.openxmlformats.org/officeDocument/2006/relationships/image" Target="../media/image10.png"/><Relationship Id="rId7" Type="http://schemas.openxmlformats.org/officeDocument/2006/relationships/hyperlink" Target="https://s.yimg.jp/images/listing/pdfs/jp_accountshinsakijyun.pdf"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hyperlink" Target="mailto:ml-sales-media-order@lycorp.co.jp" TargetMode="External"/><Relationship Id="rId5" Type="http://schemas.openxmlformats.org/officeDocument/2006/relationships/hyperlink" Target="mailto:ml-sales-media-req@lycorp.co.jp" TargetMode="External"/><Relationship Id="rId4" Type="http://schemas.openxmlformats.org/officeDocument/2006/relationships/hyperlink" Target="https://form-business.yahoo.co.jp/claris/enqueteForm?inquiry_type=review_lnds"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s://www.lycbiz.com/jp/download/" TargetMode="External"/><Relationship Id="rId3" Type="http://schemas.openxmlformats.org/officeDocument/2006/relationships/image" Target="../media/image10.png"/><Relationship Id="rId7" Type="http://schemas.openxmlformats.org/officeDocument/2006/relationships/hyperlink" Target="https://s.yimg.jp/images/listing/pdfs/jp_accountshinsakijyun.pdf"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hyperlink" Target="mailto:ml-sales-media-order@lycorp.co.jp" TargetMode="External"/><Relationship Id="rId5" Type="http://schemas.openxmlformats.org/officeDocument/2006/relationships/hyperlink" Target="mailto:ml-sales-media-req@lycorp.co.jp" TargetMode="External"/><Relationship Id="rId4" Type="http://schemas.openxmlformats.org/officeDocument/2006/relationships/hyperlink" Target="https://form-business.yahoo.co.jp/claris/enqueteForm?inquiry_type=review_lnds" TargetMode="Externa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hyperlink" Target="mailto:ml-sales-media-order@lycorp.co.jp"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hyperlink" Target="https://www.lycbiz.com/sites/default/files/media/jp/docs/process-manager/LINE%20Biz-Process%20Manager_Manual.pdf" TargetMode="External"/><Relationship Id="rId1" Type="http://schemas.openxmlformats.org/officeDocument/2006/relationships/slideLayout" Target="../slideLayouts/slideLayout10.xml"/><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hyperlink" Target="https://s.yimg.jp/images/listing/pdfs/jp_accountshinsakijyun.pdf" TargetMode="External"/><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12.jpg"/><Relationship Id="rId5" Type="http://schemas.openxmlformats.org/officeDocument/2006/relationships/image" Target="../media/image11.jpeg"/><Relationship Id="rId4" Type="http://schemas.openxmlformats.org/officeDocument/2006/relationships/hyperlink" Target="mailto:ml-sales-media-req@lycorp.co.jp"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hyperlink" Target="https://www.lycbiz.com/jp/terms-and-policies/" TargetMode="External"/><Relationship Id="rId2" Type="http://schemas.openxmlformats.org/officeDocument/2006/relationships/image" Target="../media/image62.png"/><Relationship Id="rId1" Type="http://schemas.openxmlformats.org/officeDocument/2006/relationships/slideLayout" Target="../slideLayouts/slideLayout8.xml"/><Relationship Id="rId6" Type="http://schemas.openxmlformats.org/officeDocument/2006/relationships/hyperlink" Target="mailto:ml-sales-media-order@lycorp.co.jp" TargetMode="External"/><Relationship Id="rId5" Type="http://schemas.openxmlformats.org/officeDocument/2006/relationships/hyperlink" Target="mailto:ml-sales-media-req@lycorp.co.jp" TargetMode="External"/><Relationship Id="rId4" Type="http://schemas.openxmlformats.org/officeDocument/2006/relationships/hyperlink" Target="https://form-business.yahoo.co.jp/claris/enqueteForm?inquiry_type=review_lnds" TargetMode="External"/></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hyperlink" Target="mailto:ml-sales-media-req@lycorp.co.j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s.yimg.jp/images/listing/pdfs/jp_accountshinsakijyun.pdf" TargetMode="Externa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C4168BCF-89ED-50DE-A3BB-87B89E3AE521}"/>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sz="3600" dirty="0">
                <a:latin typeface="メイリオ"/>
                <a:ea typeface="メイリオ"/>
              </a:rPr>
              <a:t>LINE NEWS DIGEST Spot</a:t>
            </a:r>
            <a:br>
              <a:rPr lang="ja-JP" altLang="en-US" sz="3600" dirty="0">
                <a:latin typeface="+mn-ea"/>
              </a:rPr>
            </a:br>
            <a:r>
              <a:rPr lang="en-US" altLang="ja-JP" sz="3600" dirty="0">
                <a:latin typeface="メイリオ"/>
                <a:ea typeface="メイリオ"/>
              </a:rPr>
              <a:t>2026</a:t>
            </a:r>
            <a:r>
              <a:rPr lang="ja-JP" altLang="en-US" sz="3600">
                <a:latin typeface="メイリオ"/>
                <a:ea typeface="メイリオ"/>
              </a:rPr>
              <a:t>年</a:t>
            </a:r>
            <a:r>
              <a:rPr lang="en-US" altLang="ja-JP" sz="3600" dirty="0">
                <a:latin typeface="メイリオ"/>
                <a:ea typeface="メイリオ"/>
              </a:rPr>
              <a:t>10</a:t>
            </a:r>
            <a:r>
              <a:rPr lang="ja-JP" altLang="en-US" sz="3600">
                <a:latin typeface="メイリオ"/>
                <a:ea typeface="メイリオ"/>
              </a:rPr>
              <a:t>月～</a:t>
            </a:r>
            <a:r>
              <a:rPr lang="en-US" altLang="ja-JP" sz="3600" dirty="0">
                <a:latin typeface="メイリオ"/>
                <a:ea typeface="メイリオ"/>
              </a:rPr>
              <a:t>2027</a:t>
            </a:r>
            <a:r>
              <a:rPr lang="ja-JP" altLang="en-US" sz="3600">
                <a:latin typeface="メイリオ"/>
                <a:ea typeface="メイリオ"/>
              </a:rPr>
              <a:t>年</a:t>
            </a:r>
            <a:r>
              <a:rPr lang="en-US" altLang="ja-JP" sz="3600" dirty="0">
                <a:latin typeface="メイリオ"/>
                <a:ea typeface="メイリオ"/>
              </a:rPr>
              <a:t>3</a:t>
            </a:r>
            <a:r>
              <a:rPr lang="ja-JP" altLang="en-US" sz="3600">
                <a:latin typeface="メイリオ"/>
                <a:ea typeface="メイリオ"/>
              </a:rPr>
              <a:t>月　</a:t>
            </a:r>
            <a:r>
              <a:rPr lang="ja-JP" altLang="en-US" sz="3600" dirty="0">
                <a:latin typeface="メイリオ"/>
                <a:ea typeface="メイリオ"/>
              </a:rPr>
              <a:t>商品資料</a:t>
            </a:r>
            <a:endParaRPr lang="ja-JP" altLang="ja-JP" sz="3600" dirty="0"/>
          </a:p>
        </p:txBody>
      </p:sp>
      <p:sp>
        <p:nvSpPr>
          <p:cNvPr id="10243" name="テキスト プレースホルダー 6">
            <a:extLst>
              <a:ext uri="{FF2B5EF4-FFF2-40B4-BE49-F238E27FC236}">
                <a16:creationId xmlns:a16="http://schemas.microsoft.com/office/drawing/2014/main" id="{A17FE010-CFC4-317C-67A3-712AEE309A1A}"/>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2026/8/19</a:t>
            </a:r>
          </a:p>
          <a:p>
            <a:pPr eaLnBrk="1" hangingPunct="1"/>
            <a:endParaRPr lang="en-US" altLang="ja-JP" dirty="0">
              <a:latin typeface="メイリオ" panose="020B0604030504040204" pitchFamily="34" charset="-128"/>
              <a:ea typeface="メイリオ" panose="020B0604030504040204" pitchFamily="34" charset="-128"/>
            </a:endParaRPr>
          </a:p>
        </p:txBody>
      </p:sp>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spc="0" dirty="0">
                <a:latin typeface="+mj-ea"/>
                <a:ea typeface="+mj-ea"/>
              </a:rPr>
              <a:t>LINE NEWS</a:t>
            </a:r>
            <a:br>
              <a:rPr lang="en-US" altLang="ja-JP" spc="0" dirty="0"/>
            </a:br>
            <a:r>
              <a:rPr lang="ja-JP" altLang="en-US" spc="0"/>
              <a:t>の特長</a:t>
            </a:r>
            <a:endParaRPr lang="en-US" altLang="ja-JP" spc="0"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5C37EF31-8763-CA03-ADAA-0E26E55C020F}"/>
              </a:ext>
            </a:extLst>
          </p:cNvPr>
          <p:cNvSpPr txBox="1">
            <a:spLocks/>
          </p:cNvSpPr>
          <p:nvPr/>
        </p:nvSpPr>
        <p:spPr>
          <a:xfrm>
            <a:off x="1936381" y="250671"/>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LINE</a:t>
            </a:r>
            <a:r>
              <a:rPr kumimoji="1" lang="ja-JP" altLang="en-US" b="1" i="0" u="none" strike="noStrike" kern="1200" cap="none" spc="0" normalizeH="0" baseline="0" noProof="0">
                <a:ln>
                  <a:noFill/>
                </a:ln>
                <a:solidFill>
                  <a:srgbClr val="000048"/>
                </a:solidFill>
                <a:effectLst/>
                <a:uLnTx/>
                <a:uFillTx/>
                <a:latin typeface="+mn-ea"/>
                <a:ea typeface="+mn-ea"/>
                <a:cs typeface="+mn-cs"/>
              </a:rPr>
              <a:t>公式アカウント「</a:t>
            </a:r>
            <a:r>
              <a:rPr kumimoji="1" lang="en-US" altLang="ja-JP" b="1" i="0" u="none" strike="noStrike" kern="1200" cap="none" spc="0" normalizeH="0" baseline="0" noProof="0" dirty="0">
                <a:ln>
                  <a:noFill/>
                </a:ln>
                <a:solidFill>
                  <a:srgbClr val="000048"/>
                </a:solidFill>
                <a:effectLst/>
                <a:uLnTx/>
                <a:uFillTx/>
                <a:latin typeface="+mn-ea"/>
                <a:ea typeface="+mn-ea"/>
                <a:cs typeface="+mn-cs"/>
              </a:rPr>
              <a:t>LINE NEWS</a:t>
            </a:r>
            <a:r>
              <a:rPr kumimoji="1" lang="ja-JP" altLang="en-US" b="1" i="0" u="none" strike="noStrike" kern="1200" cap="none" spc="0" normalizeH="0" baseline="0" noProof="0">
                <a:ln>
                  <a:noFill/>
                </a:ln>
                <a:solidFill>
                  <a:srgbClr val="000048"/>
                </a:solidFill>
                <a:effectLst/>
                <a:uLnTx/>
                <a:uFillTx/>
                <a:latin typeface="+mn-ea"/>
                <a:ea typeface="+mn-ea"/>
                <a:cs typeface="+mn-cs"/>
              </a:rPr>
              <a:t>」とは</a:t>
            </a:r>
            <a:endParaRPr kumimoji="1" lang="ja-JP" altLang="en-US" sz="1600" b="1" i="0" u="none" strike="noStrike" kern="1200" cap="none" spc="0" normalizeH="0" baseline="0" noProof="0">
              <a:ln>
                <a:noFill/>
              </a:ln>
              <a:solidFill>
                <a:srgbClr val="000048"/>
              </a:solidFill>
              <a:effectLst/>
              <a:uLnTx/>
              <a:uFillTx/>
              <a:latin typeface="+mn-ea"/>
              <a:ea typeface="+mn-ea"/>
              <a:cs typeface="+mn-cs"/>
            </a:endParaRPr>
          </a:p>
        </p:txBody>
      </p:sp>
      <p:sp>
        <p:nvSpPr>
          <p:cNvPr id="2" name="object 5">
            <a:extLst>
              <a:ext uri="{FF2B5EF4-FFF2-40B4-BE49-F238E27FC236}">
                <a16:creationId xmlns:a16="http://schemas.microsoft.com/office/drawing/2014/main" id="{FA136FFB-38E2-26B7-3B4A-1A791845539A}"/>
              </a:ext>
            </a:extLst>
          </p:cNvPr>
          <p:cNvSpPr txBox="1"/>
          <p:nvPr/>
        </p:nvSpPr>
        <p:spPr>
          <a:xfrm>
            <a:off x="1778738" y="1510938"/>
            <a:ext cx="2569358" cy="332229"/>
          </a:xfrm>
          <a:prstGeom prst="rect">
            <a:avLst/>
          </a:prstGeom>
        </p:spPr>
        <p:txBody>
          <a:bodyPr vert="horz" wrap="square" lIns="0" tIns="11516" rIns="0" bIns="0" rtlCol="0">
            <a:spAutoFit/>
          </a:bodyPr>
          <a:lstStyle/>
          <a:p>
            <a:pPr marL="11516" algn="ctr">
              <a:spcBef>
                <a:spcPts val="91"/>
              </a:spcBef>
            </a:pPr>
            <a:r>
              <a:rPr lang="en-US" sz="1000" dirty="0" err="1">
                <a:latin typeface="Meiryo" panose="020B0604030504040204" pitchFamily="34" charset="-128"/>
                <a:ea typeface="Meiryo" panose="020B0604030504040204" pitchFamily="34" charset="-128"/>
                <a:cs typeface="HiraMinProN-W6"/>
              </a:rPr>
              <a:t>LINE公式アカウント「LINE</a:t>
            </a:r>
            <a:r>
              <a:rPr lang="en-US" sz="1000" dirty="0">
                <a:latin typeface="Meiryo" panose="020B0604030504040204" pitchFamily="34" charset="-128"/>
                <a:ea typeface="Meiryo" panose="020B0604030504040204" pitchFamily="34" charset="-128"/>
                <a:cs typeface="HiraMinProN-W6"/>
              </a:rPr>
              <a:t> NEWS」</a:t>
            </a:r>
          </a:p>
          <a:p>
            <a:pPr marL="11516" algn="ctr">
              <a:spcBef>
                <a:spcPts val="91"/>
              </a:spcBef>
            </a:pPr>
            <a:r>
              <a:rPr lang="en-US" sz="1000" dirty="0" err="1">
                <a:latin typeface="Meiryo" panose="020B0604030504040204" pitchFamily="34" charset="-128"/>
                <a:ea typeface="Meiryo" panose="020B0604030504040204" pitchFamily="34" charset="-128"/>
                <a:cs typeface="HiraMinProN-W6"/>
              </a:rPr>
              <a:t>リッチメッセージ：LINE</a:t>
            </a:r>
            <a:r>
              <a:rPr lang="en-US" sz="1000" dirty="0">
                <a:latin typeface="Meiryo" panose="020B0604030504040204" pitchFamily="34" charset="-128"/>
                <a:ea typeface="Meiryo" panose="020B0604030504040204" pitchFamily="34" charset="-128"/>
                <a:cs typeface="HiraMinProN-W6"/>
              </a:rPr>
              <a:t> NEWS DIGEST</a:t>
            </a:r>
            <a:endParaRPr sz="1000" dirty="0">
              <a:latin typeface="Meiryo" panose="020B0604030504040204" pitchFamily="34" charset="-128"/>
              <a:ea typeface="Meiryo" panose="020B0604030504040204" pitchFamily="34" charset="-128"/>
              <a:cs typeface="HiraMinProN-W6"/>
            </a:endParaRPr>
          </a:p>
        </p:txBody>
      </p:sp>
      <p:sp>
        <p:nvSpPr>
          <p:cNvPr id="10" name="object 12">
            <a:extLst>
              <a:ext uri="{FF2B5EF4-FFF2-40B4-BE49-F238E27FC236}">
                <a16:creationId xmlns:a16="http://schemas.microsoft.com/office/drawing/2014/main" id="{0264AB0D-CECF-36B6-E889-15A37F4D4CA2}"/>
              </a:ext>
            </a:extLst>
          </p:cNvPr>
          <p:cNvSpPr txBox="1"/>
          <p:nvPr/>
        </p:nvSpPr>
        <p:spPr>
          <a:xfrm>
            <a:off x="4572000" y="2038306"/>
            <a:ext cx="6054436" cy="357877"/>
          </a:xfrm>
          <a:prstGeom prst="rect">
            <a:avLst/>
          </a:prstGeom>
        </p:spPr>
        <p:txBody>
          <a:bodyPr vert="horz" wrap="square" lIns="0" tIns="11516" rIns="0" bIns="0" rtlCol="0">
            <a:spAutoFit/>
          </a:bodyPr>
          <a:lstStyle/>
          <a:p>
            <a:pPr marL="58733" marR="681193" indent="4031">
              <a:lnSpc>
                <a:spcPts val="2720"/>
              </a:lnSpc>
              <a:spcBef>
                <a:spcPts val="91"/>
              </a:spcBef>
            </a:pPr>
            <a:r>
              <a:rPr lang="ja-JP" altLang="en-US" sz="2200" b="1">
                <a:solidFill>
                  <a:srgbClr val="000048"/>
                </a:solidFill>
                <a:latin typeface="Meiryo" panose="020B0604030504040204" pitchFamily="34" charset="-128"/>
                <a:ea typeface="Meiryo" panose="020B0604030504040204" pitchFamily="34" charset="-128"/>
                <a:cs typeface="HiraMinProN-W6"/>
              </a:rPr>
              <a:t>圧倒的リーチ数と</a:t>
            </a:r>
            <a:r>
              <a:rPr sz="2200" b="1" dirty="0" err="1">
                <a:solidFill>
                  <a:srgbClr val="000048"/>
                </a:solidFill>
                <a:latin typeface="Meiryo" panose="020B0604030504040204" pitchFamily="34" charset="-128"/>
                <a:ea typeface="Meiryo" panose="020B0604030504040204" pitchFamily="34" charset="-128"/>
                <a:cs typeface="HiraMinProN-W6"/>
              </a:rPr>
              <a:t>PUSH型</a:t>
            </a:r>
            <a:r>
              <a:rPr lang="ja-JP" altLang="en-US" sz="2200" b="1">
                <a:solidFill>
                  <a:srgbClr val="000048"/>
                </a:solidFill>
                <a:latin typeface="Meiryo" panose="020B0604030504040204" pitchFamily="34" charset="-128"/>
                <a:ea typeface="Meiryo" panose="020B0604030504040204" pitchFamily="34" charset="-128"/>
                <a:cs typeface="HiraMinProN-W6"/>
              </a:rPr>
              <a:t>の</a:t>
            </a:r>
            <a:r>
              <a:rPr sz="2200" b="1" dirty="0" err="1">
                <a:solidFill>
                  <a:srgbClr val="000048"/>
                </a:solidFill>
                <a:latin typeface="Meiryo" panose="020B0604030504040204" pitchFamily="34" charset="-128"/>
                <a:ea typeface="Meiryo" panose="020B0604030504040204" pitchFamily="34" charset="-128"/>
                <a:cs typeface="HiraMinProN-W6"/>
              </a:rPr>
              <a:t>ニュース配信</a:t>
            </a:r>
            <a:endParaRPr sz="2200" b="1" dirty="0">
              <a:solidFill>
                <a:srgbClr val="000048"/>
              </a:solidFill>
              <a:latin typeface="Meiryo" panose="020B0604030504040204" pitchFamily="34" charset="-128"/>
              <a:ea typeface="Meiryo" panose="020B0604030504040204" pitchFamily="34" charset="-128"/>
              <a:cs typeface="HiraMinProN-W6"/>
            </a:endParaRPr>
          </a:p>
        </p:txBody>
      </p:sp>
      <p:sp>
        <p:nvSpPr>
          <p:cNvPr id="12" name="テキスト ボックス 5">
            <a:extLst>
              <a:ext uri="{FF2B5EF4-FFF2-40B4-BE49-F238E27FC236}">
                <a16:creationId xmlns:a16="http://schemas.microsoft.com/office/drawing/2014/main" id="{A3024570-9CA4-03D9-3D63-63AA5EBA226C}"/>
              </a:ext>
            </a:extLst>
          </p:cNvPr>
          <p:cNvSpPr txBox="1"/>
          <p:nvPr/>
        </p:nvSpPr>
        <p:spPr>
          <a:xfrm>
            <a:off x="4639734" y="2581276"/>
            <a:ext cx="5467258" cy="3560258"/>
          </a:xfrm>
          <a:prstGeom prst="rect">
            <a:avLst/>
          </a:prstGeom>
          <a:noFill/>
        </p:spPr>
        <p:txBody>
          <a:bodyPr wrap="square" lIns="0" tIns="32645" rIns="0" bIns="0" rtlCol="0" anchor="t">
            <a:noAutofit/>
          </a:bodyPr>
          <a:lstStyle/>
          <a:p>
            <a:pPr algn="just" latinLnBrk="1">
              <a:lnSpc>
                <a:spcPct val="150000"/>
              </a:lnSpc>
              <a:buClr>
                <a:srgbClr val="0AC200"/>
              </a:buClr>
            </a:pPr>
            <a:r>
              <a:rPr lang="ja-JP" altLang="en-US" sz="1400" b="1">
                <a:latin typeface="+mn-ea"/>
                <a:ea typeface="+mn-ea"/>
                <a:cs typeface="Arial"/>
              </a:rPr>
              <a:t>総友だち数、</a:t>
            </a:r>
            <a:r>
              <a:rPr lang="en-US" altLang="ja-JP" sz="1400" b="1" dirty="0">
                <a:latin typeface="+mn-ea"/>
                <a:ea typeface="+mn-ea"/>
                <a:cs typeface="Arial"/>
              </a:rPr>
              <a:t>4,400</a:t>
            </a:r>
            <a:r>
              <a:rPr lang="ja-JP" altLang="en-US" sz="1400" b="1">
                <a:latin typeface="+mn-ea"/>
                <a:ea typeface="+mn-ea"/>
                <a:cs typeface="Arial"/>
              </a:rPr>
              <a:t>万人以上</a:t>
            </a:r>
            <a:r>
              <a:rPr lang="en-US" altLang="ja-JP" sz="1400" b="1" dirty="0">
                <a:latin typeface="+mn-ea"/>
                <a:ea typeface="+mn-ea"/>
                <a:cs typeface="Arial"/>
              </a:rPr>
              <a:t> </a:t>
            </a:r>
            <a:r>
              <a:rPr lang="en-US" altLang="ja-JP" sz="1400" dirty="0">
                <a:latin typeface="+mn-ea"/>
                <a:ea typeface="+mn-ea"/>
                <a:cs typeface="Arial"/>
              </a:rPr>
              <a:t>※2026</a:t>
            </a:r>
            <a:r>
              <a:rPr lang="ja-JP" altLang="en-US" sz="1400">
                <a:latin typeface="+mn-ea"/>
                <a:ea typeface="+mn-ea"/>
                <a:cs typeface="Arial"/>
              </a:rPr>
              <a:t>年</a:t>
            </a:r>
            <a:r>
              <a:rPr lang="en-US" altLang="ja-JP" sz="1400" dirty="0">
                <a:latin typeface="+mn-ea"/>
                <a:ea typeface="+mn-ea"/>
                <a:cs typeface="Arial"/>
              </a:rPr>
              <a:t>1</a:t>
            </a:r>
            <a:r>
              <a:rPr lang="ja-JP" altLang="en-US" sz="1400">
                <a:latin typeface="+mn-ea"/>
                <a:ea typeface="+mn-ea"/>
                <a:cs typeface="Arial"/>
              </a:rPr>
              <a:t>月末時点</a:t>
            </a:r>
            <a:endParaRPr lang="en-US" altLang="ja-JP" sz="1400" dirty="0">
              <a:latin typeface="+mn-ea"/>
              <a:ea typeface="+mn-ea"/>
              <a:cs typeface="Arial"/>
            </a:endParaRPr>
          </a:p>
          <a:p>
            <a:pPr algn="just" latinLnBrk="1">
              <a:lnSpc>
                <a:spcPct val="150000"/>
              </a:lnSpc>
              <a:buClr>
                <a:srgbClr val="0AC200"/>
              </a:buClr>
            </a:pPr>
            <a:r>
              <a:rPr lang="en-US" altLang="ja-JP" sz="1400" dirty="0">
                <a:latin typeface="+mn-ea"/>
                <a:ea typeface="+mn-ea"/>
              </a:rPr>
              <a:t>LINE</a:t>
            </a:r>
            <a:r>
              <a:rPr lang="ja-JP" altLang="en-US" sz="1400">
                <a:latin typeface="+mn-ea"/>
                <a:ea typeface="+mn-ea"/>
              </a:rPr>
              <a:t>公式アカウント「</a:t>
            </a:r>
            <a:r>
              <a:rPr lang="en-US" altLang="ja-JP" sz="1400" dirty="0">
                <a:latin typeface="+mn-ea"/>
                <a:ea typeface="+mn-ea"/>
              </a:rPr>
              <a:t>LINE NEWS</a:t>
            </a:r>
            <a:r>
              <a:rPr lang="ja-JP" altLang="en-US" sz="1400">
                <a:latin typeface="+mn-ea"/>
                <a:ea typeface="+mn-ea"/>
              </a:rPr>
              <a:t>」には</a:t>
            </a:r>
            <a:r>
              <a:rPr lang="ja-JP" altLang="ja-JP" sz="1400">
                <a:latin typeface="+mn-ea"/>
                <a:ea typeface="+mn-ea"/>
              </a:rPr>
              <a:t>主要なニュースや話題をまとめて届ける「LINE NEWS DIGEST」や、大きなニュースが発生した際に全ユーザーに配信する「号外」があります。</a:t>
            </a:r>
            <a:endParaRPr lang="en-US" altLang="ja-JP" sz="1400" dirty="0">
              <a:latin typeface="+mn-ea"/>
              <a:ea typeface="+mn-ea"/>
            </a:endParaRPr>
          </a:p>
          <a:p>
            <a:pPr algn="just" latinLnBrk="1">
              <a:lnSpc>
                <a:spcPct val="150000"/>
              </a:lnSpc>
              <a:buClr>
                <a:srgbClr val="0AC200"/>
              </a:buClr>
            </a:pPr>
            <a:endParaRPr lang="en-US" altLang="ja-JP" sz="1400" dirty="0">
              <a:latin typeface="+mn-ea"/>
              <a:ea typeface="+mn-ea"/>
            </a:endParaRPr>
          </a:p>
          <a:p>
            <a:pPr algn="just" latinLnBrk="1">
              <a:lnSpc>
                <a:spcPct val="150000"/>
              </a:lnSpc>
              <a:buClr>
                <a:srgbClr val="0AC200"/>
              </a:buClr>
            </a:pPr>
            <a:r>
              <a:rPr lang="ja-JP" altLang="ja-JP" sz="1400">
                <a:latin typeface="+mn-ea"/>
              </a:rPr>
              <a:t>「公共性」</a:t>
            </a:r>
            <a:r>
              <a:rPr lang="ja-JP" altLang="en-US" sz="1400">
                <a:latin typeface="+mn-ea"/>
              </a:rPr>
              <a:t>と</a:t>
            </a:r>
            <a:r>
              <a:rPr lang="ja-JP" altLang="ja-JP" sz="1400">
                <a:latin typeface="+mn-ea"/>
              </a:rPr>
              <a:t>「社会的関心」を軸として、政治や経済、災害など社会に広く伝えるべき重要度の高い</a:t>
            </a:r>
            <a:r>
              <a:rPr lang="ja-JP" altLang="en-US" sz="1400">
                <a:latin typeface="+mn-ea"/>
              </a:rPr>
              <a:t>情報</a:t>
            </a:r>
            <a:r>
              <a:rPr lang="ja-JP" altLang="ja-JP" sz="1400">
                <a:latin typeface="+mn-ea"/>
              </a:rPr>
              <a:t>、スポーツやエンタメをはじめとした多くの人々の関心を集める</a:t>
            </a:r>
            <a:r>
              <a:rPr lang="ja-JP" altLang="en-US" sz="1400">
                <a:latin typeface="+mn-ea"/>
              </a:rPr>
              <a:t>情報</a:t>
            </a:r>
            <a:r>
              <a:rPr lang="ja-JP" altLang="ja-JP" sz="1400">
                <a:latin typeface="+mn-ea"/>
              </a:rPr>
              <a:t>など</a:t>
            </a:r>
            <a:r>
              <a:rPr lang="ja-JP" altLang="en-US" sz="1400">
                <a:latin typeface="+mn-ea"/>
              </a:rPr>
              <a:t>、</a:t>
            </a:r>
            <a:r>
              <a:rPr lang="ja-JP" altLang="ja-JP" sz="1400">
                <a:latin typeface="+mn-ea"/>
              </a:rPr>
              <a:t>多様な</a:t>
            </a:r>
            <a:r>
              <a:rPr lang="ja-JP" altLang="en-US" sz="1400">
                <a:latin typeface="+mn-ea"/>
              </a:rPr>
              <a:t>ニュース</a:t>
            </a:r>
            <a:r>
              <a:rPr lang="ja-JP" altLang="ja-JP" sz="1400">
                <a:latin typeface="+mn-ea"/>
              </a:rPr>
              <a:t>を</a:t>
            </a:r>
            <a:r>
              <a:rPr lang="ja-JP" altLang="en-US" sz="1400">
                <a:latin typeface="+mn-ea"/>
              </a:rPr>
              <a:t>毎日お届けしています。</a:t>
            </a:r>
            <a:endParaRPr lang="en-US" altLang="ja-JP" sz="1400" dirty="0">
              <a:latin typeface="+mn-ea"/>
            </a:endParaRPr>
          </a:p>
          <a:p>
            <a:pPr algn="just" latinLnBrk="1">
              <a:lnSpc>
                <a:spcPct val="150000"/>
              </a:lnSpc>
              <a:buClr>
                <a:srgbClr val="0AC200"/>
              </a:buClr>
            </a:pPr>
            <a:endParaRPr lang="en-US" altLang="ja-JP" sz="1400" dirty="0">
              <a:latin typeface="+mn-ea"/>
              <a:ea typeface="+mn-ea"/>
            </a:endParaRPr>
          </a:p>
        </p:txBody>
      </p:sp>
      <p:pic>
        <p:nvPicPr>
          <p:cNvPr id="14" name="図 13" descr="グラフィカル ユーザー インターフェイス, Web サイト&#10;&#10;自動的に生成された説明">
            <a:extLst>
              <a:ext uri="{FF2B5EF4-FFF2-40B4-BE49-F238E27FC236}">
                <a16:creationId xmlns:a16="http://schemas.microsoft.com/office/drawing/2014/main" id="{435347A8-163A-F5C6-F58D-830F8F8DD5B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109037" y="2031689"/>
            <a:ext cx="1908761" cy="3785249"/>
          </a:xfrm>
          <a:prstGeom prst="rect">
            <a:avLst/>
          </a:prstGeom>
          <a:ln>
            <a:solidFill>
              <a:schemeClr val="bg1">
                <a:lumMod val="50000"/>
              </a:schemeClr>
            </a:solidFill>
          </a:ln>
        </p:spPr>
      </p:pic>
      <p:sp>
        <p:nvSpPr>
          <p:cNvPr id="18" name="テキスト ボックス 2">
            <a:extLst>
              <a:ext uri="{FF2B5EF4-FFF2-40B4-BE49-F238E27FC236}">
                <a16:creationId xmlns:a16="http://schemas.microsoft.com/office/drawing/2014/main" id="{3BB4BB8A-9418-E670-3669-0314DE511834}"/>
              </a:ext>
            </a:extLst>
          </p:cNvPr>
          <p:cNvSpPr txBox="1"/>
          <p:nvPr/>
        </p:nvSpPr>
        <p:spPr>
          <a:xfrm>
            <a:off x="1213655" y="6529613"/>
            <a:ext cx="7888528" cy="123111"/>
          </a:xfrm>
          <a:prstGeom prst="rect">
            <a:avLst/>
          </a:prstGeom>
          <a:noFill/>
        </p:spPr>
        <p:txBody>
          <a:bodyPr wrap="square" lIns="0" tIns="0" rIns="0" bIns="0" anchor="b"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11516">
              <a:spcBef>
                <a:spcPts val="236"/>
              </a:spcBef>
            </a:pPr>
            <a:r>
              <a:rPr lang="en-US" altLang="ja-JP" sz="800" spc="23" dirty="0">
                <a:solidFill>
                  <a:schemeClr val="tx1">
                    <a:lumMod val="50000"/>
                    <a:lumOff val="50000"/>
                  </a:schemeClr>
                </a:solidFill>
                <a:latin typeface="Meiryo" panose="020B0604030504040204" pitchFamily="34" charset="-128"/>
                <a:ea typeface="Meiryo" panose="020B0604030504040204" pitchFamily="34" charset="-128"/>
                <a:cs typeface="Arial Unicode MS"/>
              </a:rPr>
              <a:t>※</a:t>
            </a:r>
            <a:r>
              <a:rPr lang="ja-JP" altLang="en-US" sz="800" spc="23">
                <a:solidFill>
                  <a:schemeClr val="tx1">
                    <a:lumMod val="50000"/>
                    <a:lumOff val="50000"/>
                  </a:schemeClr>
                </a:solidFill>
                <a:latin typeface="Meiryo" panose="020B0604030504040204" pitchFamily="34" charset="-128"/>
                <a:ea typeface="Meiryo" panose="020B0604030504040204" pitchFamily="34" charset="-128"/>
                <a:cs typeface="Arial Unicode MS"/>
              </a:rPr>
              <a:t>一部端末で表示が異なる場合があります</a:t>
            </a:r>
          </a:p>
        </p:txBody>
      </p:sp>
    </p:spTree>
    <p:extLst>
      <p:ext uri="{BB962C8B-B14F-4D97-AF65-F5344CB8AC3E}">
        <p14:creationId xmlns:p14="http://schemas.microsoft.com/office/powerpoint/2010/main" val="634486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FD923-36B6-1E7C-85C0-DF48D51B7E09}"/>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F1C33CF-243E-9927-E1A2-E9B6E540A78B}"/>
              </a:ext>
            </a:extLst>
          </p:cNvPr>
          <p:cNvSpPr>
            <a:spLocks noGrp="1"/>
          </p:cNvSpPr>
          <p:nvPr>
            <p:ph type="body" sz="quarter" idx="12"/>
          </p:nvPr>
        </p:nvSpPr>
        <p:spPr>
          <a:xfrm>
            <a:off x="623644" y="75225"/>
            <a:ext cx="866756" cy="410840"/>
          </a:xfrm>
        </p:spPr>
        <p:txBody>
          <a:bodyPr/>
          <a:lstStyle/>
          <a:p>
            <a:pPr marL="0" indent="0">
              <a:buNone/>
            </a:pPr>
            <a:r>
              <a:rPr lang="en-US" altLang="ja-JP" spc="0" dirty="0">
                <a:latin typeface="+mj-ea"/>
                <a:ea typeface="+mj-ea"/>
              </a:rPr>
              <a:t>LINE NEWS</a:t>
            </a:r>
            <a:br>
              <a:rPr lang="en-US" altLang="ja-JP" spc="0" dirty="0"/>
            </a:br>
            <a:r>
              <a:rPr lang="ja-JP" altLang="en-US" spc="0"/>
              <a:t>の特長</a:t>
            </a:r>
            <a:endParaRPr lang="en-US" altLang="ja-JP" spc="0" dirty="0"/>
          </a:p>
        </p:txBody>
      </p:sp>
      <p:pic>
        <p:nvPicPr>
          <p:cNvPr id="6" name="図プレースホルダー 8" descr="アイコン&#10;&#10;自動的に生成された説明">
            <a:extLst>
              <a:ext uri="{FF2B5EF4-FFF2-40B4-BE49-F238E27FC236}">
                <a16:creationId xmlns:a16="http://schemas.microsoft.com/office/drawing/2014/main" id="{CA02FB6C-515C-51A5-D5D3-E1CBA1EF3F6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187" name="テキスト ボックス 2">
            <a:extLst>
              <a:ext uri="{FF2B5EF4-FFF2-40B4-BE49-F238E27FC236}">
                <a16:creationId xmlns:a16="http://schemas.microsoft.com/office/drawing/2014/main" id="{2F19119E-7C8E-66F4-0169-9FB8B34AD0DD}"/>
              </a:ext>
            </a:extLst>
          </p:cNvPr>
          <p:cNvSpPr txBox="1"/>
          <p:nvPr/>
        </p:nvSpPr>
        <p:spPr>
          <a:xfrm>
            <a:off x="1213655" y="6406503"/>
            <a:ext cx="7888528" cy="246221"/>
          </a:xfrm>
          <a:prstGeom prst="rect">
            <a:avLst/>
          </a:prstGeom>
          <a:noFill/>
        </p:spPr>
        <p:txBody>
          <a:bodyPr wrap="square" lIns="0" tIns="0" rIns="0" bIns="0" anchor="b"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11516">
              <a:spcBef>
                <a:spcPts val="172"/>
              </a:spcBef>
            </a:pPr>
            <a:r>
              <a:rPr lang="en-US" altLang="ja-JP" sz="800" dirty="0">
                <a:solidFill>
                  <a:srgbClr val="999999"/>
                </a:solidFill>
                <a:latin typeface="Meiryo" panose="020B0604030504040204" pitchFamily="34" charset="-128"/>
                <a:ea typeface="Meiryo" panose="020B0604030504040204" pitchFamily="34" charset="-128"/>
                <a:cs typeface="Arial Unicode MS"/>
              </a:rPr>
              <a:t>※</a:t>
            </a:r>
            <a:r>
              <a:rPr lang="ja-JP" altLang="en-US" sz="800" spc="82">
                <a:solidFill>
                  <a:srgbClr val="999999"/>
                </a:solidFill>
                <a:latin typeface="Meiryo" panose="020B0604030504040204" pitchFamily="34" charset="-128"/>
                <a:ea typeface="Meiryo" panose="020B0604030504040204" pitchFamily="34" charset="-128"/>
                <a:cs typeface="Arial Unicode MS"/>
              </a:rPr>
              <a:t> </a:t>
            </a:r>
            <a:r>
              <a:rPr lang="ja-JP" altLang="en-US" sz="800" spc="5">
                <a:solidFill>
                  <a:srgbClr val="999999"/>
                </a:solidFill>
                <a:latin typeface="Meiryo" panose="020B0604030504040204" pitchFamily="34" charset="-128"/>
                <a:ea typeface="Meiryo" panose="020B0604030504040204" pitchFamily="34" charset="-128"/>
                <a:cs typeface="Arial Unicode MS"/>
              </a:rPr>
              <a:t>出</a:t>
            </a:r>
            <a:r>
              <a:rPr lang="ja-JP" altLang="en-US" sz="800" spc="-127">
                <a:solidFill>
                  <a:srgbClr val="999999"/>
                </a:solidFill>
                <a:latin typeface="Meiryo" panose="020B0604030504040204" pitchFamily="34" charset="-128"/>
                <a:ea typeface="Meiryo" panose="020B0604030504040204" pitchFamily="34" charset="-128"/>
                <a:cs typeface="Arial Unicode MS"/>
              </a:rPr>
              <a:t>典</a:t>
            </a:r>
            <a:r>
              <a:rPr lang="ja-JP" altLang="en-US" sz="800" spc="-163">
                <a:solidFill>
                  <a:srgbClr val="999999"/>
                </a:solidFill>
                <a:latin typeface="Meiryo" panose="020B0604030504040204" pitchFamily="34" charset="-128"/>
                <a:ea typeface="Meiryo" panose="020B0604030504040204" pitchFamily="34" charset="-128"/>
                <a:cs typeface="Arial Unicode MS"/>
              </a:rPr>
              <a:t>：</a:t>
            </a:r>
            <a:r>
              <a:rPr lang="ja-JP" altLang="en-US" sz="800" spc="-63">
                <a:solidFill>
                  <a:srgbClr val="999999"/>
                </a:solidFill>
                <a:latin typeface="Meiryo" panose="020B0604030504040204" pitchFamily="34" charset="-128"/>
                <a:ea typeface="Meiryo" panose="020B0604030504040204" pitchFamily="34" charset="-128"/>
                <a:cs typeface="Arial Unicode MS"/>
              </a:rPr>
              <a:t>スマートアンサー</a:t>
            </a:r>
            <a:r>
              <a:rPr lang="ja-JP" altLang="en-US" sz="800" spc="23">
                <a:solidFill>
                  <a:srgbClr val="999999"/>
                </a:solidFill>
                <a:latin typeface="Meiryo" panose="020B0604030504040204" pitchFamily="34" charset="-128"/>
                <a:ea typeface="Meiryo" panose="020B0604030504040204" pitchFamily="34" charset="-128"/>
                <a:cs typeface="Arial Unicode MS"/>
              </a:rPr>
              <a:t>調</a:t>
            </a:r>
            <a:r>
              <a:rPr lang="ja-JP" altLang="en-US" sz="800" spc="-286">
                <a:solidFill>
                  <a:srgbClr val="999999"/>
                </a:solidFill>
                <a:latin typeface="Meiryo" panose="020B0604030504040204" pitchFamily="34" charset="-128"/>
                <a:ea typeface="Meiryo" panose="020B0604030504040204" pitchFamily="34" charset="-128"/>
                <a:cs typeface="Arial Unicode MS"/>
              </a:rPr>
              <a:t>査</a:t>
            </a:r>
            <a:r>
              <a:rPr lang="ja-JP" altLang="en-US" sz="800" spc="68">
                <a:solidFill>
                  <a:srgbClr val="999999"/>
                </a:solidFill>
                <a:latin typeface="Meiryo" panose="020B0604030504040204" pitchFamily="34" charset="-128"/>
                <a:ea typeface="Meiryo" panose="020B0604030504040204" pitchFamily="34" charset="-128"/>
                <a:cs typeface="Arial Unicode MS"/>
              </a:rPr>
              <a:t>（</a:t>
            </a:r>
            <a:r>
              <a:rPr lang="en-US" altLang="ja-JP" sz="800" spc="68" dirty="0">
                <a:solidFill>
                  <a:srgbClr val="999999"/>
                </a:solidFill>
                <a:latin typeface="Meiryo" panose="020B0604030504040204" pitchFamily="34" charset="-128"/>
                <a:ea typeface="Meiryo" panose="020B0604030504040204" pitchFamily="34" charset="-128"/>
                <a:cs typeface="Arial Unicode MS"/>
              </a:rPr>
              <a:t>2021</a:t>
            </a:r>
            <a:r>
              <a:rPr lang="ja-JP" altLang="en-US" sz="800" spc="91">
                <a:solidFill>
                  <a:srgbClr val="999999"/>
                </a:solidFill>
                <a:latin typeface="Meiryo" panose="020B0604030504040204" pitchFamily="34" charset="-128"/>
                <a:ea typeface="Meiryo" panose="020B0604030504040204" pitchFamily="34" charset="-128"/>
                <a:cs typeface="Arial Unicode MS"/>
              </a:rPr>
              <a:t>年</a:t>
            </a:r>
            <a:r>
              <a:rPr lang="en-US" altLang="ja-JP" sz="800" spc="32" dirty="0">
                <a:solidFill>
                  <a:srgbClr val="999999"/>
                </a:solidFill>
                <a:latin typeface="Meiryo" panose="020B0604030504040204" pitchFamily="34" charset="-128"/>
                <a:ea typeface="Meiryo" panose="020B0604030504040204" pitchFamily="34" charset="-128"/>
                <a:cs typeface="Arial Unicode MS"/>
              </a:rPr>
              <a:t>10</a:t>
            </a:r>
            <a:r>
              <a:rPr lang="ja-JP" altLang="en-US" sz="800" spc="-5">
                <a:solidFill>
                  <a:srgbClr val="999999"/>
                </a:solidFill>
                <a:latin typeface="Meiryo" panose="020B0604030504040204" pitchFamily="34" charset="-128"/>
                <a:ea typeface="Meiryo" panose="020B0604030504040204" pitchFamily="34" charset="-128"/>
                <a:cs typeface="Arial Unicode MS"/>
              </a:rPr>
              <a:t>月</a:t>
            </a:r>
            <a:r>
              <a:rPr lang="ja-JP" altLang="en-US" sz="800" spc="73">
                <a:solidFill>
                  <a:srgbClr val="999999"/>
                </a:solidFill>
                <a:latin typeface="Meiryo" panose="020B0604030504040204" pitchFamily="34" charset="-128"/>
                <a:ea typeface="Meiryo" panose="020B0604030504040204" pitchFamily="34" charset="-128"/>
                <a:cs typeface="Arial Unicode MS"/>
              </a:rPr>
              <a:t>実施</a:t>
            </a:r>
            <a:r>
              <a:rPr lang="en-US" altLang="ja-JP" sz="800" spc="36" dirty="0">
                <a:solidFill>
                  <a:srgbClr val="999999"/>
                </a:solidFill>
                <a:latin typeface="Meiryo" panose="020B0604030504040204" pitchFamily="34" charset="-128"/>
                <a:ea typeface="Meiryo" panose="020B0604030504040204" pitchFamily="34" charset="-128"/>
                <a:cs typeface="Arial Unicode MS"/>
              </a:rPr>
              <a:t>/</a:t>
            </a:r>
            <a:r>
              <a:rPr lang="ja-JP" altLang="en-US" sz="800" spc="73">
                <a:solidFill>
                  <a:srgbClr val="999999"/>
                </a:solidFill>
                <a:latin typeface="Meiryo" panose="020B0604030504040204" pitchFamily="34" charset="-128"/>
                <a:ea typeface="Meiryo" panose="020B0604030504040204" pitchFamily="34" charset="-128"/>
                <a:cs typeface="Arial Unicode MS"/>
              </a:rPr>
              <a:t>全国</a:t>
            </a:r>
            <a:r>
              <a:rPr lang="en-US" altLang="ja-JP" sz="800" spc="50" dirty="0">
                <a:solidFill>
                  <a:srgbClr val="999999"/>
                </a:solidFill>
                <a:latin typeface="Meiryo" panose="020B0604030504040204" pitchFamily="34" charset="-128"/>
                <a:ea typeface="Meiryo" panose="020B0604030504040204" pitchFamily="34" charset="-128"/>
                <a:cs typeface="Arial Unicode MS"/>
              </a:rPr>
              <a:t>15~59</a:t>
            </a:r>
            <a:r>
              <a:rPr lang="ja-JP" altLang="en-US" sz="800" spc="50">
                <a:solidFill>
                  <a:srgbClr val="999999"/>
                </a:solidFill>
                <a:latin typeface="Meiryo" panose="020B0604030504040204" pitchFamily="34" charset="-128"/>
                <a:ea typeface="Meiryo" panose="020B0604030504040204" pitchFamily="34" charset="-128"/>
                <a:cs typeface="Arial Unicode MS"/>
              </a:rPr>
              <a:t>歳</a:t>
            </a:r>
            <a:r>
              <a:rPr lang="ja-JP" altLang="en-US" sz="800" spc="-5">
                <a:solidFill>
                  <a:srgbClr val="999999"/>
                </a:solidFill>
                <a:latin typeface="Meiryo" panose="020B0604030504040204" pitchFamily="34" charset="-128"/>
                <a:ea typeface="Meiryo" panose="020B0604030504040204" pitchFamily="34" charset="-128"/>
                <a:cs typeface="Arial Unicode MS"/>
              </a:rPr>
              <a:t>の</a:t>
            </a:r>
            <a:r>
              <a:rPr lang="ja-JP" altLang="en-US" sz="800">
                <a:solidFill>
                  <a:srgbClr val="999999"/>
                </a:solidFill>
                <a:latin typeface="Meiryo" panose="020B0604030504040204" pitchFamily="34" charset="-128"/>
                <a:ea typeface="Meiryo" panose="020B0604030504040204" pitchFamily="34" charset="-128"/>
                <a:cs typeface="Arial Unicode MS"/>
              </a:rPr>
              <a:t>男女</a:t>
            </a:r>
            <a:r>
              <a:rPr lang="ja-JP" altLang="en-US" sz="800" spc="-5">
                <a:solidFill>
                  <a:srgbClr val="999999"/>
                </a:solidFill>
                <a:latin typeface="Meiryo" panose="020B0604030504040204" pitchFamily="34" charset="-128"/>
                <a:ea typeface="Meiryo" panose="020B0604030504040204" pitchFamily="34" charset="-128"/>
                <a:cs typeface="Arial Unicode MS"/>
              </a:rPr>
              <a:t>を</a:t>
            </a:r>
            <a:r>
              <a:rPr lang="ja-JP" altLang="en-US" sz="800" spc="23">
                <a:solidFill>
                  <a:srgbClr val="999999"/>
                </a:solidFill>
                <a:latin typeface="Meiryo" panose="020B0604030504040204" pitchFamily="34" charset="-128"/>
                <a:ea typeface="Meiryo" panose="020B0604030504040204" pitchFamily="34" charset="-128"/>
                <a:cs typeface="Arial Unicode MS"/>
              </a:rPr>
              <a:t>対</a:t>
            </a:r>
            <a:r>
              <a:rPr lang="ja-JP" altLang="en-US" sz="800">
                <a:solidFill>
                  <a:srgbClr val="999999"/>
                </a:solidFill>
                <a:latin typeface="Meiryo" panose="020B0604030504040204" pitchFamily="34" charset="-128"/>
                <a:ea typeface="Meiryo" panose="020B0604030504040204" pitchFamily="34" charset="-128"/>
                <a:cs typeface="Arial Unicode MS"/>
              </a:rPr>
              <a:t>象</a:t>
            </a:r>
            <a:r>
              <a:rPr lang="ja-JP" altLang="en-US" sz="800" spc="103">
                <a:solidFill>
                  <a:srgbClr val="999999"/>
                </a:solidFill>
                <a:latin typeface="Meiryo" panose="020B0604030504040204" pitchFamily="34" charset="-128"/>
                <a:ea typeface="Meiryo" panose="020B0604030504040204" pitchFamily="34" charset="-128"/>
                <a:cs typeface="Arial Unicode MS"/>
              </a:rPr>
              <a:t> </a:t>
            </a:r>
            <a:r>
              <a:rPr lang="ja-JP" altLang="en-US" sz="800" spc="-36">
                <a:solidFill>
                  <a:srgbClr val="999999"/>
                </a:solidFill>
                <a:latin typeface="Meiryo" panose="020B0604030504040204" pitchFamily="34" charset="-128"/>
                <a:ea typeface="Meiryo" panose="020B0604030504040204" pitchFamily="34" charset="-128"/>
                <a:cs typeface="Arial Unicode MS"/>
              </a:rPr>
              <a:t>サ</a:t>
            </a:r>
            <a:r>
              <a:rPr lang="ja-JP" altLang="en-US" sz="800" spc="-45">
                <a:solidFill>
                  <a:srgbClr val="999999"/>
                </a:solidFill>
                <a:latin typeface="Meiryo" panose="020B0604030504040204" pitchFamily="34" charset="-128"/>
                <a:ea typeface="Meiryo" panose="020B0604030504040204" pitchFamily="34" charset="-128"/>
                <a:cs typeface="Arial Unicode MS"/>
              </a:rPr>
              <a:t>ン</a:t>
            </a:r>
            <a:r>
              <a:rPr lang="ja-JP" altLang="en-US" sz="800" spc="-32">
                <a:solidFill>
                  <a:srgbClr val="999999"/>
                </a:solidFill>
                <a:latin typeface="Meiryo" panose="020B0604030504040204" pitchFamily="34" charset="-128"/>
                <a:ea typeface="Meiryo" panose="020B0604030504040204" pitchFamily="34" charset="-128"/>
                <a:cs typeface="Arial Unicode MS"/>
              </a:rPr>
              <a:t>プ</a:t>
            </a:r>
            <a:r>
              <a:rPr lang="ja-JP" altLang="en-US" sz="800" spc="5">
                <a:solidFill>
                  <a:srgbClr val="999999"/>
                </a:solidFill>
                <a:latin typeface="Meiryo" panose="020B0604030504040204" pitchFamily="34" charset="-128"/>
                <a:ea typeface="Meiryo" panose="020B0604030504040204" pitchFamily="34" charset="-128"/>
                <a:cs typeface="Arial Unicode MS"/>
              </a:rPr>
              <a:t>ル</a:t>
            </a:r>
            <a:r>
              <a:rPr lang="ja-JP" altLang="en-US" sz="800" spc="73">
                <a:solidFill>
                  <a:srgbClr val="999999"/>
                </a:solidFill>
                <a:latin typeface="Meiryo" panose="020B0604030504040204" pitchFamily="34" charset="-128"/>
                <a:ea typeface="Meiryo" panose="020B0604030504040204" pitchFamily="34" charset="-128"/>
                <a:cs typeface="Arial Unicode MS"/>
              </a:rPr>
              <a:t>数</a:t>
            </a:r>
            <a:r>
              <a:rPr lang="en-US" altLang="ja-JP" sz="800" spc="50" dirty="0">
                <a:solidFill>
                  <a:srgbClr val="999999"/>
                </a:solidFill>
                <a:latin typeface="Meiryo" panose="020B0604030504040204" pitchFamily="34" charset="-128"/>
                <a:ea typeface="Meiryo" panose="020B0604030504040204" pitchFamily="34" charset="-128"/>
                <a:cs typeface="Arial Unicode MS"/>
              </a:rPr>
              <a:t>213</a:t>
            </a:r>
            <a:r>
              <a:rPr lang="ja-JP" altLang="en-US" sz="800" spc="50">
                <a:solidFill>
                  <a:srgbClr val="999999"/>
                </a:solidFill>
                <a:latin typeface="Meiryo" panose="020B0604030504040204" pitchFamily="34" charset="-128"/>
                <a:ea typeface="Meiryo" panose="020B0604030504040204" pitchFamily="34" charset="-128"/>
                <a:cs typeface="Arial Unicode MS"/>
              </a:rPr>
              <a:t>）</a:t>
            </a:r>
            <a:br>
              <a:rPr lang="en-US" altLang="ja-JP" sz="800" spc="50" dirty="0">
                <a:solidFill>
                  <a:srgbClr val="999999"/>
                </a:solidFill>
                <a:latin typeface="Meiryo" panose="020B0604030504040204" pitchFamily="34" charset="-128"/>
                <a:ea typeface="Meiryo" panose="020B0604030504040204" pitchFamily="34" charset="-128"/>
                <a:cs typeface="Arial Unicode MS"/>
              </a:rPr>
            </a:br>
            <a:r>
              <a:rPr lang="en-US" altLang="ja-JP" sz="800" spc="50" dirty="0">
                <a:solidFill>
                  <a:srgbClr val="999999"/>
                </a:solidFill>
                <a:latin typeface="Meiryo" panose="020B0604030504040204" pitchFamily="34" charset="-128"/>
                <a:ea typeface="Meiryo" panose="020B0604030504040204" pitchFamily="34" charset="-128"/>
                <a:cs typeface="Arial Unicode MS"/>
              </a:rPr>
              <a:t>※ </a:t>
            </a:r>
            <a:r>
              <a:rPr lang="ja-JP" altLang="en-US" sz="800" spc="50">
                <a:solidFill>
                  <a:srgbClr val="999999"/>
                </a:solidFill>
                <a:latin typeface="Meiryo" panose="020B0604030504040204" pitchFamily="34" charset="-128"/>
                <a:ea typeface="Meiryo" panose="020B0604030504040204" pitchFamily="34" charset="-128"/>
                <a:cs typeface="Arial Unicode MS"/>
              </a:rPr>
              <a:t>データの数値は、小数第</a:t>
            </a:r>
            <a:r>
              <a:rPr lang="en-US" altLang="ja-JP" sz="800" spc="50" dirty="0">
                <a:solidFill>
                  <a:srgbClr val="999999"/>
                </a:solidFill>
                <a:latin typeface="Meiryo" panose="020B0604030504040204" pitchFamily="34" charset="-128"/>
                <a:ea typeface="Meiryo" panose="020B0604030504040204" pitchFamily="34" charset="-128"/>
                <a:cs typeface="Arial Unicode MS"/>
              </a:rPr>
              <a:t>1</a:t>
            </a:r>
            <a:r>
              <a:rPr lang="ja-JP" altLang="en-US" sz="800" spc="50">
                <a:solidFill>
                  <a:srgbClr val="999999"/>
                </a:solidFill>
                <a:latin typeface="Meiryo" panose="020B0604030504040204" pitchFamily="34" charset="-128"/>
                <a:ea typeface="Meiryo" panose="020B0604030504040204" pitchFamily="34" charset="-128"/>
                <a:cs typeface="Arial Unicode MS"/>
              </a:rPr>
              <a:t>位を四捨五入しているため、合計した数が</a:t>
            </a:r>
            <a:r>
              <a:rPr lang="en-US" altLang="ja-JP" sz="800" spc="50" dirty="0">
                <a:solidFill>
                  <a:srgbClr val="999999"/>
                </a:solidFill>
                <a:latin typeface="Meiryo" panose="020B0604030504040204" pitchFamily="34" charset="-128"/>
                <a:ea typeface="Meiryo" panose="020B0604030504040204" pitchFamily="34" charset="-128"/>
                <a:cs typeface="Arial Unicode MS"/>
              </a:rPr>
              <a:t>100%</a:t>
            </a:r>
            <a:r>
              <a:rPr lang="ja-JP" altLang="en-US" sz="800" spc="50">
                <a:solidFill>
                  <a:srgbClr val="999999"/>
                </a:solidFill>
                <a:latin typeface="Meiryo" panose="020B0604030504040204" pitchFamily="34" charset="-128"/>
                <a:ea typeface="Meiryo" panose="020B0604030504040204" pitchFamily="34" charset="-128"/>
                <a:cs typeface="Arial Unicode MS"/>
              </a:rPr>
              <a:t>にならないことがあります</a:t>
            </a:r>
            <a:endParaRPr lang="ja-JP" altLang="en-US" sz="800">
              <a:solidFill>
                <a:srgbClr val="999999"/>
              </a:solidFill>
              <a:latin typeface="Meiryo" panose="020B0604030504040204" pitchFamily="34" charset="-128"/>
              <a:ea typeface="Meiryo" panose="020B0604030504040204" pitchFamily="34" charset="-128"/>
              <a:cs typeface="Arial Unicode MS"/>
            </a:endParaRPr>
          </a:p>
        </p:txBody>
      </p:sp>
      <p:sp>
        <p:nvSpPr>
          <p:cNvPr id="190" name="テキスト ボックス 189">
            <a:extLst>
              <a:ext uri="{FF2B5EF4-FFF2-40B4-BE49-F238E27FC236}">
                <a16:creationId xmlns:a16="http://schemas.microsoft.com/office/drawing/2014/main" id="{7021D047-7F2A-321F-C2D4-AAD5164A54F8}"/>
              </a:ext>
            </a:extLst>
          </p:cNvPr>
          <p:cNvSpPr txBox="1"/>
          <p:nvPr/>
        </p:nvSpPr>
        <p:spPr>
          <a:xfrm>
            <a:off x="4159292" y="4207082"/>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a:solidFill>
                  <a:schemeClr val="bg1"/>
                </a:solidFill>
                <a:latin typeface="Meiryo" panose="020B0604030504040204" pitchFamily="34" charset="-128"/>
                <a:ea typeface="Meiryo" panose="020B0604030504040204" pitchFamily="34" charset="-128"/>
              </a:rPr>
              <a:t>13</a:t>
            </a:r>
            <a:r>
              <a:rPr lang="en-US" altLang="ja-JP" sz="1000" b="1">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1" name="テキスト ボックス 190">
            <a:extLst>
              <a:ext uri="{FF2B5EF4-FFF2-40B4-BE49-F238E27FC236}">
                <a16:creationId xmlns:a16="http://schemas.microsoft.com/office/drawing/2014/main" id="{A1AA63C2-1D97-7800-D087-4A5E0A4FCA7C}"/>
              </a:ext>
            </a:extLst>
          </p:cNvPr>
          <p:cNvSpPr txBox="1"/>
          <p:nvPr/>
        </p:nvSpPr>
        <p:spPr>
          <a:xfrm>
            <a:off x="4495404" y="4658493"/>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3</a:t>
            </a:r>
            <a:r>
              <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a:solidFill>
                  <a:schemeClr val="bg1"/>
                </a:solidFill>
                <a:latin typeface="Meiryo" panose="020B0604030504040204" pitchFamily="34" charset="-128"/>
                <a:ea typeface="Meiryo" panose="020B0604030504040204" pitchFamily="34" charset="-128"/>
              </a:rPr>
              <a:t>13</a:t>
            </a:r>
            <a:r>
              <a:rPr lang="en-US" altLang="ja-JP" sz="1000" b="1">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2" name="テキスト ボックス 191">
            <a:extLst>
              <a:ext uri="{FF2B5EF4-FFF2-40B4-BE49-F238E27FC236}">
                <a16:creationId xmlns:a16="http://schemas.microsoft.com/office/drawing/2014/main" id="{F081E563-A3DB-4595-B4BB-8B7365FF079D}"/>
              </a:ext>
            </a:extLst>
          </p:cNvPr>
          <p:cNvSpPr txBox="1"/>
          <p:nvPr/>
        </p:nvSpPr>
        <p:spPr>
          <a:xfrm>
            <a:off x="4246884" y="5292621"/>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a:solidFill>
                  <a:schemeClr val="bg1"/>
                </a:solidFill>
                <a:latin typeface="Meiryo" panose="020B0604030504040204" pitchFamily="34" charset="-128"/>
                <a:ea typeface="Meiryo" panose="020B0604030504040204" pitchFamily="34" charset="-128"/>
              </a:rPr>
              <a:t>19</a:t>
            </a:r>
            <a:r>
              <a:rPr lang="en-US" altLang="ja-JP" sz="1000" b="1">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grpSp>
        <p:nvGrpSpPr>
          <p:cNvPr id="195" name="グループ化 194">
            <a:extLst>
              <a:ext uri="{FF2B5EF4-FFF2-40B4-BE49-F238E27FC236}">
                <a16:creationId xmlns:a16="http://schemas.microsoft.com/office/drawing/2014/main" id="{640E96D6-AA5C-EF50-FE8A-8E823005949E}"/>
              </a:ext>
            </a:extLst>
          </p:cNvPr>
          <p:cNvGrpSpPr/>
          <p:nvPr/>
        </p:nvGrpSpPr>
        <p:grpSpPr>
          <a:xfrm>
            <a:off x="2245040" y="4020942"/>
            <a:ext cx="3171018" cy="2114012"/>
            <a:chOff x="793439" y="4083505"/>
            <a:chExt cx="3171018" cy="2114012"/>
          </a:xfrm>
        </p:grpSpPr>
        <p:graphicFrame>
          <p:nvGraphicFramePr>
            <p:cNvPr id="196" name="グラフ 195">
              <a:extLst>
                <a:ext uri="{FF2B5EF4-FFF2-40B4-BE49-F238E27FC236}">
                  <a16:creationId xmlns:a16="http://schemas.microsoft.com/office/drawing/2014/main" id="{F9B5C038-6B34-79AB-B9A1-313BFEBEC51B}"/>
                </a:ext>
              </a:extLst>
            </p:cNvPr>
            <p:cNvGraphicFramePr>
              <a:graphicFrameLocks noChangeAspect="1"/>
            </p:cNvGraphicFramePr>
            <p:nvPr>
              <p:extLst>
                <p:ext uri="{D42A27DB-BD31-4B8C-83A1-F6EECF244321}">
                  <p14:modId xmlns:p14="http://schemas.microsoft.com/office/powerpoint/2010/main" val="3115807802"/>
                </p:ext>
              </p:extLst>
            </p:nvPr>
          </p:nvGraphicFramePr>
          <p:xfrm>
            <a:off x="793439" y="4083505"/>
            <a:ext cx="3171018" cy="2114012"/>
          </p:xfrm>
          <a:graphic>
            <a:graphicData uri="http://schemas.openxmlformats.org/drawingml/2006/chart">
              <c:chart xmlns:c="http://schemas.openxmlformats.org/drawingml/2006/chart" xmlns:r="http://schemas.openxmlformats.org/officeDocument/2006/relationships" r:id="rId4"/>
            </a:graphicData>
          </a:graphic>
        </p:graphicFrame>
        <p:sp>
          <p:nvSpPr>
            <p:cNvPr id="197" name="テキスト ボックス 196">
              <a:extLst>
                <a:ext uri="{FF2B5EF4-FFF2-40B4-BE49-F238E27FC236}">
                  <a16:creationId xmlns:a16="http://schemas.microsoft.com/office/drawing/2014/main" id="{8DC3CE85-A660-B125-C9A1-F93D226B3445}"/>
                </a:ext>
              </a:extLst>
            </p:cNvPr>
            <p:cNvSpPr txBox="1"/>
            <p:nvPr/>
          </p:nvSpPr>
          <p:spPr>
            <a:xfrm>
              <a:off x="2730469" y="4867030"/>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9</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8" name="テキスト ボックス 197">
              <a:extLst>
                <a:ext uri="{FF2B5EF4-FFF2-40B4-BE49-F238E27FC236}">
                  <a16:creationId xmlns:a16="http://schemas.microsoft.com/office/drawing/2014/main" id="{FD8EE6B8-5B19-DBBF-2A3F-C7EE8D7FE83A}"/>
                </a:ext>
              </a:extLst>
            </p:cNvPr>
            <p:cNvSpPr txBox="1"/>
            <p:nvPr/>
          </p:nvSpPr>
          <p:spPr>
            <a:xfrm>
              <a:off x="2298864" y="5453367"/>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bg1"/>
                  </a:solidFill>
                  <a:latin typeface="Meiryo" panose="020B0604030504040204" pitchFamily="34" charset="-128"/>
                  <a:ea typeface="Meiryo" panose="020B0604030504040204" pitchFamily="34" charset="-128"/>
                </a:rPr>
                <a:t>3</a:t>
              </a: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6</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9" name="テキスト ボックス 198">
              <a:extLst>
                <a:ext uri="{FF2B5EF4-FFF2-40B4-BE49-F238E27FC236}">
                  <a16:creationId xmlns:a16="http://schemas.microsoft.com/office/drawing/2014/main" id="{6C1D5961-E598-FB5E-60E0-E2D471572F3A}"/>
                </a:ext>
              </a:extLst>
            </p:cNvPr>
            <p:cNvSpPr txBox="1"/>
            <p:nvPr/>
          </p:nvSpPr>
          <p:spPr>
            <a:xfrm>
              <a:off x="1733407" y="5389671"/>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5</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01" name="テキスト ボックス 200">
              <a:extLst>
                <a:ext uri="{FF2B5EF4-FFF2-40B4-BE49-F238E27FC236}">
                  <a16:creationId xmlns:a16="http://schemas.microsoft.com/office/drawing/2014/main" id="{AA4C5227-CF83-E51D-EE1B-03999298BA1A}"/>
                </a:ext>
              </a:extLst>
            </p:cNvPr>
            <p:cNvSpPr txBox="1"/>
            <p:nvPr/>
          </p:nvSpPr>
          <p:spPr>
            <a:xfrm>
              <a:off x="1639456" y="4646985"/>
              <a:ext cx="530760"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tx2"/>
                  </a:solidFill>
                  <a:latin typeface="Meiryo" panose="020B0604030504040204" pitchFamily="34" charset="-128"/>
                  <a:ea typeface="Meiryo" panose="020B0604030504040204" pitchFamily="34" charset="-128"/>
                </a:rPr>
                <a:t>5</a:t>
              </a:r>
              <a:r>
                <a:rPr kumimoji="1" lang="en-US" altLang="ja-JP"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a:t>
              </a:r>
              <a:r>
                <a:rPr kumimoji="1" lang="ja-JP" altLang="en-US"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以上</a:t>
              </a:r>
              <a:endParaRPr kumimoji="1" lang="en-US" altLang="ja-JP"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tx2"/>
                  </a:solidFill>
                  <a:latin typeface="Meiryo" panose="020B0604030504040204" pitchFamily="34" charset="-128"/>
                  <a:ea typeface="Meiryo" panose="020B0604030504040204" pitchFamily="34" charset="-128"/>
                </a:rPr>
                <a:t>10</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grpSp>
      <p:sp>
        <p:nvSpPr>
          <p:cNvPr id="202" name="角丸四角形 2">
            <a:extLst>
              <a:ext uri="{FF2B5EF4-FFF2-40B4-BE49-F238E27FC236}">
                <a16:creationId xmlns:a16="http://schemas.microsoft.com/office/drawing/2014/main" id="{26CA550D-1B8A-A5B2-684C-1206A2E220A5}"/>
              </a:ext>
            </a:extLst>
          </p:cNvPr>
          <p:cNvSpPr/>
          <p:nvPr/>
        </p:nvSpPr>
        <p:spPr>
          <a:xfrm>
            <a:off x="813282" y="1173519"/>
            <a:ext cx="3467939" cy="577535"/>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lang="ja-JP" altLang="en-US" sz="1200" b="1">
                <a:solidFill>
                  <a:schemeClr val="accent1"/>
                </a:solidFill>
                <a:latin typeface="Meiryo" panose="020B0604030504040204" pitchFamily="34" charset="-128"/>
                <a:ea typeface="Meiryo" panose="020B0604030504040204" pitchFamily="34" charset="-128"/>
              </a:rPr>
              <a:t>ユーザー属性</a:t>
            </a:r>
            <a:endParaRPr kumimoji="1" lang="en-US" altLang="ja-JP" sz="1200" b="1" baseline="30000" dirty="0">
              <a:solidFill>
                <a:schemeClr val="accent1"/>
              </a:solidFill>
              <a:latin typeface="Meiryo" panose="020B0604030504040204" pitchFamily="34" charset="-128"/>
              <a:ea typeface="Meiryo" panose="020B0604030504040204" pitchFamily="34" charset="-128"/>
            </a:endParaRPr>
          </a:p>
        </p:txBody>
      </p:sp>
      <p:grpSp>
        <p:nvGrpSpPr>
          <p:cNvPr id="203" name="グループ化 202">
            <a:extLst>
              <a:ext uri="{FF2B5EF4-FFF2-40B4-BE49-F238E27FC236}">
                <a16:creationId xmlns:a16="http://schemas.microsoft.com/office/drawing/2014/main" id="{275620E8-FA3E-4743-6139-20698726ECA9}"/>
              </a:ext>
            </a:extLst>
          </p:cNvPr>
          <p:cNvGrpSpPr/>
          <p:nvPr/>
        </p:nvGrpSpPr>
        <p:grpSpPr>
          <a:xfrm>
            <a:off x="1127312" y="1965616"/>
            <a:ext cx="2769194" cy="2310174"/>
            <a:chOff x="1694010" y="2440372"/>
            <a:chExt cx="3288901" cy="2743735"/>
          </a:xfrm>
        </p:grpSpPr>
        <p:graphicFrame>
          <p:nvGraphicFramePr>
            <p:cNvPr id="204" name="グラフ 203">
              <a:extLst>
                <a:ext uri="{FF2B5EF4-FFF2-40B4-BE49-F238E27FC236}">
                  <a16:creationId xmlns:a16="http://schemas.microsoft.com/office/drawing/2014/main" id="{DCC969AA-F6E2-C9D8-C45F-AC6549F08AAC}"/>
                </a:ext>
              </a:extLst>
            </p:cNvPr>
            <p:cNvGraphicFramePr/>
            <p:nvPr>
              <p:extLst>
                <p:ext uri="{D42A27DB-BD31-4B8C-83A1-F6EECF244321}">
                  <p14:modId xmlns:p14="http://schemas.microsoft.com/office/powerpoint/2010/main" val="1321004814"/>
                </p:ext>
              </p:extLst>
            </p:nvPr>
          </p:nvGraphicFramePr>
          <p:xfrm>
            <a:off x="1694010" y="2440372"/>
            <a:ext cx="3288901" cy="2743735"/>
          </p:xfrm>
          <a:graphic>
            <a:graphicData uri="http://schemas.openxmlformats.org/drawingml/2006/chart">
              <c:chart xmlns:c="http://schemas.openxmlformats.org/drawingml/2006/chart" xmlns:r="http://schemas.openxmlformats.org/officeDocument/2006/relationships" r:id="rId5"/>
            </a:graphicData>
          </a:graphic>
        </p:graphicFrame>
        <p:sp>
          <p:nvSpPr>
            <p:cNvPr id="205" name="テキスト ボックス 204">
              <a:extLst>
                <a:ext uri="{FF2B5EF4-FFF2-40B4-BE49-F238E27FC236}">
                  <a16:creationId xmlns:a16="http://schemas.microsoft.com/office/drawing/2014/main" id="{0BEB7E0A-00E1-0941-01EA-390622F3FDD9}"/>
                </a:ext>
              </a:extLst>
            </p:cNvPr>
            <p:cNvSpPr txBox="1"/>
            <p:nvPr/>
          </p:nvSpPr>
          <p:spPr>
            <a:xfrm>
              <a:off x="3835283" y="3273287"/>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endPar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r>
                <a:rPr lang="en-US" altLang="ja-JP" sz="2900" b="1" spc="-150" dirty="0">
                  <a:solidFill>
                    <a:srgbClr val="00003E"/>
                  </a:solidFill>
                  <a:effectLst>
                    <a:glow rad="139700">
                      <a:srgbClr val="FFFFFF"/>
                    </a:glow>
                  </a:effectLst>
                  <a:latin typeface="Segoe UI" panose="020B0502040204020203" pitchFamily="34" charset="0"/>
                  <a:ea typeface="Meiryo" panose="020B0604030504040204" pitchFamily="34" charset="-128"/>
                  <a:cs typeface="Segoe UI" panose="020B0502040204020203" pitchFamily="34" charset="0"/>
                </a:rPr>
                <a:t>33</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06" name="テキスト ボックス 205">
              <a:extLst>
                <a:ext uri="{FF2B5EF4-FFF2-40B4-BE49-F238E27FC236}">
                  <a16:creationId xmlns:a16="http://schemas.microsoft.com/office/drawing/2014/main" id="{0A582CF3-4FD8-B098-EBC1-9D3C49C758BD}"/>
                </a:ext>
              </a:extLst>
            </p:cNvPr>
            <p:cNvSpPr txBox="1"/>
            <p:nvPr/>
          </p:nvSpPr>
          <p:spPr>
            <a:xfrm>
              <a:off x="2267805" y="3413164"/>
              <a:ext cx="557816"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lang="en-US" altLang="ja-JP" sz="2900" b="1" dirty="0">
                  <a:solidFill>
                    <a:srgbClr val="FFFFFF"/>
                  </a:solidFill>
                  <a:latin typeface="Segoe UI" panose="020B0502040204020203" pitchFamily="34" charset="0"/>
                  <a:ea typeface="Meiryo" panose="020B0604030504040204" pitchFamily="34" charset="-128"/>
                  <a:cs typeface="Segoe UI" panose="020B0502040204020203" pitchFamily="34" charset="0"/>
                </a:rPr>
                <a:t>67</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pic>
        <p:nvPicPr>
          <p:cNvPr id="207" name="図 206">
            <a:extLst>
              <a:ext uri="{FF2B5EF4-FFF2-40B4-BE49-F238E27FC236}">
                <a16:creationId xmlns:a16="http://schemas.microsoft.com/office/drawing/2014/main" id="{F30F6CAF-6442-8311-86FA-1D507C7B742B}"/>
              </a:ext>
            </a:extLst>
          </p:cNvPr>
          <p:cNvPicPr>
            <a:picLocks noChangeAspect="1"/>
          </p:cNvPicPr>
          <p:nvPr/>
        </p:nvPicPr>
        <p:blipFill>
          <a:blip r:embed="rId6"/>
          <a:stretch>
            <a:fillRect/>
          </a:stretch>
        </p:blipFill>
        <p:spPr>
          <a:xfrm>
            <a:off x="2367909" y="2884945"/>
            <a:ext cx="288000" cy="496941"/>
          </a:xfrm>
          <a:prstGeom prst="rect">
            <a:avLst/>
          </a:prstGeom>
        </p:spPr>
      </p:pic>
      <p:grpSp>
        <p:nvGrpSpPr>
          <p:cNvPr id="208" name="グループ化 207">
            <a:extLst>
              <a:ext uri="{FF2B5EF4-FFF2-40B4-BE49-F238E27FC236}">
                <a16:creationId xmlns:a16="http://schemas.microsoft.com/office/drawing/2014/main" id="{EFFD2CD3-4331-4DFC-203A-40DC11365C91}"/>
              </a:ext>
            </a:extLst>
          </p:cNvPr>
          <p:cNvGrpSpPr/>
          <p:nvPr/>
        </p:nvGrpSpPr>
        <p:grpSpPr>
          <a:xfrm>
            <a:off x="3636668" y="2652517"/>
            <a:ext cx="1027922" cy="1245080"/>
            <a:chOff x="4167616" y="2392714"/>
            <a:chExt cx="1445609" cy="1751007"/>
          </a:xfrm>
        </p:grpSpPr>
        <p:pic>
          <p:nvPicPr>
            <p:cNvPr id="209" name="図 208">
              <a:extLst>
                <a:ext uri="{FF2B5EF4-FFF2-40B4-BE49-F238E27FC236}">
                  <a16:creationId xmlns:a16="http://schemas.microsoft.com/office/drawing/2014/main" id="{F071645D-6FA1-B9F0-F6D2-2C55CC907684}"/>
                </a:ext>
              </a:extLst>
            </p:cNvPr>
            <p:cNvPicPr>
              <a:picLocks noChangeAspect="1"/>
            </p:cNvPicPr>
            <p:nvPr/>
          </p:nvPicPr>
          <p:blipFill rotWithShape="1">
            <a:blip r:embed="rId7"/>
            <a:srcRect b="59754"/>
            <a:stretch/>
          </p:blipFill>
          <p:spPr>
            <a:xfrm>
              <a:off x="4413197" y="2780701"/>
              <a:ext cx="954446" cy="1363020"/>
            </a:xfrm>
            <a:prstGeom prst="rect">
              <a:avLst/>
            </a:prstGeom>
          </p:spPr>
        </p:pic>
        <p:sp>
          <p:nvSpPr>
            <p:cNvPr id="210" name="角丸四角形 16">
              <a:extLst>
                <a:ext uri="{FF2B5EF4-FFF2-40B4-BE49-F238E27FC236}">
                  <a16:creationId xmlns:a16="http://schemas.microsoft.com/office/drawing/2014/main" id="{06B10E6B-388A-C370-A6E5-ACB09AE941C9}"/>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211" name="グループ化 210">
            <a:extLst>
              <a:ext uri="{FF2B5EF4-FFF2-40B4-BE49-F238E27FC236}">
                <a16:creationId xmlns:a16="http://schemas.microsoft.com/office/drawing/2014/main" id="{149EE08D-5A06-21A6-A8BB-8107385ACE68}"/>
              </a:ext>
            </a:extLst>
          </p:cNvPr>
          <p:cNvGrpSpPr/>
          <p:nvPr/>
        </p:nvGrpSpPr>
        <p:grpSpPr>
          <a:xfrm>
            <a:off x="360998" y="2648679"/>
            <a:ext cx="1030837" cy="1248611"/>
            <a:chOff x="786231" y="2392714"/>
            <a:chExt cx="1445609" cy="1751007"/>
          </a:xfrm>
        </p:grpSpPr>
        <p:pic>
          <p:nvPicPr>
            <p:cNvPr id="212" name="図 211">
              <a:extLst>
                <a:ext uri="{FF2B5EF4-FFF2-40B4-BE49-F238E27FC236}">
                  <a16:creationId xmlns:a16="http://schemas.microsoft.com/office/drawing/2014/main" id="{83794161-BA66-494E-D3B0-62C52DCF382F}"/>
                </a:ext>
              </a:extLst>
            </p:cNvPr>
            <p:cNvPicPr>
              <a:picLocks noChangeAspect="1"/>
            </p:cNvPicPr>
            <p:nvPr/>
          </p:nvPicPr>
          <p:blipFill rotWithShape="1">
            <a:blip r:embed="rId8"/>
            <a:srcRect t="-1" b="59195"/>
            <a:stretch/>
          </p:blipFill>
          <p:spPr>
            <a:xfrm>
              <a:off x="1036103" y="2803425"/>
              <a:ext cx="945864" cy="1340296"/>
            </a:xfrm>
            <a:prstGeom prst="rect">
              <a:avLst/>
            </a:prstGeom>
          </p:spPr>
        </p:pic>
        <p:sp>
          <p:nvSpPr>
            <p:cNvPr id="213" name="角丸四角形 19">
              <a:extLst>
                <a:ext uri="{FF2B5EF4-FFF2-40B4-BE49-F238E27FC236}">
                  <a16:creationId xmlns:a16="http://schemas.microsoft.com/office/drawing/2014/main" id="{C8F69F46-F315-90C8-338D-079F75C7B3AF}"/>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sp>
        <p:nvSpPr>
          <p:cNvPr id="214" name="角丸四角形 20">
            <a:extLst>
              <a:ext uri="{FF2B5EF4-FFF2-40B4-BE49-F238E27FC236}">
                <a16:creationId xmlns:a16="http://schemas.microsoft.com/office/drawing/2014/main" id="{C78AF547-750B-C63A-E426-C7F06675A276}"/>
              </a:ext>
            </a:extLst>
          </p:cNvPr>
          <p:cNvSpPr/>
          <p:nvPr/>
        </p:nvSpPr>
        <p:spPr>
          <a:xfrm>
            <a:off x="4882677" y="1171145"/>
            <a:ext cx="3065519" cy="577535"/>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200" b="1">
                <a:solidFill>
                  <a:schemeClr val="accent1"/>
                </a:solidFill>
                <a:latin typeface="Meiryo" panose="020B0604030504040204" pitchFamily="34" charset="-128"/>
                <a:ea typeface="Meiryo" panose="020B0604030504040204" pitchFamily="34" charset="-128"/>
              </a:rPr>
              <a:t>幅広い層からなる</a:t>
            </a:r>
          </a:p>
          <a:p>
            <a:pPr algn="ctr">
              <a:lnSpc>
                <a:spcPct val="120000"/>
              </a:lnSpc>
            </a:pPr>
            <a:r>
              <a:rPr kumimoji="1" lang="ja-JP" altLang="en-US" sz="1200" b="1">
                <a:solidFill>
                  <a:schemeClr val="accent1"/>
                </a:solidFill>
                <a:latin typeface="Meiryo" panose="020B0604030504040204" pitchFamily="34" charset="-128"/>
                <a:ea typeface="Meiryo" panose="020B0604030504040204" pitchFamily="34" charset="-128"/>
              </a:rPr>
              <a:t>友だちユーザーの構成比</a:t>
            </a:r>
            <a:r>
              <a:rPr kumimoji="1" lang="en-US" altLang="ja-JP" sz="800" b="1" dirty="0">
                <a:solidFill>
                  <a:schemeClr val="accent1"/>
                </a:solidFill>
                <a:latin typeface="Meiryo" panose="020B0604030504040204" pitchFamily="34" charset="-128"/>
                <a:ea typeface="Meiryo" panose="020B0604030504040204" pitchFamily="34" charset="-128"/>
              </a:rPr>
              <a:t>※</a:t>
            </a:r>
            <a:endParaRPr kumimoji="1" lang="ja-JP" altLang="en-US" sz="800" b="1">
              <a:solidFill>
                <a:schemeClr val="accent1"/>
              </a:solidFill>
              <a:latin typeface="Meiryo" panose="020B0604030504040204" pitchFamily="34" charset="-128"/>
              <a:ea typeface="Meiryo" panose="020B0604030504040204" pitchFamily="34" charset="-128"/>
            </a:endParaRPr>
          </a:p>
        </p:txBody>
      </p:sp>
      <p:grpSp>
        <p:nvGrpSpPr>
          <p:cNvPr id="226" name="グループ化 225">
            <a:extLst>
              <a:ext uri="{FF2B5EF4-FFF2-40B4-BE49-F238E27FC236}">
                <a16:creationId xmlns:a16="http://schemas.microsoft.com/office/drawing/2014/main" id="{90845298-F8D8-3DA8-9F76-D17C9BC0CCE9}"/>
              </a:ext>
            </a:extLst>
          </p:cNvPr>
          <p:cNvGrpSpPr/>
          <p:nvPr/>
        </p:nvGrpSpPr>
        <p:grpSpPr>
          <a:xfrm>
            <a:off x="-103577" y="4037857"/>
            <a:ext cx="3171018" cy="2114012"/>
            <a:chOff x="1053171" y="4386671"/>
            <a:chExt cx="3171018" cy="2114012"/>
          </a:xfrm>
        </p:grpSpPr>
        <p:graphicFrame>
          <p:nvGraphicFramePr>
            <p:cNvPr id="227" name="グラフ 226">
              <a:extLst>
                <a:ext uri="{FF2B5EF4-FFF2-40B4-BE49-F238E27FC236}">
                  <a16:creationId xmlns:a16="http://schemas.microsoft.com/office/drawing/2014/main" id="{22E44E68-7407-9ADC-F3FE-275D1066718A}"/>
                </a:ext>
              </a:extLst>
            </p:cNvPr>
            <p:cNvGraphicFramePr>
              <a:graphicFrameLocks noChangeAspect="1"/>
            </p:cNvGraphicFramePr>
            <p:nvPr>
              <p:extLst>
                <p:ext uri="{D42A27DB-BD31-4B8C-83A1-F6EECF244321}">
                  <p14:modId xmlns:p14="http://schemas.microsoft.com/office/powerpoint/2010/main" val="261755654"/>
                </p:ext>
              </p:extLst>
            </p:nvPr>
          </p:nvGraphicFramePr>
          <p:xfrm>
            <a:off x="1053171" y="4386671"/>
            <a:ext cx="3171018" cy="2114012"/>
          </p:xfrm>
          <a:graphic>
            <a:graphicData uri="http://schemas.openxmlformats.org/drawingml/2006/chart">
              <c:chart xmlns:c="http://schemas.openxmlformats.org/drawingml/2006/chart" xmlns:r="http://schemas.openxmlformats.org/officeDocument/2006/relationships" r:id="rId9"/>
            </a:graphicData>
          </a:graphic>
        </p:graphicFrame>
        <p:sp>
          <p:nvSpPr>
            <p:cNvPr id="228" name="テキスト ボックス 227">
              <a:extLst>
                <a:ext uri="{FF2B5EF4-FFF2-40B4-BE49-F238E27FC236}">
                  <a16:creationId xmlns:a16="http://schemas.microsoft.com/office/drawing/2014/main" id="{F1F49A8B-5D48-22AB-E882-D5C361E3E238}"/>
                </a:ext>
              </a:extLst>
            </p:cNvPr>
            <p:cNvSpPr txBox="1"/>
            <p:nvPr/>
          </p:nvSpPr>
          <p:spPr>
            <a:xfrm>
              <a:off x="3070327" y="4453022"/>
              <a:ext cx="511358"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1</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 </a:t>
              </a:r>
              <a:r>
                <a:rPr lang="en-US" altLang="ja-JP" sz="1000" b="1" dirty="0">
                  <a:solidFill>
                    <a:schemeClr val="tx2"/>
                  </a:solidFill>
                  <a:latin typeface="Meiryo" panose="020B0604030504040204" pitchFamily="34" charset="-128"/>
                  <a:ea typeface="Meiryo" panose="020B0604030504040204" pitchFamily="34" charset="-128"/>
                </a:rPr>
                <a:t>5</a:t>
              </a:r>
              <a:r>
                <a:rPr kumimoji="1" lang="en-US" altLang="ja-JP" sz="6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229" name="テキスト ボックス 228">
              <a:extLst>
                <a:ext uri="{FF2B5EF4-FFF2-40B4-BE49-F238E27FC236}">
                  <a16:creationId xmlns:a16="http://schemas.microsoft.com/office/drawing/2014/main" id="{9B8590DC-CE14-BCA3-3CBD-00FE38027591}"/>
                </a:ext>
              </a:extLst>
            </p:cNvPr>
            <p:cNvSpPr txBox="1"/>
            <p:nvPr/>
          </p:nvSpPr>
          <p:spPr>
            <a:xfrm>
              <a:off x="2920815" y="4891071"/>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11</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0" name="テキスト ボックス 229">
              <a:extLst>
                <a:ext uri="{FF2B5EF4-FFF2-40B4-BE49-F238E27FC236}">
                  <a16:creationId xmlns:a16="http://schemas.microsoft.com/office/drawing/2014/main" id="{C777ED70-5A71-E527-1510-AA1A2924EE3D}"/>
                </a:ext>
              </a:extLst>
            </p:cNvPr>
            <p:cNvSpPr txBox="1"/>
            <p:nvPr/>
          </p:nvSpPr>
          <p:spPr>
            <a:xfrm>
              <a:off x="2874203" y="5611363"/>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bg1"/>
                  </a:solidFill>
                  <a:latin typeface="Meiryo" panose="020B0604030504040204" pitchFamily="34" charset="-128"/>
                  <a:ea typeface="Meiryo" panose="020B0604030504040204" pitchFamily="34" charset="-128"/>
                </a:rPr>
                <a:t>3</a:t>
              </a: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15</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1" name="テキスト ボックス 230">
              <a:extLst>
                <a:ext uri="{FF2B5EF4-FFF2-40B4-BE49-F238E27FC236}">
                  <a16:creationId xmlns:a16="http://schemas.microsoft.com/office/drawing/2014/main" id="{60CDF82A-24D0-6E32-B14B-342BF146EC12}"/>
                </a:ext>
              </a:extLst>
            </p:cNvPr>
            <p:cNvSpPr txBox="1"/>
            <p:nvPr/>
          </p:nvSpPr>
          <p:spPr>
            <a:xfrm>
              <a:off x="2088411" y="5611363"/>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20</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3" name="テキスト ボックス 232">
              <a:extLst>
                <a:ext uri="{FF2B5EF4-FFF2-40B4-BE49-F238E27FC236}">
                  <a16:creationId xmlns:a16="http://schemas.microsoft.com/office/drawing/2014/main" id="{87A0A9A8-5C1A-24F3-3CBF-FCFFA6438960}"/>
                </a:ext>
              </a:extLst>
            </p:cNvPr>
            <p:cNvSpPr txBox="1"/>
            <p:nvPr/>
          </p:nvSpPr>
          <p:spPr>
            <a:xfrm>
              <a:off x="1981110" y="4835703"/>
              <a:ext cx="530760"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50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a:t>
              </a:r>
              <a:r>
                <a:rPr kumimoji="1" lang="ja-JP" altLang="en-US"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以上</a:t>
              </a:r>
              <a:endParaRPr kumimoji="1" lang="en-US" altLang="ja-JP" sz="8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2"/>
                  </a:solidFill>
                  <a:latin typeface="Meiryo" panose="020B0604030504040204" pitchFamily="34" charset="-128"/>
                  <a:ea typeface="Meiryo" panose="020B0604030504040204" pitchFamily="34" charset="-128"/>
                </a:rPr>
                <a:t>16</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234" name="フリーフォーム 36">
              <a:extLst>
                <a:ext uri="{FF2B5EF4-FFF2-40B4-BE49-F238E27FC236}">
                  <a16:creationId xmlns:a16="http://schemas.microsoft.com/office/drawing/2014/main" id="{D834EEC1-3A6F-2560-3A15-6D2CDDAFE738}"/>
                </a:ext>
              </a:extLst>
            </p:cNvPr>
            <p:cNvSpPr/>
            <p:nvPr/>
          </p:nvSpPr>
          <p:spPr>
            <a:xfrm flipH="1">
              <a:off x="2828693" y="4522743"/>
              <a:ext cx="206518" cy="49783"/>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sp>
        <p:nvSpPr>
          <p:cNvPr id="236" name="フリーフォーム 56">
            <a:extLst>
              <a:ext uri="{FF2B5EF4-FFF2-40B4-BE49-F238E27FC236}">
                <a16:creationId xmlns:a16="http://schemas.microsoft.com/office/drawing/2014/main" id="{207A81A5-425A-91CF-B78E-8B7F7F3DB64D}"/>
              </a:ext>
            </a:extLst>
          </p:cNvPr>
          <p:cNvSpPr/>
          <p:nvPr/>
        </p:nvSpPr>
        <p:spPr>
          <a:xfrm flipH="1">
            <a:off x="4087277" y="4142464"/>
            <a:ext cx="293432" cy="6064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nvGrpSpPr>
          <p:cNvPr id="237" name="グループ化 236">
            <a:extLst>
              <a:ext uri="{FF2B5EF4-FFF2-40B4-BE49-F238E27FC236}">
                <a16:creationId xmlns:a16="http://schemas.microsoft.com/office/drawing/2014/main" id="{A70B78F1-F954-87C8-7D7A-D41EFA71AC81}"/>
              </a:ext>
            </a:extLst>
          </p:cNvPr>
          <p:cNvGrpSpPr/>
          <p:nvPr/>
        </p:nvGrpSpPr>
        <p:grpSpPr>
          <a:xfrm>
            <a:off x="4659741" y="2494417"/>
            <a:ext cx="3594836" cy="2939820"/>
            <a:chOff x="1852972" y="3750515"/>
            <a:chExt cx="3286239" cy="2114012"/>
          </a:xfrm>
        </p:grpSpPr>
        <p:graphicFrame>
          <p:nvGraphicFramePr>
            <p:cNvPr id="238" name="グラフ 237">
              <a:extLst>
                <a:ext uri="{FF2B5EF4-FFF2-40B4-BE49-F238E27FC236}">
                  <a16:creationId xmlns:a16="http://schemas.microsoft.com/office/drawing/2014/main" id="{D1E96243-2CA7-75FD-AEC6-6A340CFA8C01}"/>
                </a:ext>
              </a:extLst>
            </p:cNvPr>
            <p:cNvGraphicFramePr>
              <a:graphicFrameLocks noChangeAspect="1"/>
            </p:cNvGraphicFramePr>
            <p:nvPr>
              <p:extLst>
                <p:ext uri="{D42A27DB-BD31-4B8C-83A1-F6EECF244321}">
                  <p14:modId xmlns:p14="http://schemas.microsoft.com/office/powerpoint/2010/main" val="1777830838"/>
                </p:ext>
              </p:extLst>
            </p:nvPr>
          </p:nvGraphicFramePr>
          <p:xfrm>
            <a:off x="1968193" y="3750515"/>
            <a:ext cx="3171018" cy="2114012"/>
          </p:xfrm>
          <a:graphic>
            <a:graphicData uri="http://schemas.openxmlformats.org/drawingml/2006/chart">
              <c:chart xmlns:c="http://schemas.openxmlformats.org/drawingml/2006/chart" xmlns:r="http://schemas.openxmlformats.org/officeDocument/2006/relationships" r:id="rId10"/>
            </a:graphicData>
          </a:graphic>
        </p:graphicFrame>
        <p:sp>
          <p:nvSpPr>
            <p:cNvPr id="239" name="テキスト ボックス 238">
              <a:extLst>
                <a:ext uri="{FF2B5EF4-FFF2-40B4-BE49-F238E27FC236}">
                  <a16:creationId xmlns:a16="http://schemas.microsoft.com/office/drawing/2014/main" id="{0BC0E764-B332-6615-AEAC-5B13DC262D35}"/>
                </a:ext>
              </a:extLst>
            </p:cNvPr>
            <p:cNvSpPr txBox="1"/>
            <p:nvPr/>
          </p:nvSpPr>
          <p:spPr>
            <a:xfrm>
              <a:off x="3958722" y="4464039"/>
              <a:ext cx="431605" cy="33568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会社員</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a:solidFill>
                    <a:schemeClr val="bg1"/>
                  </a:solidFill>
                  <a:latin typeface="Meiryo" panose="020B0604030504040204" pitchFamily="34" charset="-128"/>
                  <a:ea typeface="Meiryo" panose="020B0604030504040204" pitchFamily="34" charset="-128"/>
                </a:rPr>
                <a:t>公務員</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37</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40" name="テキスト ボックス 239">
              <a:extLst>
                <a:ext uri="{FF2B5EF4-FFF2-40B4-BE49-F238E27FC236}">
                  <a16:creationId xmlns:a16="http://schemas.microsoft.com/office/drawing/2014/main" id="{23A73785-6832-A22C-63CD-5B0369288A3D}"/>
                </a:ext>
              </a:extLst>
            </p:cNvPr>
            <p:cNvSpPr txBox="1"/>
            <p:nvPr/>
          </p:nvSpPr>
          <p:spPr>
            <a:xfrm>
              <a:off x="3728962" y="5249312"/>
              <a:ext cx="431605" cy="24517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学生</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11</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42" name="テキスト ボックス 241">
              <a:extLst>
                <a:ext uri="{FF2B5EF4-FFF2-40B4-BE49-F238E27FC236}">
                  <a16:creationId xmlns:a16="http://schemas.microsoft.com/office/drawing/2014/main" id="{DF7A49AD-BBDC-77B7-6535-ADF54998EFA5}"/>
                </a:ext>
              </a:extLst>
            </p:cNvPr>
            <p:cNvSpPr txBox="1"/>
            <p:nvPr/>
          </p:nvSpPr>
          <p:spPr>
            <a:xfrm>
              <a:off x="3018376" y="4137592"/>
              <a:ext cx="530760" cy="24517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その他</a:t>
              </a:r>
              <a:endParaRPr kumimoji="1" lang="en-US" altLang="ja-JP"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tx2"/>
                  </a:solidFill>
                  <a:latin typeface="Meiryo" panose="020B0604030504040204" pitchFamily="34" charset="-128"/>
                  <a:ea typeface="Meiryo" panose="020B0604030504040204" pitchFamily="34" charset="-128"/>
                </a:rPr>
                <a:t>14</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243" name="フリーフォーム 134">
              <a:extLst>
                <a:ext uri="{FF2B5EF4-FFF2-40B4-BE49-F238E27FC236}">
                  <a16:creationId xmlns:a16="http://schemas.microsoft.com/office/drawing/2014/main" id="{2CC80BCC-73A2-397B-B650-75A6215F8E63}"/>
                </a:ext>
              </a:extLst>
            </p:cNvPr>
            <p:cNvSpPr/>
            <p:nvPr/>
          </p:nvSpPr>
          <p:spPr>
            <a:xfrm flipH="1" flipV="1">
              <a:off x="2170624" y="4247651"/>
              <a:ext cx="378343" cy="26891"/>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45" name="テキスト ボックス 244">
              <a:extLst>
                <a:ext uri="{FF2B5EF4-FFF2-40B4-BE49-F238E27FC236}">
                  <a16:creationId xmlns:a16="http://schemas.microsoft.com/office/drawing/2014/main" id="{B5707706-C70D-7EF2-AC26-659B3F016724}"/>
                </a:ext>
              </a:extLst>
            </p:cNvPr>
            <p:cNvSpPr txBox="1"/>
            <p:nvPr/>
          </p:nvSpPr>
          <p:spPr>
            <a:xfrm>
              <a:off x="1852972" y="4145933"/>
              <a:ext cx="771630" cy="90514"/>
            </a:xfrm>
            <a:prstGeom prst="rect">
              <a:avLst/>
            </a:prstGeom>
            <a:noFill/>
            <a:ln w="19050">
              <a:noFill/>
            </a:ln>
          </p:spPr>
          <p:txBody>
            <a:bodyPr wrap="none" lIns="3600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自営業、自由業 </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3</a:t>
              </a:r>
              <a:r>
                <a:rPr kumimoji="1" lang="en-US" altLang="ja-JP" sz="6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grpSp>
      <p:sp>
        <p:nvSpPr>
          <p:cNvPr id="14" name="テキスト ボックス 13">
            <a:extLst>
              <a:ext uri="{FF2B5EF4-FFF2-40B4-BE49-F238E27FC236}">
                <a16:creationId xmlns:a16="http://schemas.microsoft.com/office/drawing/2014/main" id="{48921F71-5608-CFCA-1074-9CED93C0E9A2}"/>
              </a:ext>
            </a:extLst>
          </p:cNvPr>
          <p:cNvSpPr txBox="1"/>
          <p:nvPr/>
        </p:nvSpPr>
        <p:spPr>
          <a:xfrm>
            <a:off x="5364931" y="3825753"/>
            <a:ext cx="639902"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専業主ふ</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17</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B2572D3A-788F-FD8A-48C9-0999FC72CD1D}"/>
              </a:ext>
            </a:extLst>
          </p:cNvPr>
          <p:cNvSpPr txBox="1"/>
          <p:nvPr/>
        </p:nvSpPr>
        <p:spPr>
          <a:xfrm>
            <a:off x="5840487" y="4487166"/>
            <a:ext cx="639902" cy="570720"/>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a:solidFill>
                  <a:schemeClr val="bg1"/>
                </a:solidFill>
                <a:latin typeface="Meiryo" panose="020B0604030504040204" pitchFamily="34" charset="-128"/>
                <a:ea typeface="Meiryo" panose="020B0604030504040204" pitchFamily="34" charset="-128"/>
              </a:rPr>
              <a:t>パート</a:t>
            </a:r>
            <a:endParaRPr lang="en-US" altLang="ja-JP" sz="1000" b="1"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アルバイト</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18</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 name="角丸四角形 20">
            <a:extLst>
              <a:ext uri="{FF2B5EF4-FFF2-40B4-BE49-F238E27FC236}">
                <a16:creationId xmlns:a16="http://schemas.microsoft.com/office/drawing/2014/main" id="{AE9EB2D7-4724-7D02-AF4B-0AF4CF2652D6}"/>
              </a:ext>
            </a:extLst>
          </p:cNvPr>
          <p:cNvSpPr/>
          <p:nvPr/>
        </p:nvSpPr>
        <p:spPr>
          <a:xfrm>
            <a:off x="8186663" y="1171145"/>
            <a:ext cx="3192056" cy="577535"/>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72000" rIns="0" bIns="0" rtlCol="0" anchor="ctr">
            <a:noAutofit/>
          </a:bodyPr>
          <a:lstStyle/>
          <a:p>
            <a:pPr marL="12700" lvl="0" algn="ctr">
              <a:spcBef>
                <a:spcPts val="100"/>
              </a:spcBef>
              <a:defRPr/>
            </a:pPr>
            <a:r>
              <a:rPr lang="ja-JP" altLang="en-US" sz="1200" b="1" spc="75">
                <a:solidFill>
                  <a:srgbClr val="002060"/>
                </a:solidFill>
                <a:latin typeface="Meiryo" panose="020B0604030504040204" pitchFamily="34" charset="-128"/>
                <a:ea typeface="Meiryo" panose="020B0604030504040204" pitchFamily="34" charset="-128"/>
                <a:cs typeface="HiraMinProN-W6"/>
              </a:rPr>
              <a:t>カジュアルに触れられる</a:t>
            </a:r>
            <a:endParaRPr lang="en-US" altLang="ja-JP" sz="1200" b="1" spc="75" dirty="0">
              <a:solidFill>
                <a:srgbClr val="002060"/>
              </a:solidFill>
              <a:latin typeface="Meiryo" panose="020B0604030504040204" pitchFamily="34" charset="-128"/>
              <a:ea typeface="Meiryo" panose="020B0604030504040204" pitchFamily="34" charset="-128"/>
              <a:cs typeface="HiraMinProN-W6"/>
            </a:endParaRPr>
          </a:p>
          <a:p>
            <a:pPr marL="12700" lvl="0" algn="ctr">
              <a:spcBef>
                <a:spcPts val="100"/>
              </a:spcBef>
              <a:defRPr/>
            </a:pPr>
            <a:r>
              <a:rPr lang="ja-JP" altLang="en-US" sz="1200" b="1" spc="75">
                <a:solidFill>
                  <a:srgbClr val="002060"/>
                </a:solidFill>
                <a:latin typeface="Meiryo" panose="020B0604030504040204" pitchFamily="34" charset="-128"/>
                <a:ea typeface="Meiryo" panose="020B0604030504040204" pitchFamily="34" charset="-128"/>
                <a:cs typeface="HiraMinProN-W6"/>
              </a:rPr>
              <a:t>重要な情報を自然に受け取れる</a:t>
            </a:r>
            <a:r>
              <a:rPr lang="en-US" altLang="ja-JP" sz="800" b="1" spc="75" dirty="0">
                <a:solidFill>
                  <a:srgbClr val="002060"/>
                </a:solidFill>
                <a:latin typeface="Meiryo" panose="020B0604030504040204" pitchFamily="34" charset="-128"/>
                <a:ea typeface="Meiryo" panose="020B0604030504040204" pitchFamily="34" charset="-128"/>
                <a:cs typeface="HiraMinProN-W6"/>
              </a:rPr>
              <a:t>※</a:t>
            </a:r>
            <a:endParaRPr lang="en-US" altLang="ja-JP" sz="800" b="1" spc="-114" dirty="0">
              <a:solidFill>
                <a:srgbClr val="002060"/>
              </a:solidFill>
              <a:latin typeface="Meiryo" panose="020B0604030504040204" pitchFamily="34" charset="-128"/>
              <a:ea typeface="Meiryo" panose="020B0604030504040204" pitchFamily="34" charset="-128"/>
              <a:cs typeface="HiraMinProN-W6"/>
            </a:endParaRPr>
          </a:p>
        </p:txBody>
      </p:sp>
      <p:grpSp>
        <p:nvGrpSpPr>
          <p:cNvPr id="20" name="グループ化 19">
            <a:extLst>
              <a:ext uri="{FF2B5EF4-FFF2-40B4-BE49-F238E27FC236}">
                <a16:creationId xmlns:a16="http://schemas.microsoft.com/office/drawing/2014/main" id="{1DB153B1-46C2-28CC-96CF-B335D1829F19}"/>
              </a:ext>
            </a:extLst>
          </p:cNvPr>
          <p:cNvGrpSpPr/>
          <p:nvPr/>
        </p:nvGrpSpPr>
        <p:grpSpPr>
          <a:xfrm>
            <a:off x="8269787" y="2201799"/>
            <a:ext cx="3709891" cy="3763252"/>
            <a:chOff x="6978359" y="3025115"/>
            <a:chExt cx="4405558" cy="3801960"/>
          </a:xfrm>
        </p:grpSpPr>
        <p:sp>
          <p:nvSpPr>
            <p:cNvPr id="21" name="object 17">
              <a:extLst>
                <a:ext uri="{FF2B5EF4-FFF2-40B4-BE49-F238E27FC236}">
                  <a16:creationId xmlns:a16="http://schemas.microsoft.com/office/drawing/2014/main" id="{ED881E44-DB1D-74CD-83A6-0B6FA661CC16}"/>
                </a:ext>
              </a:extLst>
            </p:cNvPr>
            <p:cNvSpPr/>
            <p:nvPr/>
          </p:nvSpPr>
          <p:spPr>
            <a:xfrm>
              <a:off x="7423893" y="3235534"/>
              <a:ext cx="3240000" cy="381000"/>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2060"/>
            </a:solidFill>
            <a:ln>
              <a:solidFill>
                <a:srgbClr val="002060"/>
              </a:solidFill>
            </a:ln>
          </p:spPr>
          <p:txBody>
            <a:bodyPr wrap="square" lIns="0" tIns="0" rIns="0" bIns="0" rtlCol="0"/>
            <a:lstStyle/>
            <a:p>
              <a:endParaRPr sz="1400">
                <a:latin typeface="Meiryo" panose="020B0604030504040204" pitchFamily="34" charset="-128"/>
                <a:ea typeface="Meiryo" panose="020B0604030504040204" pitchFamily="34" charset="-128"/>
              </a:endParaRPr>
            </a:p>
          </p:txBody>
        </p:sp>
        <p:sp>
          <p:nvSpPr>
            <p:cNvPr id="22" name="object 17">
              <a:extLst>
                <a:ext uri="{FF2B5EF4-FFF2-40B4-BE49-F238E27FC236}">
                  <a16:creationId xmlns:a16="http://schemas.microsoft.com/office/drawing/2014/main" id="{6ABAC3A8-DB2E-26C4-D411-BA694B9682A5}"/>
                </a:ext>
              </a:extLst>
            </p:cNvPr>
            <p:cNvSpPr/>
            <p:nvPr/>
          </p:nvSpPr>
          <p:spPr>
            <a:xfrm>
              <a:off x="7423893" y="4052234"/>
              <a:ext cx="2120400" cy="381000"/>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2060"/>
            </a:solidFill>
            <a:ln>
              <a:solidFill>
                <a:srgbClr val="002060"/>
              </a:solidFill>
            </a:ln>
          </p:spPr>
          <p:txBody>
            <a:bodyPr wrap="square" lIns="0" tIns="0" rIns="0" bIns="0" rtlCol="0"/>
            <a:lstStyle/>
            <a:p>
              <a:endParaRPr sz="1400">
                <a:latin typeface="Meiryo" panose="020B0604030504040204" pitchFamily="34" charset="-128"/>
                <a:ea typeface="Meiryo" panose="020B0604030504040204" pitchFamily="34" charset="-128"/>
              </a:endParaRPr>
            </a:p>
          </p:txBody>
        </p:sp>
        <p:sp>
          <p:nvSpPr>
            <p:cNvPr id="23" name="object 6">
              <a:extLst>
                <a:ext uri="{FF2B5EF4-FFF2-40B4-BE49-F238E27FC236}">
                  <a16:creationId xmlns:a16="http://schemas.microsoft.com/office/drawing/2014/main" id="{0352EC11-F583-1C51-8B8E-E642C3736338}"/>
                </a:ext>
              </a:extLst>
            </p:cNvPr>
            <p:cNvSpPr txBox="1"/>
            <p:nvPr/>
          </p:nvSpPr>
          <p:spPr>
            <a:xfrm>
              <a:off x="10712887" y="3306442"/>
              <a:ext cx="671030" cy="228909"/>
            </a:xfrm>
            <a:prstGeom prst="rect">
              <a:avLst/>
            </a:prstGeom>
          </p:spPr>
          <p:txBody>
            <a:bodyPr vert="horz" wrap="square" lIns="0" tIns="0" rIns="0" bIns="0" rtlCol="0">
              <a:spAutoFit/>
            </a:bodyPr>
            <a:lstStyle/>
            <a:p>
              <a:pPr marL="12700">
                <a:lnSpc>
                  <a:spcPts val="1880"/>
                </a:lnSpc>
              </a:pPr>
              <a:r>
                <a:rPr lang="en-US" altLang="ja-JP" sz="1100" b="1" spc="210">
                  <a:solidFill>
                    <a:srgbClr val="002060"/>
                  </a:solidFill>
                  <a:latin typeface="Meiryo" panose="020B0604030504040204" pitchFamily="34" charset="-128"/>
                  <a:ea typeface="Meiryo" panose="020B0604030504040204" pitchFamily="34" charset="-128"/>
                  <a:cs typeface="HiraMinProN-W6"/>
                </a:rPr>
                <a:t>29</a:t>
              </a:r>
              <a:r>
                <a:rPr sz="1100" b="1" spc="-330">
                  <a:solidFill>
                    <a:srgbClr val="002060"/>
                  </a:solidFill>
                  <a:latin typeface="Meiryo" panose="020B0604030504040204" pitchFamily="34" charset="-128"/>
                  <a:ea typeface="Meiryo" panose="020B0604030504040204" pitchFamily="34" charset="-128"/>
                  <a:cs typeface="HiraMinProN-W6"/>
                </a:rPr>
                <a:t> </a:t>
              </a:r>
              <a:r>
                <a:rPr sz="1100" b="1" spc="175">
                  <a:solidFill>
                    <a:srgbClr val="002060"/>
                  </a:solidFill>
                  <a:latin typeface="Meiryo" panose="020B0604030504040204" pitchFamily="34" charset="-128"/>
                  <a:ea typeface="Meiryo" panose="020B0604030504040204" pitchFamily="34" charset="-128"/>
                  <a:cs typeface="HiraMinProN-W6"/>
                </a:rPr>
                <a:t>%</a:t>
              </a:r>
              <a:endParaRPr sz="1100" b="1">
                <a:solidFill>
                  <a:srgbClr val="002060"/>
                </a:solidFill>
                <a:latin typeface="Meiryo" panose="020B0604030504040204" pitchFamily="34" charset="-128"/>
                <a:ea typeface="Meiryo" panose="020B0604030504040204" pitchFamily="34" charset="-128"/>
                <a:cs typeface="HiraMinProN-W6"/>
              </a:endParaRPr>
            </a:p>
          </p:txBody>
        </p:sp>
        <p:sp>
          <p:nvSpPr>
            <p:cNvPr id="24" name="object 6">
              <a:extLst>
                <a:ext uri="{FF2B5EF4-FFF2-40B4-BE49-F238E27FC236}">
                  <a16:creationId xmlns:a16="http://schemas.microsoft.com/office/drawing/2014/main" id="{BA9DD395-A92F-4CC9-152D-CB185DA5F4F5}"/>
                </a:ext>
              </a:extLst>
            </p:cNvPr>
            <p:cNvSpPr txBox="1"/>
            <p:nvPr/>
          </p:nvSpPr>
          <p:spPr>
            <a:xfrm>
              <a:off x="9598200" y="4097554"/>
              <a:ext cx="744692" cy="228909"/>
            </a:xfrm>
            <a:prstGeom prst="rect">
              <a:avLst/>
            </a:prstGeom>
          </p:spPr>
          <p:txBody>
            <a:bodyPr vert="horz" wrap="square" lIns="0" tIns="0" rIns="0" bIns="0" rtlCol="0">
              <a:spAutoFit/>
            </a:bodyPr>
            <a:lstStyle/>
            <a:p>
              <a:pPr marL="12700">
                <a:lnSpc>
                  <a:spcPts val="1880"/>
                </a:lnSpc>
              </a:pPr>
              <a:r>
                <a:rPr lang="en-US" sz="1100" b="1" spc="210" dirty="0">
                  <a:solidFill>
                    <a:srgbClr val="002060"/>
                  </a:solidFill>
                  <a:latin typeface="Meiryo" panose="020B0604030504040204" pitchFamily="34" charset="-128"/>
                  <a:ea typeface="Meiryo" panose="020B0604030504040204" pitchFamily="34" charset="-128"/>
                  <a:cs typeface="HiraMinProN-W6"/>
                </a:rPr>
                <a:t>19</a:t>
              </a:r>
              <a:r>
                <a:rPr sz="1100" b="1" spc="-330" dirty="0">
                  <a:solidFill>
                    <a:srgbClr val="002060"/>
                  </a:solidFill>
                  <a:latin typeface="Meiryo" panose="020B0604030504040204" pitchFamily="34" charset="-128"/>
                  <a:ea typeface="Meiryo" panose="020B0604030504040204" pitchFamily="34" charset="-128"/>
                  <a:cs typeface="HiraMinProN-W6"/>
                </a:rPr>
                <a:t> </a:t>
              </a:r>
              <a:r>
                <a:rPr sz="1100" b="1" spc="175" dirty="0">
                  <a:solidFill>
                    <a:srgbClr val="002060"/>
                  </a:solidFill>
                  <a:latin typeface="Meiryo" panose="020B0604030504040204" pitchFamily="34" charset="-128"/>
                  <a:ea typeface="Meiryo" panose="020B0604030504040204" pitchFamily="34" charset="-128"/>
                  <a:cs typeface="HiraMinProN-W6"/>
                </a:rPr>
                <a:t>%</a:t>
              </a:r>
              <a:endParaRPr sz="1100" b="1" dirty="0">
                <a:solidFill>
                  <a:srgbClr val="002060"/>
                </a:solidFill>
                <a:latin typeface="Meiryo" panose="020B0604030504040204" pitchFamily="34" charset="-128"/>
                <a:ea typeface="Meiryo" panose="020B0604030504040204" pitchFamily="34" charset="-128"/>
                <a:cs typeface="HiraMinProN-W6"/>
              </a:endParaRPr>
            </a:p>
          </p:txBody>
        </p:sp>
        <p:sp>
          <p:nvSpPr>
            <p:cNvPr id="25" name="object 6">
              <a:extLst>
                <a:ext uri="{FF2B5EF4-FFF2-40B4-BE49-F238E27FC236}">
                  <a16:creationId xmlns:a16="http://schemas.microsoft.com/office/drawing/2014/main" id="{594385B2-E2EA-5C08-FD6E-DC1864DBA55A}"/>
                </a:ext>
              </a:extLst>
            </p:cNvPr>
            <p:cNvSpPr txBox="1"/>
            <p:nvPr/>
          </p:nvSpPr>
          <p:spPr>
            <a:xfrm>
              <a:off x="9607023" y="4926749"/>
              <a:ext cx="720024" cy="228909"/>
            </a:xfrm>
            <a:prstGeom prst="rect">
              <a:avLst/>
            </a:prstGeom>
          </p:spPr>
          <p:txBody>
            <a:bodyPr vert="horz" wrap="square" lIns="0" tIns="0" rIns="0" bIns="0" rtlCol="0">
              <a:spAutoFit/>
            </a:bodyPr>
            <a:lstStyle/>
            <a:p>
              <a:pPr marL="12700">
                <a:lnSpc>
                  <a:spcPts val="1880"/>
                </a:lnSpc>
              </a:pPr>
              <a:r>
                <a:rPr lang="en-US" sz="1100" b="1" spc="210">
                  <a:solidFill>
                    <a:srgbClr val="002060"/>
                  </a:solidFill>
                  <a:latin typeface="Meiryo" panose="020B0604030504040204" pitchFamily="34" charset="-128"/>
                  <a:ea typeface="Meiryo" panose="020B0604030504040204" pitchFamily="34" charset="-128"/>
                  <a:cs typeface="HiraMinProN-W6"/>
                </a:rPr>
                <a:t>19</a:t>
              </a:r>
              <a:r>
                <a:rPr sz="1100" b="1" spc="-330">
                  <a:solidFill>
                    <a:srgbClr val="002060"/>
                  </a:solidFill>
                  <a:latin typeface="Meiryo" panose="020B0604030504040204" pitchFamily="34" charset="-128"/>
                  <a:ea typeface="Meiryo" panose="020B0604030504040204" pitchFamily="34" charset="-128"/>
                  <a:cs typeface="HiraMinProN-W6"/>
                </a:rPr>
                <a:t> </a:t>
              </a:r>
              <a:r>
                <a:rPr sz="1100" b="1" spc="175">
                  <a:solidFill>
                    <a:srgbClr val="002060"/>
                  </a:solidFill>
                  <a:latin typeface="Meiryo" panose="020B0604030504040204" pitchFamily="34" charset="-128"/>
                  <a:ea typeface="Meiryo" panose="020B0604030504040204" pitchFamily="34" charset="-128"/>
                  <a:cs typeface="HiraMinProN-W6"/>
                </a:rPr>
                <a:t>%</a:t>
              </a:r>
              <a:endParaRPr sz="1100" b="1">
                <a:solidFill>
                  <a:srgbClr val="002060"/>
                </a:solidFill>
                <a:latin typeface="Meiryo" panose="020B0604030504040204" pitchFamily="34" charset="-128"/>
                <a:ea typeface="Meiryo" panose="020B0604030504040204" pitchFamily="34" charset="-128"/>
                <a:cs typeface="HiraMinProN-W6"/>
              </a:endParaRPr>
            </a:p>
          </p:txBody>
        </p:sp>
        <p:sp>
          <p:nvSpPr>
            <p:cNvPr id="26" name="object 7">
              <a:extLst>
                <a:ext uri="{FF2B5EF4-FFF2-40B4-BE49-F238E27FC236}">
                  <a16:creationId xmlns:a16="http://schemas.microsoft.com/office/drawing/2014/main" id="{53F39B78-3B11-1D52-22AF-3F73471B114E}"/>
                </a:ext>
              </a:extLst>
            </p:cNvPr>
            <p:cNvSpPr txBox="1"/>
            <p:nvPr/>
          </p:nvSpPr>
          <p:spPr>
            <a:xfrm>
              <a:off x="7423893" y="3025115"/>
              <a:ext cx="3012064" cy="174407"/>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ja-JP" altLang="en-US" sz="1050" b="1" u="none" strike="noStrike" kern="1200" cap="none" spc="50" normalizeH="0" baseline="0" noProof="0">
                  <a:ln>
                    <a:noFill/>
                  </a:ln>
                  <a:effectLst/>
                  <a:uLnTx/>
                  <a:uFillTx/>
                  <a:latin typeface="Meiryo" panose="020B0604030504040204" pitchFamily="34" charset="-128"/>
                  <a:ea typeface="Meiryo" panose="020B0604030504040204" pitchFamily="34" charset="-128"/>
                  <a:cs typeface="Arial Unicode MS"/>
                </a:rPr>
                <a:t>気軽に読める</a:t>
              </a:r>
              <a:endParaRPr kumimoji="1" sz="1050" b="1"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Arial Unicode MS"/>
              </a:endParaRPr>
            </a:p>
          </p:txBody>
        </p:sp>
        <p:sp>
          <p:nvSpPr>
            <p:cNvPr id="27" name="object 7">
              <a:extLst>
                <a:ext uri="{FF2B5EF4-FFF2-40B4-BE49-F238E27FC236}">
                  <a16:creationId xmlns:a16="http://schemas.microsoft.com/office/drawing/2014/main" id="{35A739C1-D7FD-DB49-79E1-A8DFD313698E}"/>
                </a:ext>
              </a:extLst>
            </p:cNvPr>
            <p:cNvSpPr txBox="1"/>
            <p:nvPr/>
          </p:nvSpPr>
          <p:spPr>
            <a:xfrm>
              <a:off x="7414486" y="3840969"/>
              <a:ext cx="3012064" cy="174407"/>
            </a:xfrm>
            <a:prstGeom prst="rect">
              <a:avLst/>
            </a:prstGeom>
          </p:spPr>
          <p:txBody>
            <a:bodyPr vert="horz" wrap="square" lIns="0" tIns="12700" rIns="0" bIns="0" rtlCol="0">
              <a:spAutoFit/>
            </a:bodyPr>
            <a:lstStyle/>
            <a:p>
              <a:pPr marL="12700" lvl="0">
                <a:spcBef>
                  <a:spcPts val="100"/>
                </a:spcBef>
                <a:defRPr/>
              </a:pPr>
              <a:r>
                <a:rPr lang="ja-JP" altLang="en-US" sz="1050" b="1" spc="50">
                  <a:latin typeface="Meiryo" panose="020B0604030504040204" pitchFamily="34" charset="-128"/>
                  <a:ea typeface="Meiryo" panose="020B0604030504040204" pitchFamily="34" charset="-128"/>
                  <a:cs typeface="Arial Unicode MS"/>
                </a:rPr>
                <a:t>ヒマつぶしするのに向いている</a:t>
              </a:r>
              <a:endParaRPr kumimoji="1" sz="1050" b="1"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Arial Unicode MS"/>
              </a:endParaRPr>
            </a:p>
          </p:txBody>
        </p:sp>
        <p:sp>
          <p:nvSpPr>
            <p:cNvPr id="28" name="object 7">
              <a:extLst>
                <a:ext uri="{FF2B5EF4-FFF2-40B4-BE49-F238E27FC236}">
                  <a16:creationId xmlns:a16="http://schemas.microsoft.com/office/drawing/2014/main" id="{2F26538C-C61E-96DE-792F-5011D5333A7C}"/>
                </a:ext>
              </a:extLst>
            </p:cNvPr>
            <p:cNvSpPr txBox="1"/>
            <p:nvPr/>
          </p:nvSpPr>
          <p:spPr>
            <a:xfrm>
              <a:off x="7423893" y="4543722"/>
              <a:ext cx="3081519" cy="339445"/>
            </a:xfrm>
            <a:prstGeom prst="rect">
              <a:avLst/>
            </a:prstGeom>
          </p:spPr>
          <p:txBody>
            <a:bodyPr vert="horz" wrap="square" lIns="0" tIns="12700" rIns="0" bIns="0" rtlCol="0">
              <a:spAutoFit/>
            </a:bodyPr>
            <a:lstStyle/>
            <a:p>
              <a:pPr marL="12700" lvl="0">
                <a:spcBef>
                  <a:spcPts val="100"/>
                </a:spcBef>
                <a:defRPr/>
              </a:pPr>
              <a:r>
                <a:rPr lang="ja-JP" altLang="en-US" sz="1050" b="1" spc="50">
                  <a:latin typeface="Meiryo" panose="020B0604030504040204" pitchFamily="34" charset="-128"/>
                  <a:ea typeface="Meiryo" panose="020B0604030504040204" pitchFamily="34" charset="-128"/>
                  <a:cs typeface="Arial Unicode MS"/>
                </a:rPr>
                <a:t>自分でわざわざ探しに行かなくても重要なニュース</a:t>
              </a:r>
              <a:r>
                <a:rPr lang="en-US" altLang="ja-JP" sz="1050" b="1" spc="50" dirty="0">
                  <a:latin typeface="Meiryo" panose="020B0604030504040204" pitchFamily="34" charset="-128"/>
                  <a:ea typeface="Meiryo" panose="020B0604030504040204" pitchFamily="34" charset="-128"/>
                  <a:cs typeface="Arial Unicode MS"/>
                </a:rPr>
                <a:t>/</a:t>
              </a:r>
              <a:r>
                <a:rPr lang="ja-JP" altLang="en-US" sz="1050" b="1" spc="50">
                  <a:latin typeface="Meiryo" panose="020B0604030504040204" pitchFamily="34" charset="-128"/>
                  <a:ea typeface="Meiryo" panose="020B0604030504040204" pitchFamily="34" charset="-128"/>
                  <a:cs typeface="Arial Unicode MS"/>
                </a:rPr>
                <a:t>情報が見られる</a:t>
              </a:r>
              <a:endParaRPr kumimoji="1" sz="1050" b="1"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Arial Unicode MS"/>
              </a:endParaRPr>
            </a:p>
          </p:txBody>
        </p:sp>
        <p:sp>
          <p:nvSpPr>
            <p:cNvPr id="29" name="object 17">
              <a:extLst>
                <a:ext uri="{FF2B5EF4-FFF2-40B4-BE49-F238E27FC236}">
                  <a16:creationId xmlns:a16="http://schemas.microsoft.com/office/drawing/2014/main" id="{9DB84350-3DDF-D875-2A04-07C5F7E3D9C3}"/>
                </a:ext>
              </a:extLst>
            </p:cNvPr>
            <p:cNvSpPr/>
            <p:nvPr/>
          </p:nvSpPr>
          <p:spPr>
            <a:xfrm>
              <a:off x="7408047" y="4878214"/>
              <a:ext cx="2120400" cy="381000"/>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2060"/>
            </a:solidFill>
            <a:ln>
              <a:solidFill>
                <a:srgbClr val="002060"/>
              </a:solidFill>
            </a:ln>
          </p:spPr>
          <p:txBody>
            <a:bodyPr wrap="square" lIns="0" tIns="0" rIns="0" bIns="0" rtlCol="0"/>
            <a:lstStyle/>
            <a:p>
              <a:endParaRPr sz="1400">
                <a:latin typeface="Meiryo" panose="020B0604030504040204" pitchFamily="34" charset="-128"/>
                <a:ea typeface="Meiryo" panose="020B0604030504040204" pitchFamily="34" charset="-128"/>
              </a:endParaRPr>
            </a:p>
          </p:txBody>
        </p:sp>
        <p:sp>
          <p:nvSpPr>
            <p:cNvPr id="30" name="object 7">
              <a:extLst>
                <a:ext uri="{FF2B5EF4-FFF2-40B4-BE49-F238E27FC236}">
                  <a16:creationId xmlns:a16="http://schemas.microsoft.com/office/drawing/2014/main" id="{1D01950C-3CC4-F98D-4EED-32E3C151DF7B}"/>
                </a:ext>
              </a:extLst>
            </p:cNvPr>
            <p:cNvSpPr txBox="1"/>
            <p:nvPr/>
          </p:nvSpPr>
          <p:spPr>
            <a:xfrm>
              <a:off x="6978359" y="3358191"/>
              <a:ext cx="1323200"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en-US" altLang="ja-JP" sz="1200" b="1"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Arial Unicode MS"/>
                </a:rPr>
                <a:t>1</a:t>
              </a:r>
              <a:r>
                <a:rPr kumimoji="1" lang="ja-JP" altLang="en-US"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位</a:t>
              </a:r>
              <a:endParaRPr kumimoji="1" sz="1200" b="1"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Arial Unicode MS"/>
              </a:endParaRPr>
            </a:p>
          </p:txBody>
        </p:sp>
        <p:sp>
          <p:nvSpPr>
            <p:cNvPr id="31" name="object 7">
              <a:extLst>
                <a:ext uri="{FF2B5EF4-FFF2-40B4-BE49-F238E27FC236}">
                  <a16:creationId xmlns:a16="http://schemas.microsoft.com/office/drawing/2014/main" id="{A3965995-A662-7FAC-3226-D4C1FE8A7D3A}"/>
                </a:ext>
              </a:extLst>
            </p:cNvPr>
            <p:cNvSpPr txBox="1"/>
            <p:nvPr/>
          </p:nvSpPr>
          <p:spPr>
            <a:xfrm>
              <a:off x="6978359" y="4066877"/>
              <a:ext cx="1323200" cy="399043"/>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ja-JP" altLang="en-US" sz="1200" b="1">
                  <a:latin typeface="Meiryo" panose="020B0604030504040204" pitchFamily="34" charset="-128"/>
                  <a:ea typeface="Meiryo" panose="020B0604030504040204" pitchFamily="34" charset="-128"/>
                  <a:cs typeface="Arial Unicode MS"/>
                </a:rPr>
                <a:t>同率</a:t>
              </a:r>
              <a:endParaRPr lang="en-US" altLang="ja-JP" sz="1200" b="1">
                <a:latin typeface="Meiryo" panose="020B0604030504040204" pitchFamily="34" charset="-128"/>
                <a:ea typeface="Meiryo" panose="020B0604030504040204" pitchFamily="34" charset="-128"/>
                <a:cs typeface="Arial Unicode MS"/>
              </a:endParaRPr>
            </a:p>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en-US" altLang="ja-JP"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2</a:t>
              </a:r>
              <a:r>
                <a:rPr kumimoji="1" lang="ja-JP" altLang="en-US"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位</a:t>
              </a:r>
              <a:endParaRPr kumimoji="1"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32" name="object 7">
              <a:extLst>
                <a:ext uri="{FF2B5EF4-FFF2-40B4-BE49-F238E27FC236}">
                  <a16:creationId xmlns:a16="http://schemas.microsoft.com/office/drawing/2014/main" id="{7CA4FABA-B4D8-6A64-50FD-1AA8AFAB0405}"/>
                </a:ext>
              </a:extLst>
            </p:cNvPr>
            <p:cNvSpPr txBox="1"/>
            <p:nvPr/>
          </p:nvSpPr>
          <p:spPr>
            <a:xfrm>
              <a:off x="6978359" y="4933979"/>
              <a:ext cx="1323200" cy="399043"/>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ja-JP" altLang="en-US" sz="1200" b="1">
                  <a:latin typeface="Meiryo" panose="020B0604030504040204" pitchFamily="34" charset="-128"/>
                  <a:ea typeface="Meiryo" panose="020B0604030504040204" pitchFamily="34" charset="-128"/>
                  <a:cs typeface="Arial Unicode MS"/>
                </a:rPr>
                <a:t>同率</a:t>
              </a:r>
              <a:endParaRPr lang="en-US" altLang="ja-JP" sz="1200" b="1">
                <a:latin typeface="Meiryo" panose="020B0604030504040204" pitchFamily="34" charset="-128"/>
                <a:ea typeface="Meiryo" panose="020B0604030504040204" pitchFamily="34" charset="-128"/>
                <a:cs typeface="Arial Unicode MS"/>
              </a:endParaRPr>
            </a:p>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en-US" altLang="ja-JP"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2</a:t>
              </a:r>
              <a:r>
                <a:rPr kumimoji="1" lang="ja-JP" altLang="en-US"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位</a:t>
              </a:r>
              <a:endParaRPr kumimoji="1"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5" name="object 17">
              <a:extLst>
                <a:ext uri="{FF2B5EF4-FFF2-40B4-BE49-F238E27FC236}">
                  <a16:creationId xmlns:a16="http://schemas.microsoft.com/office/drawing/2014/main" id="{197B98F2-18FE-C802-163F-E36901FA9477}"/>
                </a:ext>
              </a:extLst>
            </p:cNvPr>
            <p:cNvSpPr/>
            <p:nvPr/>
          </p:nvSpPr>
          <p:spPr>
            <a:xfrm>
              <a:off x="7423893" y="5656500"/>
              <a:ext cx="1958892" cy="381000"/>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2060"/>
            </a:solidFill>
            <a:ln>
              <a:solidFill>
                <a:srgbClr val="002060"/>
              </a:solidFill>
            </a:ln>
          </p:spPr>
          <p:txBody>
            <a:bodyPr wrap="square" lIns="0" tIns="0" rIns="0" bIns="0" rtlCol="0"/>
            <a:lstStyle/>
            <a:p>
              <a:endParaRPr sz="1400">
                <a:latin typeface="Meiryo" panose="020B0604030504040204" pitchFamily="34" charset="-128"/>
                <a:ea typeface="Meiryo" panose="020B0604030504040204" pitchFamily="34" charset="-128"/>
              </a:endParaRPr>
            </a:p>
          </p:txBody>
        </p:sp>
        <p:sp>
          <p:nvSpPr>
            <p:cNvPr id="7" name="object 6">
              <a:extLst>
                <a:ext uri="{FF2B5EF4-FFF2-40B4-BE49-F238E27FC236}">
                  <a16:creationId xmlns:a16="http://schemas.microsoft.com/office/drawing/2014/main" id="{C14C5EB0-EC3C-5545-FE24-F59675671912}"/>
                </a:ext>
              </a:extLst>
            </p:cNvPr>
            <p:cNvSpPr txBox="1"/>
            <p:nvPr/>
          </p:nvSpPr>
          <p:spPr>
            <a:xfrm>
              <a:off x="9468673" y="5727410"/>
              <a:ext cx="671030" cy="228909"/>
            </a:xfrm>
            <a:prstGeom prst="rect">
              <a:avLst/>
            </a:prstGeom>
          </p:spPr>
          <p:txBody>
            <a:bodyPr vert="horz" wrap="square" lIns="0" tIns="0" rIns="0" bIns="0" rtlCol="0">
              <a:spAutoFit/>
            </a:bodyPr>
            <a:lstStyle/>
            <a:p>
              <a:pPr marL="12700">
                <a:lnSpc>
                  <a:spcPts val="1880"/>
                </a:lnSpc>
              </a:pPr>
              <a:r>
                <a:rPr lang="en-US" sz="1100" b="1" spc="210" dirty="0">
                  <a:solidFill>
                    <a:srgbClr val="002060"/>
                  </a:solidFill>
                  <a:latin typeface="Meiryo" panose="020B0604030504040204" pitchFamily="34" charset="-128"/>
                  <a:ea typeface="Meiryo" panose="020B0604030504040204" pitchFamily="34" charset="-128"/>
                  <a:cs typeface="HiraMinProN-W6"/>
                </a:rPr>
                <a:t>17</a:t>
              </a:r>
              <a:r>
                <a:rPr sz="1100" b="1" spc="-330" dirty="0">
                  <a:solidFill>
                    <a:srgbClr val="002060"/>
                  </a:solidFill>
                  <a:latin typeface="Meiryo" panose="020B0604030504040204" pitchFamily="34" charset="-128"/>
                  <a:ea typeface="Meiryo" panose="020B0604030504040204" pitchFamily="34" charset="-128"/>
                  <a:cs typeface="HiraMinProN-W6"/>
                </a:rPr>
                <a:t> </a:t>
              </a:r>
              <a:r>
                <a:rPr sz="1100" b="1" spc="175" dirty="0">
                  <a:solidFill>
                    <a:srgbClr val="002060"/>
                  </a:solidFill>
                  <a:latin typeface="Meiryo" panose="020B0604030504040204" pitchFamily="34" charset="-128"/>
                  <a:ea typeface="Meiryo" panose="020B0604030504040204" pitchFamily="34" charset="-128"/>
                  <a:cs typeface="HiraMinProN-W6"/>
                </a:rPr>
                <a:t>%</a:t>
              </a:r>
              <a:endParaRPr sz="1100" b="1" dirty="0">
                <a:solidFill>
                  <a:srgbClr val="002060"/>
                </a:solidFill>
                <a:latin typeface="Meiryo" panose="020B0604030504040204" pitchFamily="34" charset="-128"/>
                <a:ea typeface="Meiryo" panose="020B0604030504040204" pitchFamily="34" charset="-128"/>
                <a:cs typeface="HiraMinProN-W6"/>
              </a:endParaRPr>
            </a:p>
          </p:txBody>
        </p:sp>
        <p:sp>
          <p:nvSpPr>
            <p:cNvPr id="8" name="object 7">
              <a:extLst>
                <a:ext uri="{FF2B5EF4-FFF2-40B4-BE49-F238E27FC236}">
                  <a16:creationId xmlns:a16="http://schemas.microsoft.com/office/drawing/2014/main" id="{168379DA-15BD-1109-4630-00A90AB154E0}"/>
                </a:ext>
              </a:extLst>
            </p:cNvPr>
            <p:cNvSpPr txBox="1"/>
            <p:nvPr/>
          </p:nvSpPr>
          <p:spPr>
            <a:xfrm>
              <a:off x="7423893" y="5446083"/>
              <a:ext cx="3012064" cy="176201"/>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ja-JP" altLang="en-US" sz="1050" b="1" u="none" strike="noStrike" kern="1200" cap="none" spc="50" normalizeH="0" baseline="0" noProof="0">
                  <a:ln>
                    <a:noFill/>
                  </a:ln>
                  <a:effectLst/>
                  <a:uLnTx/>
                  <a:uFillTx/>
                  <a:latin typeface="Meiryo" panose="020B0604030504040204" pitchFamily="34" charset="-128"/>
                  <a:ea typeface="Meiryo" panose="020B0604030504040204" pitchFamily="34" charset="-128"/>
                  <a:cs typeface="Arial Unicode MS"/>
                </a:rPr>
                <a:t>速報が早い</a:t>
              </a:r>
              <a:endParaRPr kumimoji="1" sz="1050" b="1"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Arial Unicode MS"/>
              </a:endParaRPr>
            </a:p>
          </p:txBody>
        </p:sp>
        <p:sp>
          <p:nvSpPr>
            <p:cNvPr id="9" name="object 7">
              <a:extLst>
                <a:ext uri="{FF2B5EF4-FFF2-40B4-BE49-F238E27FC236}">
                  <a16:creationId xmlns:a16="http://schemas.microsoft.com/office/drawing/2014/main" id="{0ACF16CC-3C2A-84B6-4E7B-AF3911DC0D24}"/>
                </a:ext>
              </a:extLst>
            </p:cNvPr>
            <p:cNvSpPr txBox="1"/>
            <p:nvPr/>
          </p:nvSpPr>
          <p:spPr>
            <a:xfrm>
              <a:off x="6978359" y="5779154"/>
              <a:ext cx="1323200" cy="199521"/>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en-US" altLang="ja-JP" sz="1200" b="1"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Arial Unicode MS"/>
                </a:rPr>
                <a:t>4</a:t>
              </a:r>
              <a:r>
                <a:rPr kumimoji="1" lang="ja-JP" altLang="en-US"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位</a:t>
              </a:r>
              <a:endParaRPr kumimoji="1" sz="1200" b="1"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Arial Unicode MS"/>
              </a:endParaRPr>
            </a:p>
          </p:txBody>
        </p:sp>
        <p:sp>
          <p:nvSpPr>
            <p:cNvPr id="43" name="object 17">
              <a:extLst>
                <a:ext uri="{FF2B5EF4-FFF2-40B4-BE49-F238E27FC236}">
                  <a16:creationId xmlns:a16="http://schemas.microsoft.com/office/drawing/2014/main" id="{FB7D8CB8-6FBA-5046-D3F0-3C9075F841DB}"/>
                </a:ext>
              </a:extLst>
            </p:cNvPr>
            <p:cNvSpPr/>
            <p:nvPr/>
          </p:nvSpPr>
          <p:spPr>
            <a:xfrm>
              <a:off x="7423893" y="6446075"/>
              <a:ext cx="1788716" cy="381000"/>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2060"/>
            </a:solidFill>
            <a:ln>
              <a:solidFill>
                <a:srgbClr val="002060"/>
              </a:solidFill>
            </a:ln>
          </p:spPr>
          <p:txBody>
            <a:bodyPr wrap="square" lIns="0" tIns="0" rIns="0" bIns="0" rtlCol="0"/>
            <a:lstStyle/>
            <a:p>
              <a:endParaRPr sz="1400">
                <a:latin typeface="Meiryo" panose="020B0604030504040204" pitchFamily="34" charset="-128"/>
                <a:ea typeface="Meiryo" panose="020B0604030504040204" pitchFamily="34" charset="-128"/>
              </a:endParaRPr>
            </a:p>
          </p:txBody>
        </p:sp>
        <p:sp>
          <p:nvSpPr>
            <p:cNvPr id="44" name="object 6">
              <a:extLst>
                <a:ext uri="{FF2B5EF4-FFF2-40B4-BE49-F238E27FC236}">
                  <a16:creationId xmlns:a16="http://schemas.microsoft.com/office/drawing/2014/main" id="{CFEF86A7-3E0B-22D7-7142-2410A5F8FAB4}"/>
                </a:ext>
              </a:extLst>
            </p:cNvPr>
            <p:cNvSpPr txBox="1"/>
            <p:nvPr/>
          </p:nvSpPr>
          <p:spPr>
            <a:xfrm>
              <a:off x="9289912" y="6516985"/>
              <a:ext cx="671030" cy="228909"/>
            </a:xfrm>
            <a:prstGeom prst="rect">
              <a:avLst/>
            </a:prstGeom>
          </p:spPr>
          <p:txBody>
            <a:bodyPr vert="horz" wrap="square" lIns="0" tIns="0" rIns="0" bIns="0" rtlCol="0">
              <a:spAutoFit/>
            </a:bodyPr>
            <a:lstStyle/>
            <a:p>
              <a:pPr marL="12700">
                <a:lnSpc>
                  <a:spcPts val="1880"/>
                </a:lnSpc>
              </a:pPr>
              <a:r>
                <a:rPr lang="en-US" sz="1100" b="1" spc="210" dirty="0">
                  <a:solidFill>
                    <a:srgbClr val="002060"/>
                  </a:solidFill>
                  <a:latin typeface="Meiryo" panose="020B0604030504040204" pitchFamily="34" charset="-128"/>
                  <a:ea typeface="Meiryo" panose="020B0604030504040204" pitchFamily="34" charset="-128"/>
                  <a:cs typeface="HiraMinProN-W6"/>
                </a:rPr>
                <a:t>15</a:t>
              </a:r>
              <a:r>
                <a:rPr sz="1100" b="1" spc="-330" dirty="0">
                  <a:solidFill>
                    <a:srgbClr val="002060"/>
                  </a:solidFill>
                  <a:latin typeface="Meiryo" panose="020B0604030504040204" pitchFamily="34" charset="-128"/>
                  <a:ea typeface="Meiryo" panose="020B0604030504040204" pitchFamily="34" charset="-128"/>
                  <a:cs typeface="HiraMinProN-W6"/>
                </a:rPr>
                <a:t> </a:t>
              </a:r>
              <a:r>
                <a:rPr sz="1100" b="1" spc="175" dirty="0">
                  <a:solidFill>
                    <a:srgbClr val="002060"/>
                  </a:solidFill>
                  <a:latin typeface="Meiryo" panose="020B0604030504040204" pitchFamily="34" charset="-128"/>
                  <a:ea typeface="Meiryo" panose="020B0604030504040204" pitchFamily="34" charset="-128"/>
                  <a:cs typeface="HiraMinProN-W6"/>
                </a:rPr>
                <a:t>%</a:t>
              </a:r>
              <a:endParaRPr sz="1100" b="1" dirty="0">
                <a:solidFill>
                  <a:srgbClr val="002060"/>
                </a:solidFill>
                <a:latin typeface="Meiryo" panose="020B0604030504040204" pitchFamily="34" charset="-128"/>
                <a:ea typeface="Meiryo" panose="020B0604030504040204" pitchFamily="34" charset="-128"/>
                <a:cs typeface="HiraMinProN-W6"/>
              </a:endParaRPr>
            </a:p>
          </p:txBody>
        </p:sp>
        <p:sp>
          <p:nvSpPr>
            <p:cNvPr id="45" name="object 7">
              <a:extLst>
                <a:ext uri="{FF2B5EF4-FFF2-40B4-BE49-F238E27FC236}">
                  <a16:creationId xmlns:a16="http://schemas.microsoft.com/office/drawing/2014/main" id="{97138F66-BF3A-14DA-9552-C17A82C1B523}"/>
                </a:ext>
              </a:extLst>
            </p:cNvPr>
            <p:cNvSpPr txBox="1"/>
            <p:nvPr/>
          </p:nvSpPr>
          <p:spPr>
            <a:xfrm>
              <a:off x="7423893" y="6235658"/>
              <a:ext cx="3012064" cy="176201"/>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ja-JP" altLang="en-US" sz="1050" b="1" u="none" strike="noStrike" kern="1200" cap="none" spc="50" normalizeH="0" baseline="0" noProof="0">
                  <a:ln>
                    <a:noFill/>
                  </a:ln>
                  <a:effectLst/>
                  <a:uLnTx/>
                  <a:uFillTx/>
                  <a:latin typeface="Meiryo" panose="020B0604030504040204" pitchFamily="34" charset="-128"/>
                  <a:ea typeface="Meiryo" panose="020B0604030504040204" pitchFamily="34" charset="-128"/>
                  <a:cs typeface="Arial Unicode MS"/>
                </a:rPr>
                <a:t>サクサク読める</a:t>
              </a:r>
              <a:endParaRPr kumimoji="1" sz="1050" b="1"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Arial Unicode MS"/>
              </a:endParaRPr>
            </a:p>
          </p:txBody>
        </p:sp>
        <p:sp>
          <p:nvSpPr>
            <p:cNvPr id="46" name="object 7">
              <a:extLst>
                <a:ext uri="{FF2B5EF4-FFF2-40B4-BE49-F238E27FC236}">
                  <a16:creationId xmlns:a16="http://schemas.microsoft.com/office/drawing/2014/main" id="{F74C2A86-A95F-8580-D5E9-EE336BD4EA58}"/>
                </a:ext>
              </a:extLst>
            </p:cNvPr>
            <p:cNvSpPr txBox="1"/>
            <p:nvPr/>
          </p:nvSpPr>
          <p:spPr>
            <a:xfrm>
              <a:off x="6978359" y="6568729"/>
              <a:ext cx="1323200" cy="199521"/>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en-US" altLang="ja-JP" sz="1200" b="1"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Arial Unicode MS"/>
                </a:rPr>
                <a:t>5</a:t>
              </a:r>
              <a:r>
                <a:rPr kumimoji="1" lang="ja-JP" altLang="en-US"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位</a:t>
              </a:r>
              <a:endParaRPr kumimoji="1" sz="1200" b="1"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Arial Unicode MS"/>
              </a:endParaRPr>
            </a:p>
          </p:txBody>
        </p:sp>
      </p:grpSp>
      <p:sp>
        <p:nvSpPr>
          <p:cNvPr id="2" name="テキスト ボックス 1">
            <a:extLst>
              <a:ext uri="{FF2B5EF4-FFF2-40B4-BE49-F238E27FC236}">
                <a16:creationId xmlns:a16="http://schemas.microsoft.com/office/drawing/2014/main" id="{876B5823-8D72-797A-5C49-80FA12CD8C64}"/>
              </a:ext>
            </a:extLst>
          </p:cNvPr>
          <p:cNvSpPr txBox="1"/>
          <p:nvPr/>
        </p:nvSpPr>
        <p:spPr>
          <a:xfrm>
            <a:off x="4411224" y="4070721"/>
            <a:ext cx="511358"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1</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 </a:t>
            </a:r>
            <a:r>
              <a:rPr lang="en-US" altLang="ja-JP" sz="1000" b="1" dirty="0">
                <a:solidFill>
                  <a:schemeClr val="tx2"/>
                </a:solidFill>
                <a:latin typeface="Meiryo" panose="020B0604030504040204" pitchFamily="34" charset="-128"/>
                <a:ea typeface="Meiryo" panose="020B0604030504040204" pitchFamily="34" charset="-128"/>
              </a:rPr>
              <a:t>3</a:t>
            </a:r>
            <a:r>
              <a:rPr kumimoji="1" lang="en-US" altLang="ja-JP" sz="6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48" name="テキスト プレースホルダー 3">
            <a:extLst>
              <a:ext uri="{FF2B5EF4-FFF2-40B4-BE49-F238E27FC236}">
                <a16:creationId xmlns:a16="http://schemas.microsoft.com/office/drawing/2014/main" id="{7807BFD7-E671-2311-B7B8-AB7CAF8D8B5D}"/>
              </a:ext>
            </a:extLst>
          </p:cNvPr>
          <p:cNvSpPr txBox="1">
            <a:spLocks/>
          </p:cNvSpPr>
          <p:nvPr/>
        </p:nvSpPr>
        <p:spPr>
          <a:xfrm>
            <a:off x="1936381" y="250671"/>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mn-ea"/>
                <a:ea typeface="+mn-ea"/>
                <a:cs typeface="+mn-cs"/>
              </a:rPr>
              <a:t>ユーザー傾向</a:t>
            </a:r>
            <a:endParaRPr kumimoji="1" lang="ja-JP" altLang="en-US" sz="1600" b="1" i="0" u="none" strike="noStrike" kern="1200" cap="none" spc="0" normalizeH="0" baseline="0" noProof="0">
              <a:ln>
                <a:noFill/>
              </a:ln>
              <a:solidFill>
                <a:srgbClr val="000048"/>
              </a:solidFill>
              <a:effectLst/>
              <a:uLnTx/>
              <a:uFillTx/>
              <a:latin typeface="+mn-ea"/>
              <a:ea typeface="+mn-ea"/>
              <a:cs typeface="+mn-cs"/>
            </a:endParaRPr>
          </a:p>
        </p:txBody>
      </p:sp>
    </p:spTree>
    <p:extLst>
      <p:ext uri="{BB962C8B-B14F-4D97-AF65-F5344CB8AC3E}">
        <p14:creationId xmlns:p14="http://schemas.microsoft.com/office/powerpoint/2010/main" val="1635391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C4770-D084-0640-9B2A-B6B44E029C78}"/>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D6298C7-3BCF-350F-6187-77CE9661F6B7}"/>
              </a:ext>
            </a:extLst>
          </p:cNvPr>
          <p:cNvSpPr>
            <a:spLocks noGrp="1"/>
          </p:cNvSpPr>
          <p:nvPr>
            <p:ph type="body" sz="quarter" idx="12"/>
          </p:nvPr>
        </p:nvSpPr>
        <p:spPr>
          <a:xfrm>
            <a:off x="623644" y="75225"/>
            <a:ext cx="866756" cy="410840"/>
          </a:xfrm>
        </p:spPr>
        <p:txBody>
          <a:bodyPr/>
          <a:lstStyle/>
          <a:p>
            <a:pPr marL="0" indent="0">
              <a:buNone/>
            </a:pPr>
            <a:r>
              <a:rPr lang="en-US" altLang="ja-JP" spc="0" dirty="0">
                <a:latin typeface="+mj-ea"/>
                <a:ea typeface="+mj-ea"/>
              </a:rPr>
              <a:t>LINE NEWS</a:t>
            </a:r>
            <a:br>
              <a:rPr lang="en-US" altLang="ja-JP" spc="0" dirty="0"/>
            </a:br>
            <a:r>
              <a:rPr lang="ja-JP" altLang="en-US" spc="0"/>
              <a:t>の特長</a:t>
            </a:r>
            <a:endParaRPr lang="en-US" altLang="ja-JP" spc="0" dirty="0"/>
          </a:p>
        </p:txBody>
      </p:sp>
      <p:pic>
        <p:nvPicPr>
          <p:cNvPr id="6" name="図プレースホルダー 8" descr="アイコン&#10;&#10;自動的に生成された説明">
            <a:extLst>
              <a:ext uri="{FF2B5EF4-FFF2-40B4-BE49-F238E27FC236}">
                <a16:creationId xmlns:a16="http://schemas.microsoft.com/office/drawing/2014/main" id="{11EA2282-804F-C945-5F99-28B3BEB9637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DCEEE75B-53D2-6585-AA05-C8409434072A}"/>
              </a:ext>
            </a:extLst>
          </p:cNvPr>
          <p:cNvSpPr txBox="1">
            <a:spLocks/>
          </p:cNvSpPr>
          <p:nvPr/>
        </p:nvSpPr>
        <p:spPr>
          <a:xfrm>
            <a:off x="1936381" y="247896"/>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mn-ea"/>
                <a:ea typeface="+mn-ea"/>
                <a:cs typeface="+mn-cs"/>
              </a:rPr>
              <a:t>ユーザー行動特徴</a:t>
            </a:r>
            <a:endParaRPr kumimoji="1" lang="ja-JP" altLang="en-US" sz="1600" b="1" i="0" u="none" strike="noStrike" kern="1200" cap="none" spc="0" normalizeH="0" baseline="0" noProof="0">
              <a:ln>
                <a:noFill/>
              </a:ln>
              <a:solidFill>
                <a:srgbClr val="000048"/>
              </a:solidFill>
              <a:effectLst/>
              <a:uLnTx/>
              <a:uFillTx/>
              <a:latin typeface="+mn-ea"/>
              <a:ea typeface="+mn-ea"/>
              <a:cs typeface="+mn-cs"/>
            </a:endParaRPr>
          </a:p>
        </p:txBody>
      </p:sp>
      <p:sp>
        <p:nvSpPr>
          <p:cNvPr id="78" name="フローチャート: 結合子 77">
            <a:extLst>
              <a:ext uri="{FF2B5EF4-FFF2-40B4-BE49-F238E27FC236}">
                <a16:creationId xmlns:a16="http://schemas.microsoft.com/office/drawing/2014/main" id="{AD8E76D7-6656-184C-C6FF-6C8B5167D9E9}"/>
              </a:ext>
            </a:extLst>
          </p:cNvPr>
          <p:cNvSpPr/>
          <p:nvPr/>
        </p:nvSpPr>
        <p:spPr>
          <a:xfrm>
            <a:off x="6232024" y="3171168"/>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79" name="フローチャート: 結合子 78">
            <a:extLst>
              <a:ext uri="{FF2B5EF4-FFF2-40B4-BE49-F238E27FC236}">
                <a16:creationId xmlns:a16="http://schemas.microsoft.com/office/drawing/2014/main" id="{2359D824-6EA8-55B1-70B1-6A191C32D542}"/>
              </a:ext>
            </a:extLst>
          </p:cNvPr>
          <p:cNvSpPr/>
          <p:nvPr/>
        </p:nvSpPr>
        <p:spPr>
          <a:xfrm>
            <a:off x="7511441" y="3171168"/>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80" name="フローチャート: 結合子 79">
            <a:extLst>
              <a:ext uri="{FF2B5EF4-FFF2-40B4-BE49-F238E27FC236}">
                <a16:creationId xmlns:a16="http://schemas.microsoft.com/office/drawing/2014/main" id="{37C3CE24-749B-2742-D1D0-37E71FEFA8B2}"/>
              </a:ext>
            </a:extLst>
          </p:cNvPr>
          <p:cNvSpPr/>
          <p:nvPr/>
        </p:nvSpPr>
        <p:spPr>
          <a:xfrm>
            <a:off x="8795864" y="3171168"/>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81" name="フローチャート: 結合子 80">
            <a:extLst>
              <a:ext uri="{FF2B5EF4-FFF2-40B4-BE49-F238E27FC236}">
                <a16:creationId xmlns:a16="http://schemas.microsoft.com/office/drawing/2014/main" id="{ECC76F13-9AFD-F9D0-BB82-C5B3E4C1DF18}"/>
              </a:ext>
            </a:extLst>
          </p:cNvPr>
          <p:cNvSpPr/>
          <p:nvPr/>
        </p:nvSpPr>
        <p:spPr>
          <a:xfrm>
            <a:off x="10080287" y="3171168"/>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82" name="タイトル 1">
            <a:extLst>
              <a:ext uri="{FF2B5EF4-FFF2-40B4-BE49-F238E27FC236}">
                <a16:creationId xmlns:a16="http://schemas.microsoft.com/office/drawing/2014/main" id="{80E0F4E6-DAC4-F952-2A2C-ABAC7E603E8E}"/>
              </a:ext>
            </a:extLst>
          </p:cNvPr>
          <p:cNvSpPr>
            <a:spLocks noGrp="1"/>
          </p:cNvSpPr>
          <p:nvPr>
            <p:ph type="ctrTitle"/>
          </p:nvPr>
        </p:nvSpPr>
        <p:spPr>
          <a:xfrm>
            <a:off x="610398" y="1123429"/>
            <a:ext cx="11014607" cy="564262"/>
          </a:xfrm>
        </p:spPr>
        <p:txBody>
          <a:bodyPr/>
          <a:lstStyle/>
          <a:p>
            <a:r>
              <a:rPr lang="ja-JP" altLang="en-US" sz="1800"/>
              <a:t>購買意欲とトレンド感度が高いユーザー行動特徴</a:t>
            </a:r>
            <a:endParaRPr kumimoji="1" lang="ja-JP" altLang="en-US" sz="1800"/>
          </a:p>
        </p:txBody>
      </p:sp>
      <p:sp>
        <p:nvSpPr>
          <p:cNvPr id="83" name="テキスト プレースホルダー 2">
            <a:extLst>
              <a:ext uri="{FF2B5EF4-FFF2-40B4-BE49-F238E27FC236}">
                <a16:creationId xmlns:a16="http://schemas.microsoft.com/office/drawing/2014/main" id="{ABE464FE-572D-80D2-E7CB-923041976510}"/>
              </a:ext>
            </a:extLst>
          </p:cNvPr>
          <p:cNvSpPr>
            <a:spLocks noGrp="1"/>
          </p:cNvSpPr>
          <p:nvPr>
            <p:ph type="body" sz="quarter" idx="10"/>
          </p:nvPr>
        </p:nvSpPr>
        <p:spPr>
          <a:xfrm>
            <a:off x="623644" y="1370873"/>
            <a:ext cx="11014609" cy="836490"/>
          </a:xfrm>
        </p:spPr>
        <p:txBody>
          <a:bodyPr/>
          <a:lstStyle/>
          <a:p>
            <a:r>
              <a:rPr lang="ja-JP" altLang="en-US" sz="1400" b="0"/>
              <a:t>利用ユーザー数が多いだけでなく、「買う」意欲が高いユーザー層にダイレクトにアプローチします。</a:t>
            </a:r>
          </a:p>
          <a:p>
            <a:endParaRPr kumimoji="1" lang="ja-JP" altLang="en-US"/>
          </a:p>
        </p:txBody>
      </p:sp>
      <p:sp>
        <p:nvSpPr>
          <p:cNvPr id="84" name="正方形/長方形 83">
            <a:extLst>
              <a:ext uri="{FF2B5EF4-FFF2-40B4-BE49-F238E27FC236}">
                <a16:creationId xmlns:a16="http://schemas.microsoft.com/office/drawing/2014/main" id="{C7D20974-129B-9D8B-DB40-C5201DF9BECC}"/>
              </a:ext>
            </a:extLst>
          </p:cNvPr>
          <p:cNvSpPr/>
          <p:nvPr/>
        </p:nvSpPr>
        <p:spPr>
          <a:xfrm>
            <a:off x="691134" y="3598522"/>
            <a:ext cx="4487994" cy="1148254"/>
          </a:xfrm>
          <a:prstGeom prst="rect">
            <a:avLst/>
          </a:prstGeom>
          <a:noFill/>
          <a:ln w="19050" cap="flat" cmpd="sng" algn="ctr">
            <a:noFill/>
            <a:prstDash val="solid"/>
            <a:miter lim="800000"/>
          </a:ln>
          <a:effectLst/>
        </p:spPr>
        <p:txBody>
          <a:bodyPr anchor="ctr"/>
          <a:lstStyle/>
          <a:p>
            <a:pPr lvl="0" algn="ctr">
              <a:lnSpc>
                <a:spcPct val="150000"/>
              </a:lnSpc>
              <a:defRPr/>
            </a:pPr>
            <a:r>
              <a:rPr lang="ja-JP" altLang="en-US" b="1">
                <a:solidFill>
                  <a:schemeClr val="tx1">
                    <a:lumMod val="75000"/>
                    <a:lumOff val="25000"/>
                  </a:schemeClr>
                </a:solidFill>
              </a:rPr>
              <a:t>ユーザーの </a:t>
            </a:r>
            <a:r>
              <a:rPr lang="en-US" altLang="ja-JP" b="1">
                <a:solidFill>
                  <a:schemeClr val="tx1">
                    <a:lumMod val="75000"/>
                    <a:lumOff val="25000"/>
                  </a:schemeClr>
                </a:solidFill>
              </a:rPr>
              <a:t>65%</a:t>
            </a:r>
            <a:r>
              <a:rPr lang="ja-JP" altLang="en-US" b="1">
                <a:solidFill>
                  <a:schemeClr val="tx1">
                    <a:lumMod val="75000"/>
                    <a:lumOff val="25000"/>
                  </a:schemeClr>
                </a:solidFill>
              </a:rPr>
              <a:t> が「月に</a:t>
            </a:r>
            <a:r>
              <a:rPr lang="en-US" altLang="ja-JP" b="1">
                <a:solidFill>
                  <a:schemeClr val="tx1">
                    <a:lumMod val="75000"/>
                    <a:lumOff val="25000"/>
                  </a:schemeClr>
                </a:solidFill>
              </a:rPr>
              <a:t>1</a:t>
            </a:r>
            <a:r>
              <a:rPr lang="ja-JP" altLang="en-US" b="1">
                <a:solidFill>
                  <a:schemeClr val="tx1">
                    <a:lumMod val="75000"/>
                    <a:lumOff val="25000"/>
                  </a:schemeClr>
                </a:solidFill>
              </a:rPr>
              <a:t>回以上ネットショッピングをする」と回答</a:t>
            </a:r>
            <a:endParaRPr lang="en-US" altLang="ja-JP" b="1">
              <a:solidFill>
                <a:schemeClr val="tx1">
                  <a:lumMod val="75000"/>
                  <a:lumOff val="25000"/>
                </a:schemeClr>
              </a:solidFill>
            </a:endParaRPr>
          </a:p>
          <a:p>
            <a:pPr lvl="0" algn="ctr">
              <a:lnSpc>
                <a:spcPct val="150000"/>
              </a:lnSpc>
              <a:defRPr/>
            </a:pPr>
            <a:r>
              <a:rPr kumimoji="0" lang="en-US" altLang="ja-JP"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a:t>
            </a:r>
            <a:r>
              <a:rPr kumimoji="0" lang="ja-JP" altLang="en-US"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スマホユーザー平均</a:t>
            </a:r>
            <a:r>
              <a:rPr kumimoji="0" lang="en-US" altLang="ja-JP"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53</a:t>
            </a:r>
            <a:r>
              <a:rPr kumimoji="0" lang="ja-JP" altLang="en-US"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％より高い</a:t>
            </a:r>
            <a:r>
              <a:rPr kumimoji="0" lang="en-US" altLang="ja-JP"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a:t>
            </a:r>
          </a:p>
        </p:txBody>
      </p:sp>
      <p:sp>
        <p:nvSpPr>
          <p:cNvPr id="85" name="正方形/長方形 84">
            <a:extLst>
              <a:ext uri="{FF2B5EF4-FFF2-40B4-BE49-F238E27FC236}">
                <a16:creationId xmlns:a16="http://schemas.microsoft.com/office/drawing/2014/main" id="{904A49F4-5D7D-2840-B8B8-1062E6BB10D1}"/>
              </a:ext>
            </a:extLst>
          </p:cNvPr>
          <p:cNvSpPr/>
          <p:nvPr/>
        </p:nvSpPr>
        <p:spPr>
          <a:xfrm>
            <a:off x="5493093" y="1955874"/>
            <a:ext cx="6530398" cy="1138040"/>
          </a:xfrm>
          <a:prstGeom prst="rect">
            <a:avLst/>
          </a:prstGeom>
          <a:noFill/>
          <a:ln w="19050" cap="flat" cmpd="sng" algn="ctr">
            <a:noFill/>
            <a:prstDash val="solid"/>
            <a:miter lim="800000"/>
          </a:ln>
          <a:effectLst/>
        </p:spPr>
        <p:txBody>
          <a:bodyPr anchor="ctr"/>
          <a:lstStyle/>
          <a:p>
            <a:pPr lvl="0" algn="ctr">
              <a:lnSpc>
                <a:spcPct val="150000"/>
              </a:lnSpc>
              <a:defRPr/>
            </a:pPr>
            <a:r>
              <a:rPr kumimoji="0" lang="ja-JP" altLang="en-US" sz="2000" b="1" i="0" u="none" strike="noStrike" kern="0" cap="none" spc="0" normalizeH="0" baseline="0" noProof="0">
                <a:ln>
                  <a:noFill/>
                </a:ln>
                <a:solidFill>
                  <a:srgbClr val="000000">
                    <a:lumMod val="75000"/>
                    <a:lumOff val="25000"/>
                  </a:srgbClr>
                </a:solidFill>
                <a:effectLst/>
                <a:uLnTx/>
                <a:uFillTx/>
                <a:latin typeface="Meiryo" panose="020B0604030504040204" pitchFamily="34" charset="-128"/>
                <a:ea typeface="Meiryo" panose="020B0604030504040204" pitchFamily="34" charset="-128"/>
                <a:cs typeface="+mn-cs"/>
              </a:rPr>
              <a:t>グルメ・ファッション・美容・エンタメなど</a:t>
            </a:r>
            <a:endParaRPr kumimoji="0" lang="en-US" altLang="ja-JP" sz="2000" b="1" i="0" u="none" strike="noStrike" kern="0" cap="none" spc="0" normalizeH="0" baseline="0" noProof="0">
              <a:ln>
                <a:noFill/>
              </a:ln>
              <a:solidFill>
                <a:srgbClr val="000000">
                  <a:lumMod val="75000"/>
                  <a:lumOff val="25000"/>
                </a:srgbClr>
              </a:solidFill>
              <a:effectLst/>
              <a:uLnTx/>
              <a:uFillTx/>
              <a:latin typeface="Meiryo" panose="020B0604030504040204" pitchFamily="34" charset="-128"/>
              <a:ea typeface="Meiryo" panose="020B0604030504040204" pitchFamily="34" charset="-128"/>
              <a:cs typeface="+mn-cs"/>
            </a:endParaRPr>
          </a:p>
          <a:p>
            <a:pPr lvl="0" algn="ctr">
              <a:lnSpc>
                <a:spcPct val="150000"/>
              </a:lnSpc>
              <a:defRPr/>
            </a:pPr>
            <a:r>
              <a:rPr kumimoji="0" lang="ja-JP" altLang="en-US" sz="2000" b="1" kern="0">
                <a:solidFill>
                  <a:srgbClr val="000000">
                    <a:lumMod val="75000"/>
                    <a:lumOff val="25000"/>
                  </a:srgbClr>
                </a:solidFill>
                <a:latin typeface="Meiryo" panose="020B0604030504040204" pitchFamily="34" charset="-128"/>
                <a:ea typeface="Meiryo" panose="020B0604030504040204" pitchFamily="34" charset="-128"/>
              </a:rPr>
              <a:t>トレンド情報への興味度が高い傾向</a:t>
            </a:r>
            <a:endParaRPr kumimoji="0" lang="en-US" altLang="ja-JP" sz="2000" b="1" kern="0">
              <a:solidFill>
                <a:srgbClr val="000000">
                  <a:lumMod val="75000"/>
                  <a:lumOff val="25000"/>
                </a:srgbClr>
              </a:solidFill>
              <a:latin typeface="Meiryo" panose="020B0604030504040204" pitchFamily="34" charset="-128"/>
              <a:ea typeface="Meiryo" panose="020B0604030504040204" pitchFamily="34" charset="-128"/>
            </a:endParaRPr>
          </a:p>
        </p:txBody>
      </p:sp>
      <p:sp>
        <p:nvSpPr>
          <p:cNvPr id="86" name="テキスト ボックス 85">
            <a:extLst>
              <a:ext uri="{FF2B5EF4-FFF2-40B4-BE49-F238E27FC236}">
                <a16:creationId xmlns:a16="http://schemas.microsoft.com/office/drawing/2014/main" id="{3A32CEA2-EF31-49C1-5349-B280BC274D6E}"/>
              </a:ext>
            </a:extLst>
          </p:cNvPr>
          <p:cNvSpPr txBox="1"/>
          <p:nvPr/>
        </p:nvSpPr>
        <p:spPr>
          <a:xfrm>
            <a:off x="652938" y="1957728"/>
            <a:ext cx="4963886" cy="1791260"/>
          </a:xfrm>
          <a:prstGeom prst="rect">
            <a:avLst/>
          </a:prstGeom>
          <a:noFill/>
        </p:spPr>
        <p:txBody>
          <a:bodyPr wrap="square" rtlCol="0">
            <a:spAutoFit/>
          </a:bodyPr>
          <a:lstStyle/>
          <a:p>
            <a:pPr algn="ctr">
              <a:lnSpc>
                <a:spcPct val="120000"/>
              </a:lnSpc>
            </a:pPr>
            <a:r>
              <a:rPr kumimoji="1" lang="en-US" altLang="ja-JP" sz="9600" b="1" dirty="0">
                <a:solidFill>
                  <a:srgbClr val="002060"/>
                </a:solidFill>
                <a:latin typeface="+mj-ea"/>
                <a:ea typeface="+mj-ea"/>
              </a:rPr>
              <a:t>65</a:t>
            </a:r>
            <a:r>
              <a:rPr kumimoji="1" lang="ja-JP" altLang="en-US" sz="4800" b="1">
                <a:solidFill>
                  <a:srgbClr val="002060"/>
                </a:solidFill>
                <a:latin typeface="+mj-ea"/>
                <a:ea typeface="+mj-ea"/>
              </a:rPr>
              <a:t>％</a:t>
            </a:r>
            <a:r>
              <a:rPr kumimoji="1" lang="en-US" altLang="ja-JP" sz="1000" b="1" dirty="0">
                <a:solidFill>
                  <a:srgbClr val="002060"/>
                </a:solidFill>
              </a:rPr>
              <a:t>※</a:t>
            </a:r>
            <a:r>
              <a:rPr kumimoji="1" lang="ja-JP" altLang="en-US" sz="1000" b="1">
                <a:solidFill>
                  <a:srgbClr val="002060"/>
                </a:solidFill>
              </a:rPr>
              <a:t>１</a:t>
            </a:r>
          </a:p>
        </p:txBody>
      </p:sp>
      <p:pic>
        <p:nvPicPr>
          <p:cNvPr id="87" name="グラフィックス 86">
            <a:extLst>
              <a:ext uri="{FF2B5EF4-FFF2-40B4-BE49-F238E27FC236}">
                <a16:creationId xmlns:a16="http://schemas.microsoft.com/office/drawing/2014/main" id="{95E4FECF-69F3-E357-EF2F-351133C8050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78980" y="3412209"/>
            <a:ext cx="720988" cy="720988"/>
          </a:xfrm>
          <a:prstGeom prst="rect">
            <a:avLst/>
          </a:prstGeom>
        </p:spPr>
      </p:pic>
      <p:pic>
        <p:nvPicPr>
          <p:cNvPr id="88" name="グラフィックス 87">
            <a:extLst>
              <a:ext uri="{FF2B5EF4-FFF2-40B4-BE49-F238E27FC236}">
                <a16:creationId xmlns:a16="http://schemas.microsoft.com/office/drawing/2014/main" id="{425F8D3F-13F1-DF47-3CF2-8943DB38229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003938" y="3412209"/>
            <a:ext cx="720988" cy="720988"/>
          </a:xfrm>
          <a:prstGeom prst="rect">
            <a:avLst/>
          </a:prstGeom>
        </p:spPr>
      </p:pic>
      <p:pic>
        <p:nvPicPr>
          <p:cNvPr id="89" name="グラフィックス 88">
            <a:extLst>
              <a:ext uri="{FF2B5EF4-FFF2-40B4-BE49-F238E27FC236}">
                <a16:creationId xmlns:a16="http://schemas.microsoft.com/office/drawing/2014/main" id="{0BB9199D-A548-3724-077C-AF402D9AA85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728896" y="3412209"/>
            <a:ext cx="720988" cy="720988"/>
          </a:xfrm>
          <a:prstGeom prst="rect">
            <a:avLst/>
          </a:prstGeom>
        </p:spPr>
      </p:pic>
      <p:pic>
        <p:nvPicPr>
          <p:cNvPr id="90" name="グラフィックス 89">
            <a:extLst>
              <a:ext uri="{FF2B5EF4-FFF2-40B4-BE49-F238E27FC236}">
                <a16:creationId xmlns:a16="http://schemas.microsoft.com/office/drawing/2014/main" id="{237A4BD3-CDBB-D8E2-0018-72BAF516958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453854" y="3412209"/>
            <a:ext cx="720988" cy="720988"/>
          </a:xfrm>
          <a:prstGeom prst="rect">
            <a:avLst/>
          </a:prstGeom>
        </p:spPr>
      </p:pic>
      <p:sp>
        <p:nvSpPr>
          <p:cNvPr id="91" name="正方形/長方形 90">
            <a:extLst>
              <a:ext uri="{FF2B5EF4-FFF2-40B4-BE49-F238E27FC236}">
                <a16:creationId xmlns:a16="http://schemas.microsoft.com/office/drawing/2014/main" id="{1911EB5D-364A-C51F-BE14-358E7BBF1E21}"/>
              </a:ext>
            </a:extLst>
          </p:cNvPr>
          <p:cNvSpPr/>
          <p:nvPr/>
        </p:nvSpPr>
        <p:spPr>
          <a:xfrm>
            <a:off x="298347" y="5508494"/>
            <a:ext cx="11444738" cy="652736"/>
          </a:xfrm>
          <a:prstGeom prst="rect">
            <a:avLst/>
          </a:prstGeom>
          <a:noFill/>
          <a:ln w="19050" cap="flat" cmpd="sng" algn="ctr">
            <a:noFill/>
            <a:prstDash val="solid"/>
            <a:miter lim="800000"/>
          </a:ln>
          <a:effectLst/>
        </p:spPr>
        <p:txBody>
          <a:bodyPr anchor="ctr"/>
          <a:lstStyle/>
          <a:p>
            <a:pPr lvl="0" algn="ctr">
              <a:defRPr/>
            </a:pPr>
            <a:r>
              <a:rPr kumimoji="0" lang="ja-JP" altLang="en-US" sz="2400" b="1" i="0" u="none" strike="noStrike" kern="0" cap="none" spc="0" normalizeH="0" baseline="0" noProof="0">
                <a:ln>
                  <a:noFill/>
                </a:ln>
                <a:solidFill>
                  <a:schemeClr val="accent1"/>
                </a:solidFill>
                <a:effectLst/>
                <a:uLnTx/>
                <a:uFillTx/>
                <a:latin typeface="Meiryo" panose="020B0604030504040204" pitchFamily="34" charset="-128"/>
                <a:ea typeface="Meiryo" panose="020B0604030504040204" pitchFamily="34" charset="-128"/>
                <a:cs typeface="+mn-cs"/>
              </a:rPr>
              <a:t>トレンドへの感度が高い層が多く、自身の興味・関心に合致する広告を</a:t>
            </a:r>
            <a:endParaRPr kumimoji="0" lang="en-US" altLang="ja-JP" sz="2400" b="1" i="0" u="none" strike="noStrike" kern="0" cap="none" spc="0" normalizeH="0" baseline="0" noProof="0" dirty="0">
              <a:ln>
                <a:noFill/>
              </a:ln>
              <a:solidFill>
                <a:schemeClr val="accent1"/>
              </a:solidFill>
              <a:effectLst/>
              <a:uLnTx/>
              <a:uFillTx/>
              <a:latin typeface="Meiryo" panose="020B0604030504040204" pitchFamily="34" charset="-128"/>
              <a:ea typeface="Meiryo" panose="020B0604030504040204" pitchFamily="34" charset="-128"/>
              <a:cs typeface="+mn-cs"/>
            </a:endParaRPr>
          </a:p>
          <a:p>
            <a:pPr lvl="0" algn="ctr">
              <a:defRPr/>
            </a:pPr>
            <a:r>
              <a:rPr kumimoji="0" lang="ja-JP" altLang="en-US" sz="2400" b="1" i="0" u="none" strike="noStrike" kern="0" cap="none" spc="0" normalizeH="0" baseline="0" noProof="0">
                <a:ln>
                  <a:noFill/>
                </a:ln>
                <a:solidFill>
                  <a:schemeClr val="accent1"/>
                </a:solidFill>
                <a:effectLst/>
                <a:uLnTx/>
                <a:uFillTx/>
                <a:latin typeface="Meiryo" panose="020B0604030504040204" pitchFamily="34" charset="-128"/>
                <a:ea typeface="Meiryo" panose="020B0604030504040204" pitchFamily="34" charset="-128"/>
                <a:cs typeface="+mn-cs"/>
              </a:rPr>
              <a:t>「有益な情報」として受け入れる反応が期待できる</a:t>
            </a:r>
            <a:endParaRPr kumimoji="0" lang="en-US" altLang="ja-JP" sz="2400" b="1" i="0" u="none" strike="noStrike" kern="0" cap="none" spc="0" normalizeH="0" baseline="0" noProof="0" dirty="0">
              <a:ln>
                <a:noFill/>
              </a:ln>
              <a:solidFill>
                <a:schemeClr val="accent1"/>
              </a:solidFill>
              <a:effectLst/>
              <a:uLnTx/>
              <a:uFillTx/>
              <a:latin typeface="Meiryo" panose="020B0604030504040204" pitchFamily="34" charset="-128"/>
              <a:ea typeface="Meiryo" panose="020B0604030504040204" pitchFamily="34" charset="-128"/>
              <a:cs typeface="+mn-cs"/>
            </a:endParaRPr>
          </a:p>
        </p:txBody>
      </p:sp>
      <p:sp>
        <p:nvSpPr>
          <p:cNvPr id="92" name="object 3">
            <a:extLst>
              <a:ext uri="{FF2B5EF4-FFF2-40B4-BE49-F238E27FC236}">
                <a16:creationId xmlns:a16="http://schemas.microsoft.com/office/drawing/2014/main" id="{E1BCB5A1-3786-7DE6-80FD-6415BA4CBF5F}"/>
              </a:ext>
            </a:extLst>
          </p:cNvPr>
          <p:cNvSpPr txBox="1"/>
          <p:nvPr/>
        </p:nvSpPr>
        <p:spPr>
          <a:xfrm>
            <a:off x="815717" y="4816418"/>
            <a:ext cx="10809288" cy="279562"/>
          </a:xfrm>
          <a:prstGeom prst="rect">
            <a:avLst/>
          </a:prstGeom>
        </p:spPr>
        <p:txBody>
          <a:bodyPr vert="horz" wrap="square" lIns="0" tIns="33018" rIns="0" bIns="0" rtlCol="0">
            <a:spAutoFit/>
          </a:bodyPr>
          <a:lstStyle/>
          <a:p>
            <a:pPr marL="11516">
              <a:spcBef>
                <a:spcPts val="172"/>
              </a:spcBef>
            </a:pPr>
            <a:r>
              <a:rPr lang="en-US" altLang="ja-JP" sz="800" dirty="0">
                <a:solidFill>
                  <a:srgbClr val="999999"/>
                </a:solidFill>
                <a:latin typeface="Meiryo" panose="020B0604030504040204" pitchFamily="34" charset="-128"/>
                <a:ea typeface="Meiryo" panose="020B0604030504040204" pitchFamily="34" charset="-128"/>
                <a:cs typeface="Arial Unicode MS"/>
              </a:rPr>
              <a:t>※1</a:t>
            </a:r>
            <a:r>
              <a:rPr lang="ja-JP" altLang="en-US" sz="800" spc="82">
                <a:solidFill>
                  <a:srgbClr val="999999"/>
                </a:solidFill>
                <a:latin typeface="Meiryo" panose="020B0604030504040204" pitchFamily="34" charset="-128"/>
                <a:ea typeface="Meiryo" panose="020B0604030504040204" pitchFamily="34" charset="-128"/>
                <a:cs typeface="Arial Unicode MS"/>
              </a:rPr>
              <a:t> </a:t>
            </a:r>
            <a:r>
              <a:rPr lang="ja-JP" altLang="en-US" sz="800" spc="5">
                <a:solidFill>
                  <a:srgbClr val="999999"/>
                </a:solidFill>
                <a:latin typeface="Meiryo" panose="020B0604030504040204" pitchFamily="34" charset="-128"/>
                <a:ea typeface="Meiryo" panose="020B0604030504040204" pitchFamily="34" charset="-128"/>
                <a:cs typeface="Arial Unicode MS"/>
              </a:rPr>
              <a:t>出</a:t>
            </a:r>
            <a:r>
              <a:rPr lang="ja-JP" altLang="en-US" sz="800" spc="-127">
                <a:solidFill>
                  <a:srgbClr val="999999"/>
                </a:solidFill>
                <a:latin typeface="Meiryo" panose="020B0604030504040204" pitchFamily="34" charset="-128"/>
                <a:ea typeface="Meiryo" panose="020B0604030504040204" pitchFamily="34" charset="-128"/>
                <a:cs typeface="Arial Unicode MS"/>
              </a:rPr>
              <a:t>典</a:t>
            </a:r>
            <a:r>
              <a:rPr lang="ja-JP" altLang="en-US" sz="800" spc="-163">
                <a:solidFill>
                  <a:srgbClr val="999999"/>
                </a:solidFill>
                <a:latin typeface="Meiryo" panose="020B0604030504040204" pitchFamily="34" charset="-128"/>
                <a:ea typeface="Meiryo" panose="020B0604030504040204" pitchFamily="34" charset="-128"/>
                <a:cs typeface="Arial Unicode MS"/>
              </a:rPr>
              <a:t>：</a:t>
            </a:r>
            <a:r>
              <a:rPr lang="ja-JP" altLang="en-US" sz="800" spc="-63">
                <a:solidFill>
                  <a:srgbClr val="999999"/>
                </a:solidFill>
                <a:latin typeface="Meiryo" panose="020B0604030504040204" pitchFamily="34" charset="-128"/>
                <a:ea typeface="Meiryo" panose="020B0604030504040204" pitchFamily="34" charset="-128"/>
                <a:cs typeface="Arial Unicode MS"/>
              </a:rPr>
              <a:t>スマートアンサー</a:t>
            </a:r>
            <a:r>
              <a:rPr lang="ja-JP" altLang="en-US" sz="800" spc="23">
                <a:solidFill>
                  <a:srgbClr val="999999"/>
                </a:solidFill>
                <a:latin typeface="Meiryo" panose="020B0604030504040204" pitchFamily="34" charset="-128"/>
                <a:ea typeface="Meiryo" panose="020B0604030504040204" pitchFamily="34" charset="-128"/>
                <a:cs typeface="Arial Unicode MS"/>
              </a:rPr>
              <a:t>調</a:t>
            </a:r>
            <a:r>
              <a:rPr lang="ja-JP" altLang="en-US" sz="800" spc="-286">
                <a:solidFill>
                  <a:srgbClr val="999999"/>
                </a:solidFill>
                <a:latin typeface="Meiryo" panose="020B0604030504040204" pitchFamily="34" charset="-128"/>
                <a:ea typeface="Meiryo" panose="020B0604030504040204" pitchFamily="34" charset="-128"/>
                <a:cs typeface="Arial Unicode MS"/>
              </a:rPr>
              <a:t>査</a:t>
            </a:r>
            <a:r>
              <a:rPr lang="ja-JP" altLang="en-US" sz="800" spc="68">
                <a:solidFill>
                  <a:srgbClr val="999999"/>
                </a:solidFill>
                <a:latin typeface="Meiryo" panose="020B0604030504040204" pitchFamily="34" charset="-128"/>
                <a:ea typeface="Meiryo" panose="020B0604030504040204" pitchFamily="34" charset="-128"/>
                <a:cs typeface="Arial Unicode MS"/>
              </a:rPr>
              <a:t>（</a:t>
            </a:r>
            <a:r>
              <a:rPr lang="en-US" altLang="ja-JP" sz="800" spc="68" dirty="0">
                <a:solidFill>
                  <a:srgbClr val="999999"/>
                </a:solidFill>
                <a:latin typeface="Meiryo" panose="020B0604030504040204" pitchFamily="34" charset="-128"/>
                <a:ea typeface="Meiryo" panose="020B0604030504040204" pitchFamily="34" charset="-128"/>
                <a:cs typeface="Arial Unicode MS"/>
              </a:rPr>
              <a:t>2021</a:t>
            </a:r>
            <a:r>
              <a:rPr lang="ja-JP" altLang="en-US" sz="800" spc="91">
                <a:solidFill>
                  <a:srgbClr val="999999"/>
                </a:solidFill>
                <a:latin typeface="Meiryo" panose="020B0604030504040204" pitchFamily="34" charset="-128"/>
                <a:ea typeface="Meiryo" panose="020B0604030504040204" pitchFamily="34" charset="-128"/>
                <a:cs typeface="Arial Unicode MS"/>
              </a:rPr>
              <a:t>年</a:t>
            </a:r>
            <a:r>
              <a:rPr lang="en-US" altLang="ja-JP" sz="800" spc="32" dirty="0">
                <a:solidFill>
                  <a:srgbClr val="999999"/>
                </a:solidFill>
                <a:latin typeface="Meiryo" panose="020B0604030504040204" pitchFamily="34" charset="-128"/>
                <a:ea typeface="Meiryo" panose="020B0604030504040204" pitchFamily="34" charset="-128"/>
                <a:cs typeface="Arial Unicode MS"/>
              </a:rPr>
              <a:t>10</a:t>
            </a:r>
            <a:r>
              <a:rPr lang="ja-JP" altLang="en-US" sz="800" spc="-5">
                <a:solidFill>
                  <a:srgbClr val="999999"/>
                </a:solidFill>
                <a:latin typeface="Meiryo" panose="020B0604030504040204" pitchFamily="34" charset="-128"/>
                <a:ea typeface="Meiryo" panose="020B0604030504040204" pitchFamily="34" charset="-128"/>
                <a:cs typeface="Arial Unicode MS"/>
              </a:rPr>
              <a:t>月</a:t>
            </a:r>
            <a:r>
              <a:rPr lang="ja-JP" altLang="en-US" sz="800" spc="73">
                <a:solidFill>
                  <a:srgbClr val="999999"/>
                </a:solidFill>
                <a:latin typeface="Meiryo" panose="020B0604030504040204" pitchFamily="34" charset="-128"/>
                <a:ea typeface="Meiryo" panose="020B0604030504040204" pitchFamily="34" charset="-128"/>
                <a:cs typeface="Arial Unicode MS"/>
              </a:rPr>
              <a:t>実施</a:t>
            </a:r>
            <a:r>
              <a:rPr lang="en-US" altLang="ja-JP" sz="800" spc="36" dirty="0">
                <a:solidFill>
                  <a:srgbClr val="999999"/>
                </a:solidFill>
                <a:latin typeface="Meiryo" panose="020B0604030504040204" pitchFamily="34" charset="-128"/>
                <a:ea typeface="Meiryo" panose="020B0604030504040204" pitchFamily="34" charset="-128"/>
                <a:cs typeface="Arial Unicode MS"/>
              </a:rPr>
              <a:t>/</a:t>
            </a:r>
            <a:r>
              <a:rPr lang="ja-JP" altLang="en-US" sz="800" spc="73">
                <a:solidFill>
                  <a:srgbClr val="999999"/>
                </a:solidFill>
                <a:latin typeface="Meiryo" panose="020B0604030504040204" pitchFamily="34" charset="-128"/>
                <a:ea typeface="Meiryo" panose="020B0604030504040204" pitchFamily="34" charset="-128"/>
                <a:cs typeface="Arial Unicode MS"/>
              </a:rPr>
              <a:t>全国</a:t>
            </a:r>
            <a:r>
              <a:rPr lang="en-US" altLang="ja-JP" sz="800" spc="50" dirty="0">
                <a:solidFill>
                  <a:srgbClr val="999999"/>
                </a:solidFill>
                <a:latin typeface="Meiryo" panose="020B0604030504040204" pitchFamily="34" charset="-128"/>
                <a:ea typeface="Meiryo" panose="020B0604030504040204" pitchFamily="34" charset="-128"/>
                <a:cs typeface="Arial Unicode MS"/>
              </a:rPr>
              <a:t>15~59</a:t>
            </a:r>
            <a:r>
              <a:rPr lang="ja-JP" altLang="en-US" sz="800" spc="50">
                <a:solidFill>
                  <a:srgbClr val="999999"/>
                </a:solidFill>
                <a:latin typeface="Meiryo" panose="020B0604030504040204" pitchFamily="34" charset="-128"/>
                <a:ea typeface="Meiryo" panose="020B0604030504040204" pitchFamily="34" charset="-128"/>
                <a:cs typeface="Arial Unicode MS"/>
              </a:rPr>
              <a:t>歳</a:t>
            </a:r>
            <a:r>
              <a:rPr lang="ja-JP" altLang="en-US" sz="800" spc="-5">
                <a:solidFill>
                  <a:srgbClr val="999999"/>
                </a:solidFill>
                <a:latin typeface="Meiryo" panose="020B0604030504040204" pitchFamily="34" charset="-128"/>
                <a:ea typeface="Meiryo" panose="020B0604030504040204" pitchFamily="34" charset="-128"/>
                <a:cs typeface="Arial Unicode MS"/>
              </a:rPr>
              <a:t>の</a:t>
            </a:r>
            <a:r>
              <a:rPr lang="ja-JP" altLang="en-US" sz="800">
                <a:solidFill>
                  <a:srgbClr val="999999"/>
                </a:solidFill>
                <a:latin typeface="Meiryo" panose="020B0604030504040204" pitchFamily="34" charset="-128"/>
                <a:ea typeface="Meiryo" panose="020B0604030504040204" pitchFamily="34" charset="-128"/>
                <a:cs typeface="Arial Unicode MS"/>
              </a:rPr>
              <a:t>男女</a:t>
            </a:r>
            <a:r>
              <a:rPr lang="ja-JP" altLang="en-US" sz="800" spc="-5">
                <a:solidFill>
                  <a:srgbClr val="999999"/>
                </a:solidFill>
                <a:latin typeface="Meiryo" panose="020B0604030504040204" pitchFamily="34" charset="-128"/>
                <a:ea typeface="Meiryo" panose="020B0604030504040204" pitchFamily="34" charset="-128"/>
                <a:cs typeface="Arial Unicode MS"/>
              </a:rPr>
              <a:t>を</a:t>
            </a:r>
            <a:r>
              <a:rPr lang="ja-JP" altLang="en-US" sz="800" spc="23">
                <a:solidFill>
                  <a:srgbClr val="999999"/>
                </a:solidFill>
                <a:latin typeface="Meiryo" panose="020B0604030504040204" pitchFamily="34" charset="-128"/>
                <a:ea typeface="Meiryo" panose="020B0604030504040204" pitchFamily="34" charset="-128"/>
                <a:cs typeface="Arial Unicode MS"/>
              </a:rPr>
              <a:t>対</a:t>
            </a:r>
            <a:r>
              <a:rPr lang="ja-JP" altLang="en-US" sz="800">
                <a:solidFill>
                  <a:srgbClr val="999999"/>
                </a:solidFill>
                <a:latin typeface="Meiryo" panose="020B0604030504040204" pitchFamily="34" charset="-128"/>
                <a:ea typeface="Meiryo" panose="020B0604030504040204" pitchFamily="34" charset="-128"/>
                <a:cs typeface="Arial Unicode MS"/>
              </a:rPr>
              <a:t>象</a:t>
            </a:r>
            <a:r>
              <a:rPr lang="ja-JP" altLang="en-US" sz="800" spc="103">
                <a:solidFill>
                  <a:srgbClr val="999999"/>
                </a:solidFill>
                <a:latin typeface="Meiryo" panose="020B0604030504040204" pitchFamily="34" charset="-128"/>
                <a:ea typeface="Meiryo" panose="020B0604030504040204" pitchFamily="34" charset="-128"/>
                <a:cs typeface="Arial Unicode MS"/>
              </a:rPr>
              <a:t> </a:t>
            </a:r>
            <a:r>
              <a:rPr lang="ja-JP" altLang="en-US" sz="800" spc="-36">
                <a:solidFill>
                  <a:srgbClr val="999999"/>
                </a:solidFill>
                <a:latin typeface="Meiryo" panose="020B0604030504040204" pitchFamily="34" charset="-128"/>
                <a:ea typeface="Meiryo" panose="020B0604030504040204" pitchFamily="34" charset="-128"/>
                <a:cs typeface="Arial Unicode MS"/>
              </a:rPr>
              <a:t>サ</a:t>
            </a:r>
            <a:r>
              <a:rPr lang="ja-JP" altLang="en-US" sz="800" spc="-45">
                <a:solidFill>
                  <a:srgbClr val="999999"/>
                </a:solidFill>
                <a:latin typeface="Meiryo" panose="020B0604030504040204" pitchFamily="34" charset="-128"/>
                <a:ea typeface="Meiryo" panose="020B0604030504040204" pitchFamily="34" charset="-128"/>
                <a:cs typeface="Arial Unicode MS"/>
              </a:rPr>
              <a:t>ン</a:t>
            </a:r>
            <a:r>
              <a:rPr lang="ja-JP" altLang="en-US" sz="800" spc="-32">
                <a:solidFill>
                  <a:srgbClr val="999999"/>
                </a:solidFill>
                <a:latin typeface="Meiryo" panose="020B0604030504040204" pitchFamily="34" charset="-128"/>
                <a:ea typeface="Meiryo" panose="020B0604030504040204" pitchFamily="34" charset="-128"/>
                <a:cs typeface="Arial Unicode MS"/>
              </a:rPr>
              <a:t>プ</a:t>
            </a:r>
            <a:r>
              <a:rPr lang="ja-JP" altLang="en-US" sz="800" spc="5">
                <a:solidFill>
                  <a:srgbClr val="999999"/>
                </a:solidFill>
                <a:latin typeface="Meiryo" panose="020B0604030504040204" pitchFamily="34" charset="-128"/>
                <a:ea typeface="Meiryo" panose="020B0604030504040204" pitchFamily="34" charset="-128"/>
                <a:cs typeface="Arial Unicode MS"/>
              </a:rPr>
              <a:t>ル</a:t>
            </a:r>
            <a:r>
              <a:rPr lang="ja-JP" altLang="en-US" sz="800" spc="73">
                <a:solidFill>
                  <a:srgbClr val="999999"/>
                </a:solidFill>
                <a:latin typeface="Meiryo" panose="020B0604030504040204" pitchFamily="34" charset="-128"/>
                <a:ea typeface="Meiryo" panose="020B0604030504040204" pitchFamily="34" charset="-128"/>
                <a:cs typeface="Arial Unicode MS"/>
              </a:rPr>
              <a:t>数</a:t>
            </a:r>
            <a:r>
              <a:rPr lang="en-US" altLang="ja-JP" sz="800" spc="55" dirty="0">
                <a:solidFill>
                  <a:srgbClr val="999999"/>
                </a:solidFill>
                <a:latin typeface="Meiryo" panose="020B0604030504040204" pitchFamily="34" charset="-128"/>
                <a:ea typeface="Meiryo" panose="020B0604030504040204" pitchFamily="34" charset="-128"/>
                <a:cs typeface="Arial Unicode MS"/>
              </a:rPr>
              <a:t>3,234</a:t>
            </a:r>
            <a:r>
              <a:rPr lang="ja-JP" altLang="en-US" sz="800">
                <a:solidFill>
                  <a:srgbClr val="999999"/>
                </a:solidFill>
                <a:latin typeface="Meiryo" panose="020B0604030504040204" pitchFamily="34" charset="-128"/>
                <a:ea typeface="Meiryo" panose="020B0604030504040204" pitchFamily="34" charset="-128"/>
                <a:cs typeface="Arial Unicode MS"/>
              </a:rPr>
              <a:t>）</a:t>
            </a:r>
            <a:br>
              <a:rPr lang="en-US" altLang="ja-JP" sz="800" spc="50" dirty="0">
                <a:solidFill>
                  <a:srgbClr val="999999"/>
                </a:solidFill>
                <a:latin typeface="Meiryo" panose="020B0604030504040204" pitchFamily="34" charset="-128"/>
                <a:ea typeface="Meiryo" panose="020B0604030504040204" pitchFamily="34" charset="-128"/>
                <a:cs typeface="Arial Unicode MS"/>
              </a:rPr>
            </a:br>
            <a:endParaRPr lang="ja-JP" altLang="en-US" sz="800">
              <a:solidFill>
                <a:srgbClr val="999999"/>
              </a:solidFill>
              <a:latin typeface="Meiryo" panose="020B0604030504040204" pitchFamily="34" charset="-128"/>
              <a:ea typeface="Meiryo" panose="020B0604030504040204" pitchFamily="34" charset="-128"/>
              <a:cs typeface="Arial Unicode MS"/>
            </a:endParaRPr>
          </a:p>
        </p:txBody>
      </p:sp>
      <p:sp>
        <p:nvSpPr>
          <p:cNvPr id="93" name="円/楕円 46">
            <a:extLst>
              <a:ext uri="{FF2B5EF4-FFF2-40B4-BE49-F238E27FC236}">
                <a16:creationId xmlns:a16="http://schemas.microsoft.com/office/drawing/2014/main" id="{442153BD-1B7E-E333-8898-1D0980A261BB}"/>
              </a:ext>
            </a:extLst>
          </p:cNvPr>
          <p:cNvSpPr/>
          <p:nvPr/>
        </p:nvSpPr>
        <p:spPr>
          <a:xfrm>
            <a:off x="5971729" y="4182219"/>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+26</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4" name="円/楕円 46">
            <a:extLst>
              <a:ext uri="{FF2B5EF4-FFF2-40B4-BE49-F238E27FC236}">
                <a16:creationId xmlns:a16="http://schemas.microsoft.com/office/drawing/2014/main" id="{2C9BA917-812F-8949-8C49-E549C83669F1}"/>
              </a:ext>
            </a:extLst>
          </p:cNvPr>
          <p:cNvSpPr/>
          <p:nvPr/>
        </p:nvSpPr>
        <p:spPr>
          <a:xfrm>
            <a:off x="7230648" y="4182219"/>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+26</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5" name="円/楕円 46">
            <a:extLst>
              <a:ext uri="{FF2B5EF4-FFF2-40B4-BE49-F238E27FC236}">
                <a16:creationId xmlns:a16="http://schemas.microsoft.com/office/drawing/2014/main" id="{FEE53CFE-9B88-7A0B-932E-04FC35ADC473}"/>
              </a:ext>
            </a:extLst>
          </p:cNvPr>
          <p:cNvSpPr/>
          <p:nvPr/>
        </p:nvSpPr>
        <p:spPr>
          <a:xfrm>
            <a:off x="8561496" y="4182219"/>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+23</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6" name="円/楕円 46">
            <a:extLst>
              <a:ext uri="{FF2B5EF4-FFF2-40B4-BE49-F238E27FC236}">
                <a16:creationId xmlns:a16="http://schemas.microsoft.com/office/drawing/2014/main" id="{82970B9E-1227-1D70-2AFC-BF77093BE50E}"/>
              </a:ext>
            </a:extLst>
          </p:cNvPr>
          <p:cNvSpPr/>
          <p:nvPr/>
        </p:nvSpPr>
        <p:spPr>
          <a:xfrm>
            <a:off x="9907521" y="4182219"/>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+24</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7" name="テキスト ボックス 96">
            <a:extLst>
              <a:ext uri="{FF2B5EF4-FFF2-40B4-BE49-F238E27FC236}">
                <a16:creationId xmlns:a16="http://schemas.microsoft.com/office/drawing/2014/main" id="{9931980B-3212-0953-7C20-884523AC2C50}"/>
              </a:ext>
            </a:extLst>
          </p:cNvPr>
          <p:cNvSpPr txBox="1"/>
          <p:nvPr/>
        </p:nvSpPr>
        <p:spPr>
          <a:xfrm>
            <a:off x="6788199" y="4804469"/>
            <a:ext cx="3940185" cy="215444"/>
          </a:xfrm>
          <a:prstGeom prst="rect">
            <a:avLst/>
          </a:prstGeom>
          <a:noFill/>
        </p:spPr>
        <p:txBody>
          <a:bodyPr wrap="square">
            <a:spAutoFit/>
          </a:bodyPr>
          <a:lstStyle/>
          <a:p>
            <a:pPr algn="ctr"/>
            <a:r>
              <a:rPr kumimoji="0" lang="en-US" altLang="ja-JP" sz="800" kern="0" dirty="0">
                <a:solidFill>
                  <a:schemeClr val="accent6">
                    <a:lumMod val="75000"/>
                  </a:schemeClr>
                </a:solidFill>
                <a:latin typeface="Meiryo" panose="020B0604030504040204" pitchFamily="34" charset="-128"/>
                <a:ea typeface="Meiryo" panose="020B0604030504040204" pitchFamily="34" charset="-128"/>
              </a:rPr>
              <a:t>※</a:t>
            </a:r>
            <a:r>
              <a:rPr kumimoji="0" lang="ja-JP" altLang="en-US" sz="800" kern="0">
                <a:solidFill>
                  <a:schemeClr val="accent6">
                    <a:lumMod val="75000"/>
                  </a:schemeClr>
                </a:solidFill>
                <a:latin typeface="Meiryo" panose="020B0604030504040204" pitchFamily="34" charset="-128"/>
                <a:ea typeface="Meiryo" panose="020B0604030504040204" pitchFamily="34" charset="-128"/>
              </a:rPr>
              <a:t>一般的なスマホユーザー平均数値と比較</a:t>
            </a:r>
            <a:endParaRPr lang="ja-JP" altLang="en-US" sz="800">
              <a:solidFill>
                <a:schemeClr val="accent6">
                  <a:lumMod val="75000"/>
                </a:schemeClr>
              </a:solidFill>
            </a:endParaRPr>
          </a:p>
        </p:txBody>
      </p:sp>
    </p:spTree>
    <p:extLst>
      <p:ext uri="{BB962C8B-B14F-4D97-AF65-F5344CB8AC3E}">
        <p14:creationId xmlns:p14="http://schemas.microsoft.com/office/powerpoint/2010/main" val="2203236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1584" y="4786187"/>
            <a:ext cx="5943600" cy="543702"/>
          </a:xfrm>
        </p:spPr>
        <p:txBody>
          <a:bodyPr/>
          <a:lstStyle/>
          <a:p>
            <a:r>
              <a:rPr kumimoji="1" lang="en-US" altLang="ja-JP">
                <a:solidFill>
                  <a:srgbClr val="000048"/>
                </a:solidFill>
              </a:rPr>
              <a:t>LINE NEWS DIGEST Spot</a:t>
            </a:r>
            <a:r>
              <a:rPr kumimoji="1" lang="ja-JP" altLang="en-US">
                <a:solidFill>
                  <a:srgbClr val="000048"/>
                </a:solidFill>
              </a:rPr>
              <a:t>の</a:t>
            </a:r>
            <a:endParaRPr kumimoji="1" lang="en-US" altLang="ja-JP">
              <a:solidFill>
                <a:srgbClr val="000048"/>
              </a:solidFill>
            </a:endParaRPr>
          </a:p>
          <a:p>
            <a:r>
              <a:rPr kumimoji="1" lang="ja-JP" altLang="en-US">
                <a:solidFill>
                  <a:srgbClr val="000048"/>
                </a:solidFill>
              </a:rPr>
              <a:t>商品スペック</a:t>
            </a:r>
          </a:p>
          <a:p>
            <a:endParaRPr kumimoji="1" lang="ja-JP" altLang="en-US">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988" y="1267880"/>
            <a:ext cx="1368152" cy="1057321"/>
          </a:xfrm>
        </p:spPr>
        <p:txBody>
          <a:bodyPr/>
          <a:lstStyle/>
          <a:p>
            <a:r>
              <a:rPr kumimoji="1" lang="en-US" altLang="ja-JP">
                <a:solidFill>
                  <a:srgbClr val="000048"/>
                </a:solidFill>
              </a:rPr>
              <a:t>04</a:t>
            </a:r>
            <a:endParaRPr kumimoji="1" lang="ja-JP" altLang="en-US">
              <a:solidFill>
                <a:srgbClr val="000048"/>
              </a:solidFill>
            </a:endParaRPr>
          </a:p>
        </p:txBody>
      </p:sp>
      <p:pic>
        <p:nvPicPr>
          <p:cNvPr id="2" name="図プレースホルダー 9" descr="アイコン&#10;&#10;自動的に生成された説明">
            <a:extLst>
              <a:ext uri="{FF2B5EF4-FFF2-40B4-BE49-F238E27FC236}">
                <a16:creationId xmlns:a16="http://schemas.microsoft.com/office/drawing/2014/main" id="{C9490F88-9DF2-87AB-E4D8-FC2C8EC89851}"/>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4079941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62AE4-D424-2336-5B74-184305BBF1D7}"/>
            </a:ext>
          </a:extLst>
        </p:cNvPr>
        <p:cNvGrpSpPr/>
        <p:nvPr/>
      </p:nvGrpSpPr>
      <p:grpSpPr>
        <a:xfrm>
          <a:off x="0" y="0"/>
          <a:ext cx="0" cy="0"/>
          <a:chOff x="0" y="0"/>
          <a:chExt cx="0" cy="0"/>
        </a:xfrm>
      </p:grpSpPr>
      <p:pic>
        <p:nvPicPr>
          <p:cNvPr id="6" name="図プレースホルダー 8" descr="アイコン&#10;&#10;自動的に生成された説明">
            <a:extLst>
              <a:ext uri="{FF2B5EF4-FFF2-40B4-BE49-F238E27FC236}">
                <a16:creationId xmlns:a16="http://schemas.microsoft.com/office/drawing/2014/main" id="{5F98E210-E78D-C37F-67C1-2EE0110E14C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A4698913-1C27-E29C-AD9A-D1D0864E87FD}"/>
              </a:ext>
            </a:extLst>
          </p:cNvPr>
          <p:cNvSpPr txBox="1">
            <a:spLocks noChangeArrowheads="1"/>
          </p:cNvSpPr>
          <p:nvPr/>
        </p:nvSpPr>
        <p:spPr bwMode="auto">
          <a:xfrm>
            <a:off x="1887808" y="260266"/>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i="0" dirty="0">
                <a:solidFill>
                  <a:srgbClr val="000048"/>
                </a:solidFill>
                <a:effectLst/>
                <a:latin typeface="+mj-ea"/>
                <a:ea typeface="+mj-ea"/>
              </a:rPr>
              <a:t>LINE NEWS DIGEST Spot </a:t>
            </a:r>
            <a:r>
              <a:rPr lang="ja-JP" altLang="en-US" sz="2000" i="0">
                <a:solidFill>
                  <a:srgbClr val="000048"/>
                </a:solidFill>
                <a:effectLst/>
                <a:latin typeface="+mj-ea"/>
                <a:ea typeface="+mj-ea"/>
              </a:rPr>
              <a:t>の概要</a:t>
            </a:r>
          </a:p>
        </p:txBody>
      </p:sp>
      <p:sp>
        <p:nvSpPr>
          <p:cNvPr id="4" name="テキスト プレースホルダー 3">
            <a:extLst>
              <a:ext uri="{FF2B5EF4-FFF2-40B4-BE49-F238E27FC236}">
                <a16:creationId xmlns:a16="http://schemas.microsoft.com/office/drawing/2014/main" id="{3A0E7368-9283-D9A4-0C20-7194FBCFAD85}"/>
              </a:ext>
            </a:extLst>
          </p:cNvPr>
          <p:cNvSpPr txBox="1">
            <a:spLocks/>
          </p:cNvSpPr>
          <p:nvPr/>
        </p:nvSpPr>
        <p:spPr>
          <a:xfrm>
            <a:off x="604370" y="1011072"/>
            <a:ext cx="10252318" cy="688357"/>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atinLnBrk="1">
              <a:lnSpc>
                <a:spcPct val="150000"/>
              </a:lnSpc>
              <a:buClr>
                <a:srgbClr val="0AC200"/>
              </a:buClr>
            </a:pPr>
            <a:endParaRPr lang="ja-JP" altLang="en-US" sz="1800" b="0">
              <a:solidFill>
                <a:schemeClr val="tx1">
                  <a:lumMod val="75000"/>
                  <a:lumOff val="25000"/>
                </a:schemeClr>
              </a:solidFill>
              <a:latin typeface="Meiryo"/>
              <a:ea typeface="Meiryo"/>
              <a:cs typeface="Arial"/>
            </a:endParaRPr>
          </a:p>
        </p:txBody>
      </p:sp>
      <p:pic>
        <p:nvPicPr>
          <p:cNvPr id="14" name="図 13" descr="グラフィカル ユーザー インターフェイス, Web サイト&#10;&#10;自動的に生成された説明">
            <a:extLst>
              <a:ext uri="{FF2B5EF4-FFF2-40B4-BE49-F238E27FC236}">
                <a16:creationId xmlns:a16="http://schemas.microsoft.com/office/drawing/2014/main" id="{BCA11250-431B-14DD-403D-0B4EF651DC8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49121" y="1894193"/>
            <a:ext cx="1587880" cy="3148913"/>
          </a:xfrm>
          <a:prstGeom prst="rect">
            <a:avLst/>
          </a:prstGeom>
          <a:ln>
            <a:solidFill>
              <a:schemeClr val="bg1">
                <a:lumMod val="50000"/>
              </a:schemeClr>
            </a:solidFill>
          </a:ln>
        </p:spPr>
      </p:pic>
      <p:sp>
        <p:nvSpPr>
          <p:cNvPr id="15" name="正方形/長方形 14">
            <a:extLst>
              <a:ext uri="{FF2B5EF4-FFF2-40B4-BE49-F238E27FC236}">
                <a16:creationId xmlns:a16="http://schemas.microsoft.com/office/drawing/2014/main" id="{07FDB8DD-F63C-5254-0621-25B7C0B18691}"/>
              </a:ext>
            </a:extLst>
          </p:cNvPr>
          <p:cNvSpPr/>
          <p:nvPr/>
        </p:nvSpPr>
        <p:spPr>
          <a:xfrm>
            <a:off x="681280" y="3499571"/>
            <a:ext cx="540045" cy="525127"/>
          </a:xfrm>
          <a:prstGeom prst="rect">
            <a:avLst/>
          </a:prstGeom>
          <a:solidFill>
            <a:srgbClr val="00206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sz="900" b="1"/>
              <a:t>広告枠</a:t>
            </a:r>
          </a:p>
        </p:txBody>
      </p:sp>
      <p:sp>
        <p:nvSpPr>
          <p:cNvPr id="33" name="object 9">
            <a:extLst>
              <a:ext uri="{FF2B5EF4-FFF2-40B4-BE49-F238E27FC236}">
                <a16:creationId xmlns:a16="http://schemas.microsoft.com/office/drawing/2014/main" id="{A39E92E6-C31D-2249-9D4C-9F3968DC5011}"/>
              </a:ext>
            </a:extLst>
          </p:cNvPr>
          <p:cNvSpPr txBox="1"/>
          <p:nvPr/>
        </p:nvSpPr>
        <p:spPr>
          <a:xfrm>
            <a:off x="4122317" y="1690772"/>
            <a:ext cx="505459" cy="182101"/>
          </a:xfrm>
          <a:prstGeom prst="rect">
            <a:avLst/>
          </a:prstGeom>
        </p:spPr>
        <p:txBody>
          <a:bodyPr vert="horz" wrap="square" lIns="0" tIns="12700" rIns="0" bIns="0" rtlCol="0">
            <a:spAutoFit/>
          </a:bodyPr>
          <a:lstStyle/>
          <a:p>
            <a:pPr marL="12700">
              <a:spcBef>
                <a:spcPts val="100"/>
              </a:spcBef>
            </a:pPr>
            <a:r>
              <a:rPr sz="1100" b="1" spc="55" dirty="0" err="1">
                <a:solidFill>
                  <a:srgbClr val="999999"/>
                </a:solidFill>
                <a:latin typeface="Meiryo" panose="020B0604030504040204" pitchFamily="34" charset="-128"/>
                <a:ea typeface="Meiryo" panose="020B0604030504040204" pitchFamily="34" charset="-128"/>
                <a:cs typeface="HiraMinProN-W6"/>
              </a:rPr>
              <a:t>掲載面</a:t>
            </a:r>
            <a:endParaRPr sz="1100" b="1" dirty="0">
              <a:latin typeface="Meiryo" panose="020B0604030504040204" pitchFamily="34" charset="-128"/>
              <a:ea typeface="Meiryo" panose="020B0604030504040204" pitchFamily="34" charset="-128"/>
              <a:cs typeface="HiraMinProN-W6"/>
            </a:endParaRPr>
          </a:p>
        </p:txBody>
      </p:sp>
      <p:sp>
        <p:nvSpPr>
          <p:cNvPr id="36" name="object 13">
            <a:extLst>
              <a:ext uri="{FF2B5EF4-FFF2-40B4-BE49-F238E27FC236}">
                <a16:creationId xmlns:a16="http://schemas.microsoft.com/office/drawing/2014/main" id="{3CCDAD6A-DD06-7A3B-0BA1-DC0410AFAD3C}"/>
              </a:ext>
            </a:extLst>
          </p:cNvPr>
          <p:cNvSpPr txBox="1"/>
          <p:nvPr/>
        </p:nvSpPr>
        <p:spPr>
          <a:xfrm>
            <a:off x="2326877" y="3928650"/>
            <a:ext cx="1797310" cy="303929"/>
          </a:xfrm>
          <a:prstGeom prst="rect">
            <a:avLst/>
          </a:prstGeom>
        </p:spPr>
        <p:txBody>
          <a:bodyPr vert="horz" wrap="square" lIns="0" tIns="11430" rIns="0" bIns="0" rtlCol="0">
            <a:spAutoFit/>
          </a:bodyPr>
          <a:lstStyle/>
          <a:p>
            <a:pPr marL="131445" marR="5080" indent="-119380">
              <a:lnSpc>
                <a:spcPct val="134000"/>
              </a:lnSpc>
              <a:spcBef>
                <a:spcPts val="90"/>
              </a:spcBef>
            </a:pPr>
            <a:r>
              <a:rPr sz="700" spc="55" dirty="0" err="1">
                <a:solidFill>
                  <a:srgbClr val="999999"/>
                </a:solidFill>
                <a:latin typeface="Meiryo" panose="020B0604030504040204" pitchFamily="34" charset="-128"/>
                <a:ea typeface="Meiryo" panose="020B0604030504040204" pitchFamily="34" charset="-128"/>
                <a:cs typeface="Arial Unicode MS"/>
              </a:rPr>
              <a:t>昼</a:t>
            </a:r>
            <a:r>
              <a:rPr lang="ja-JP" altLang="en-US" sz="700" spc="25">
                <a:solidFill>
                  <a:srgbClr val="999999"/>
                </a:solidFill>
                <a:latin typeface="Meiryo" panose="020B0604030504040204" pitchFamily="34" charset="-128"/>
                <a:ea typeface="Meiryo" panose="020B0604030504040204" pitchFamily="34" charset="-128"/>
                <a:cs typeface="Arial Unicode MS"/>
              </a:rPr>
              <a:t>刊</a:t>
            </a:r>
            <a:r>
              <a:rPr lang="en-US" altLang="ja-JP" sz="700" spc="-45" dirty="0">
                <a:solidFill>
                  <a:srgbClr val="999999"/>
                </a:solidFill>
                <a:latin typeface="Meiryo" panose="020B0604030504040204" pitchFamily="34" charset="-128"/>
                <a:ea typeface="Meiryo" panose="020B0604030504040204" pitchFamily="34" charset="-128"/>
                <a:cs typeface="Arial Unicode MS"/>
              </a:rPr>
              <a:t> or  </a:t>
            </a:r>
            <a:r>
              <a:rPr sz="700" spc="10" dirty="0" err="1">
                <a:solidFill>
                  <a:srgbClr val="999999"/>
                </a:solidFill>
                <a:latin typeface="Meiryo" panose="020B0604030504040204" pitchFamily="34" charset="-128"/>
                <a:ea typeface="Meiryo" panose="020B0604030504040204" pitchFamily="34" charset="-128"/>
                <a:cs typeface="Arial Unicode MS"/>
              </a:rPr>
              <a:t>夕</a:t>
            </a:r>
            <a:r>
              <a:rPr sz="700" spc="30" dirty="0" err="1">
                <a:solidFill>
                  <a:srgbClr val="999999"/>
                </a:solidFill>
                <a:latin typeface="Meiryo" panose="020B0604030504040204" pitchFamily="34" charset="-128"/>
                <a:ea typeface="Meiryo" panose="020B0604030504040204" pitchFamily="34" charset="-128"/>
                <a:cs typeface="Arial Unicode MS"/>
              </a:rPr>
              <a:t>刊</a:t>
            </a:r>
            <a:r>
              <a:rPr lang="en-US" sz="700" spc="30" dirty="0">
                <a:solidFill>
                  <a:srgbClr val="999999"/>
                </a:solidFill>
                <a:latin typeface="Meiryo" panose="020B0604030504040204" pitchFamily="34" charset="-128"/>
                <a:ea typeface="Meiryo" panose="020B0604030504040204" pitchFamily="34" charset="-128"/>
                <a:cs typeface="Arial Unicode MS"/>
              </a:rPr>
              <a:t> or </a:t>
            </a:r>
            <a:r>
              <a:rPr lang="ja-JP" altLang="en-US" sz="700" spc="30">
                <a:solidFill>
                  <a:srgbClr val="999999"/>
                </a:solidFill>
                <a:latin typeface="Meiryo" panose="020B0604030504040204" pitchFamily="34" charset="-128"/>
                <a:ea typeface="Meiryo" panose="020B0604030504040204" pitchFamily="34" charset="-128"/>
                <a:cs typeface="Arial Unicode MS"/>
              </a:rPr>
              <a:t>夜刊</a:t>
            </a:r>
            <a:r>
              <a:rPr sz="700" spc="30" dirty="0" err="1">
                <a:solidFill>
                  <a:srgbClr val="999999"/>
                </a:solidFill>
                <a:latin typeface="Meiryo" panose="020B0604030504040204" pitchFamily="34" charset="-128"/>
                <a:ea typeface="Meiryo" panose="020B0604030504040204" pitchFamily="34" charset="-128"/>
                <a:cs typeface="Arial Unicode MS"/>
              </a:rPr>
              <a:t>の</a:t>
            </a:r>
            <a:r>
              <a:rPr sz="700" spc="55" dirty="0" err="1">
                <a:solidFill>
                  <a:srgbClr val="999999"/>
                </a:solidFill>
                <a:latin typeface="Meiryo" panose="020B0604030504040204" pitchFamily="34" charset="-128"/>
                <a:ea typeface="Meiryo" panose="020B0604030504040204" pitchFamily="34" charset="-128"/>
                <a:cs typeface="Arial Unicode MS"/>
              </a:rPr>
              <a:t>指</a:t>
            </a:r>
            <a:r>
              <a:rPr sz="700" spc="40" dirty="0" err="1">
                <a:solidFill>
                  <a:srgbClr val="999999"/>
                </a:solidFill>
                <a:latin typeface="Meiryo" panose="020B0604030504040204" pitchFamily="34" charset="-128"/>
                <a:ea typeface="Meiryo" panose="020B0604030504040204" pitchFamily="34" charset="-128"/>
                <a:cs typeface="Arial Unicode MS"/>
              </a:rPr>
              <a:t>定</a:t>
            </a:r>
            <a:r>
              <a:rPr sz="700" spc="50" dirty="0" err="1">
                <a:solidFill>
                  <a:srgbClr val="999999"/>
                </a:solidFill>
                <a:latin typeface="Meiryo" panose="020B0604030504040204" pitchFamily="34" charset="-128"/>
                <a:ea typeface="Meiryo" panose="020B0604030504040204" pitchFamily="34" charset="-128"/>
                <a:cs typeface="Arial Unicode MS"/>
              </a:rPr>
              <a:t>が</a:t>
            </a:r>
            <a:r>
              <a:rPr sz="700" spc="55" dirty="0" err="1">
                <a:solidFill>
                  <a:srgbClr val="999999"/>
                </a:solidFill>
                <a:latin typeface="Meiryo" panose="020B0604030504040204" pitchFamily="34" charset="-128"/>
                <a:ea typeface="Meiryo" panose="020B0604030504040204" pitchFamily="34" charset="-128"/>
                <a:cs typeface="Arial Unicode MS"/>
              </a:rPr>
              <a:t>可能</a:t>
            </a:r>
            <a:r>
              <a:rPr lang="ja-JP" altLang="en-US" sz="700" spc="55">
                <a:solidFill>
                  <a:srgbClr val="999999"/>
                </a:solidFill>
                <a:latin typeface="Meiryo" panose="020B0604030504040204" pitchFamily="34" charset="-128"/>
                <a:ea typeface="Meiryo" panose="020B0604030504040204" pitchFamily="34" charset="-128"/>
                <a:cs typeface="Arial Unicode MS"/>
              </a:rPr>
              <a:t>です</a:t>
            </a:r>
            <a:r>
              <a:rPr sz="700" spc="55" dirty="0">
                <a:solidFill>
                  <a:srgbClr val="999999"/>
                </a:solidFill>
                <a:latin typeface="Meiryo" panose="020B0604030504040204" pitchFamily="34" charset="-128"/>
                <a:ea typeface="Meiryo" panose="020B0604030504040204" pitchFamily="34" charset="-128"/>
                <a:cs typeface="Arial Unicode MS"/>
              </a:rPr>
              <a:t> </a:t>
            </a:r>
            <a:endParaRPr lang="en-US" sz="700" spc="55" dirty="0">
              <a:solidFill>
                <a:srgbClr val="999999"/>
              </a:solidFill>
              <a:latin typeface="Meiryo" panose="020B0604030504040204" pitchFamily="34" charset="-128"/>
              <a:ea typeface="Meiryo" panose="020B0604030504040204" pitchFamily="34" charset="-128"/>
              <a:cs typeface="Arial Unicode MS"/>
            </a:endParaRPr>
          </a:p>
          <a:p>
            <a:pPr marL="131445" marR="5080" indent="-119380">
              <a:lnSpc>
                <a:spcPct val="134000"/>
              </a:lnSpc>
              <a:spcBef>
                <a:spcPts val="90"/>
              </a:spcBef>
            </a:pPr>
            <a:r>
              <a:rPr sz="700" spc="114" dirty="0">
                <a:solidFill>
                  <a:srgbClr val="999999"/>
                </a:solidFill>
                <a:latin typeface="Meiryo" panose="020B0604030504040204" pitchFamily="34" charset="-128"/>
                <a:ea typeface="Meiryo" panose="020B0604030504040204" pitchFamily="34" charset="-128"/>
                <a:cs typeface="Arial Unicode MS"/>
              </a:rPr>
              <a:t>昼刊</a:t>
            </a:r>
            <a:r>
              <a:rPr sz="700" spc="75" dirty="0">
                <a:solidFill>
                  <a:srgbClr val="999999"/>
                </a:solidFill>
                <a:latin typeface="Meiryo" panose="020B0604030504040204" pitchFamily="34" charset="-128"/>
                <a:ea typeface="Meiryo" panose="020B0604030504040204" pitchFamily="34" charset="-128"/>
                <a:cs typeface="Arial Unicode MS"/>
              </a:rPr>
              <a:t>12</a:t>
            </a:r>
            <a:r>
              <a:rPr sz="700" spc="114" dirty="0">
                <a:solidFill>
                  <a:srgbClr val="999999"/>
                </a:solidFill>
                <a:latin typeface="Meiryo" panose="020B0604030504040204" pitchFamily="34" charset="-128"/>
                <a:ea typeface="Meiryo" panose="020B0604030504040204" pitchFamily="34" charset="-128"/>
                <a:cs typeface="Arial Unicode MS"/>
              </a:rPr>
              <a:t>時頃</a:t>
            </a:r>
            <a:r>
              <a:rPr sz="700" spc="25" dirty="0">
                <a:solidFill>
                  <a:srgbClr val="999999"/>
                </a:solidFill>
                <a:latin typeface="Meiryo" panose="020B0604030504040204" pitchFamily="34" charset="-128"/>
                <a:ea typeface="Meiryo" panose="020B0604030504040204" pitchFamily="34" charset="-128"/>
                <a:cs typeface="Arial Unicode MS"/>
              </a:rPr>
              <a:t>/</a:t>
            </a:r>
            <a:r>
              <a:rPr sz="700" spc="10" dirty="0">
                <a:solidFill>
                  <a:srgbClr val="999999"/>
                </a:solidFill>
                <a:latin typeface="Meiryo" panose="020B0604030504040204" pitchFamily="34" charset="-128"/>
                <a:ea typeface="Meiryo" panose="020B0604030504040204" pitchFamily="34" charset="-128"/>
                <a:cs typeface="Arial Unicode MS"/>
              </a:rPr>
              <a:t>夕</a:t>
            </a:r>
            <a:r>
              <a:rPr sz="700" spc="100" dirty="0">
                <a:solidFill>
                  <a:srgbClr val="999999"/>
                </a:solidFill>
                <a:latin typeface="Meiryo" panose="020B0604030504040204" pitchFamily="34" charset="-128"/>
                <a:ea typeface="Meiryo" panose="020B0604030504040204" pitchFamily="34" charset="-128"/>
                <a:cs typeface="Arial Unicode MS"/>
              </a:rPr>
              <a:t>刊</a:t>
            </a:r>
            <a:r>
              <a:rPr lang="en-US" sz="700" spc="65" dirty="0">
                <a:solidFill>
                  <a:srgbClr val="999999"/>
                </a:solidFill>
                <a:latin typeface="Meiryo" panose="020B0604030504040204" pitchFamily="34" charset="-128"/>
                <a:ea typeface="Meiryo" panose="020B0604030504040204" pitchFamily="34" charset="-128"/>
                <a:cs typeface="Arial Unicode MS"/>
              </a:rPr>
              <a:t>18</a:t>
            </a:r>
            <a:r>
              <a:rPr sz="700" spc="100" dirty="0">
                <a:solidFill>
                  <a:srgbClr val="999999"/>
                </a:solidFill>
                <a:latin typeface="Meiryo" panose="020B0604030504040204" pitchFamily="34" charset="-128"/>
                <a:ea typeface="Meiryo" panose="020B0604030504040204" pitchFamily="34" charset="-128"/>
                <a:cs typeface="Arial Unicode MS"/>
              </a:rPr>
              <a:t>時頃</a:t>
            </a:r>
            <a:r>
              <a:rPr lang="en-US" altLang="ja-JP" sz="700" spc="25" dirty="0">
                <a:solidFill>
                  <a:srgbClr val="999999"/>
                </a:solidFill>
                <a:latin typeface="Meiryo" panose="020B0604030504040204" pitchFamily="34" charset="-128"/>
                <a:ea typeface="Meiryo" panose="020B0604030504040204" pitchFamily="34" charset="-128"/>
                <a:cs typeface="Arial Unicode MS"/>
              </a:rPr>
              <a:t>/</a:t>
            </a:r>
            <a:r>
              <a:rPr lang="ja-JP" altLang="en-US" sz="700" spc="10">
                <a:solidFill>
                  <a:srgbClr val="999999"/>
                </a:solidFill>
                <a:latin typeface="Meiryo" panose="020B0604030504040204" pitchFamily="34" charset="-128"/>
                <a:ea typeface="Meiryo" panose="020B0604030504040204" pitchFamily="34" charset="-128"/>
                <a:cs typeface="Arial Unicode MS"/>
              </a:rPr>
              <a:t>夜</a:t>
            </a:r>
            <a:r>
              <a:rPr lang="ja-JP" altLang="en-US" sz="700" spc="100">
                <a:solidFill>
                  <a:srgbClr val="999999"/>
                </a:solidFill>
                <a:latin typeface="Meiryo" panose="020B0604030504040204" pitchFamily="34" charset="-128"/>
                <a:ea typeface="Meiryo" panose="020B0604030504040204" pitchFamily="34" charset="-128"/>
                <a:cs typeface="Arial Unicode MS"/>
              </a:rPr>
              <a:t>刊</a:t>
            </a:r>
            <a:r>
              <a:rPr lang="en-US" altLang="ja-JP" sz="700" spc="65" dirty="0">
                <a:solidFill>
                  <a:srgbClr val="999999"/>
                </a:solidFill>
                <a:latin typeface="Meiryo" panose="020B0604030504040204" pitchFamily="34" charset="-128"/>
                <a:ea typeface="Meiryo" panose="020B0604030504040204" pitchFamily="34" charset="-128"/>
                <a:cs typeface="Arial Unicode MS"/>
              </a:rPr>
              <a:t>22</a:t>
            </a:r>
            <a:r>
              <a:rPr lang="ja-JP" altLang="en-US" sz="700" spc="100">
                <a:solidFill>
                  <a:srgbClr val="999999"/>
                </a:solidFill>
                <a:latin typeface="Meiryo" panose="020B0604030504040204" pitchFamily="34" charset="-128"/>
                <a:ea typeface="Meiryo" panose="020B0604030504040204" pitchFamily="34" charset="-128"/>
                <a:cs typeface="Arial Unicode MS"/>
              </a:rPr>
              <a:t>時頃</a:t>
            </a:r>
            <a:endParaRPr sz="700" dirty="0">
              <a:latin typeface="Meiryo" panose="020B0604030504040204" pitchFamily="34" charset="-128"/>
              <a:ea typeface="Meiryo" panose="020B0604030504040204" pitchFamily="34" charset="-128"/>
              <a:cs typeface="Arial Unicode MS"/>
            </a:endParaRPr>
          </a:p>
        </p:txBody>
      </p:sp>
      <p:sp>
        <p:nvSpPr>
          <p:cNvPr id="38" name="object 15">
            <a:extLst>
              <a:ext uri="{FF2B5EF4-FFF2-40B4-BE49-F238E27FC236}">
                <a16:creationId xmlns:a16="http://schemas.microsoft.com/office/drawing/2014/main" id="{E69C01CF-3247-C204-C1F3-D82E4DDD1F52}"/>
              </a:ext>
            </a:extLst>
          </p:cNvPr>
          <p:cNvSpPr txBox="1"/>
          <p:nvPr/>
        </p:nvSpPr>
        <p:spPr>
          <a:xfrm>
            <a:off x="649121" y="1694937"/>
            <a:ext cx="505459" cy="182101"/>
          </a:xfrm>
          <a:prstGeom prst="rect">
            <a:avLst/>
          </a:prstGeom>
        </p:spPr>
        <p:txBody>
          <a:bodyPr vert="horz" wrap="square" lIns="0" tIns="12700" rIns="0" bIns="0" rtlCol="0">
            <a:spAutoFit/>
          </a:bodyPr>
          <a:lstStyle/>
          <a:p>
            <a:pPr marL="12700">
              <a:spcBef>
                <a:spcPts val="100"/>
              </a:spcBef>
            </a:pPr>
            <a:r>
              <a:rPr sz="1100" b="1" spc="55" dirty="0" err="1">
                <a:solidFill>
                  <a:srgbClr val="999999"/>
                </a:solidFill>
                <a:latin typeface="Meiryo" panose="020B0604030504040204" pitchFamily="34" charset="-128"/>
                <a:ea typeface="Meiryo" panose="020B0604030504040204" pitchFamily="34" charset="-128"/>
                <a:cs typeface="HiraMinProN-W6"/>
              </a:rPr>
              <a:t>誘導枠</a:t>
            </a:r>
            <a:endParaRPr sz="1100" b="1" dirty="0">
              <a:latin typeface="Meiryo" panose="020B0604030504040204" pitchFamily="34" charset="-128"/>
              <a:ea typeface="Meiryo" panose="020B0604030504040204" pitchFamily="34" charset="-128"/>
              <a:cs typeface="HiraMinProN-W6"/>
            </a:endParaRPr>
          </a:p>
        </p:txBody>
      </p:sp>
      <p:sp>
        <p:nvSpPr>
          <p:cNvPr id="5" name="右矢印 4">
            <a:extLst>
              <a:ext uri="{FF2B5EF4-FFF2-40B4-BE49-F238E27FC236}">
                <a16:creationId xmlns:a16="http://schemas.microsoft.com/office/drawing/2014/main" id="{1E88E976-20D4-627B-A014-905CDBB2E30B}"/>
              </a:ext>
            </a:extLst>
          </p:cNvPr>
          <p:cNvSpPr/>
          <p:nvPr/>
        </p:nvSpPr>
        <p:spPr>
          <a:xfrm>
            <a:off x="2237001" y="3237750"/>
            <a:ext cx="1885527" cy="319899"/>
          </a:xfrm>
          <a:prstGeom prst="rightArrow">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000048"/>
                </a:solidFill>
              </a:ln>
            </a:endParaRPr>
          </a:p>
        </p:txBody>
      </p:sp>
      <p:sp>
        <p:nvSpPr>
          <p:cNvPr id="16" name="右矢印 15">
            <a:extLst>
              <a:ext uri="{FF2B5EF4-FFF2-40B4-BE49-F238E27FC236}">
                <a16:creationId xmlns:a16="http://schemas.microsoft.com/office/drawing/2014/main" id="{5444AF9E-4F96-5FCB-13A2-17E7677102EF}"/>
              </a:ext>
            </a:extLst>
          </p:cNvPr>
          <p:cNvSpPr/>
          <p:nvPr/>
        </p:nvSpPr>
        <p:spPr>
          <a:xfrm>
            <a:off x="5702096" y="3237750"/>
            <a:ext cx="1885527" cy="319899"/>
          </a:xfrm>
          <a:prstGeom prst="rightArrow">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000048"/>
                </a:solidFill>
              </a:ln>
            </a:endParaRPr>
          </a:p>
        </p:txBody>
      </p:sp>
      <p:sp>
        <p:nvSpPr>
          <p:cNvPr id="17" name="Google Shape;77;g3dd45998c6a_3_11">
            <a:extLst>
              <a:ext uri="{FF2B5EF4-FFF2-40B4-BE49-F238E27FC236}">
                <a16:creationId xmlns:a16="http://schemas.microsoft.com/office/drawing/2014/main" id="{37B26804-5084-65AD-5086-D68EE574B04A}"/>
              </a:ext>
            </a:extLst>
          </p:cNvPr>
          <p:cNvSpPr txBox="1"/>
          <p:nvPr/>
        </p:nvSpPr>
        <p:spPr>
          <a:xfrm>
            <a:off x="604370" y="1030242"/>
            <a:ext cx="10933448" cy="433200"/>
          </a:xfrm>
          <a:prstGeom prst="rect">
            <a:avLst/>
          </a:prstGeom>
          <a:noFill/>
          <a:ln>
            <a:noFill/>
          </a:ln>
        </p:spPr>
        <p:txBody>
          <a:bodyPr spcFirstLastPara="1" wrap="square" lIns="0" tIns="0" rIns="0" bIns="0" anchor="ctr" anchorCtr="0">
            <a:noAutofit/>
          </a:bodyPr>
          <a:lstStyle/>
          <a:p>
            <a:r>
              <a:rPr lang="ja-JP" altLang="ja-JP" b="1">
                <a:solidFill>
                  <a:srgbClr val="000048"/>
                </a:solidFill>
                <a:latin typeface="+mn-ea"/>
                <a:ea typeface="+mn-ea"/>
              </a:rPr>
              <a:t>リッチメッセージ</a:t>
            </a:r>
            <a:r>
              <a:rPr lang="ja-JP" altLang="en-US" b="1">
                <a:solidFill>
                  <a:srgbClr val="000048"/>
                </a:solidFill>
                <a:latin typeface="+mn-ea"/>
                <a:ea typeface="+mn-ea"/>
              </a:rPr>
              <a:t>「</a:t>
            </a:r>
            <a:r>
              <a:rPr lang="en-US" altLang="ja-JP" b="1" dirty="0">
                <a:solidFill>
                  <a:srgbClr val="000048"/>
                </a:solidFill>
                <a:latin typeface="+mn-ea"/>
                <a:ea typeface="+mn-ea"/>
              </a:rPr>
              <a:t>LINE NEWS DIGEST</a:t>
            </a:r>
            <a:r>
              <a:rPr lang="ja-JP" altLang="en-US" b="1">
                <a:solidFill>
                  <a:srgbClr val="000048"/>
                </a:solidFill>
                <a:latin typeface="+mn-ea"/>
                <a:ea typeface="+mn-ea"/>
              </a:rPr>
              <a:t>」の</a:t>
            </a:r>
            <a:r>
              <a:rPr lang="ja-JP" altLang="ja-JP" b="1">
                <a:solidFill>
                  <a:srgbClr val="000048"/>
                </a:solidFill>
                <a:latin typeface="+mn-ea"/>
                <a:ea typeface="+mn-ea"/>
              </a:rPr>
              <a:t>昼刊</a:t>
            </a:r>
            <a:r>
              <a:rPr lang="en-US" altLang="ja-JP" b="1" dirty="0">
                <a:solidFill>
                  <a:srgbClr val="000048"/>
                </a:solidFill>
                <a:latin typeface="+mn-ea"/>
                <a:ea typeface="+mn-ea"/>
              </a:rPr>
              <a:t> or </a:t>
            </a:r>
            <a:r>
              <a:rPr lang="ja-JP" altLang="ja-JP" b="1">
                <a:solidFill>
                  <a:srgbClr val="000048"/>
                </a:solidFill>
                <a:latin typeface="+mn-ea"/>
                <a:ea typeface="+mn-ea"/>
              </a:rPr>
              <a:t>夕刊</a:t>
            </a:r>
            <a:r>
              <a:rPr lang="en-US" altLang="ja-JP" b="1" dirty="0">
                <a:solidFill>
                  <a:srgbClr val="000048"/>
                </a:solidFill>
                <a:latin typeface="+mn-ea"/>
                <a:ea typeface="+mn-ea"/>
              </a:rPr>
              <a:t> or </a:t>
            </a:r>
            <a:r>
              <a:rPr lang="ja-JP" altLang="ja-JP" b="1">
                <a:solidFill>
                  <a:srgbClr val="000048"/>
                </a:solidFill>
                <a:latin typeface="+mn-ea"/>
                <a:ea typeface="+mn-ea"/>
              </a:rPr>
              <a:t>夜刊の画像</a:t>
            </a:r>
            <a:r>
              <a:rPr lang="en-US" altLang="ja-JP" b="1" dirty="0">
                <a:solidFill>
                  <a:srgbClr val="000048"/>
                </a:solidFill>
                <a:latin typeface="+mn-ea"/>
                <a:ea typeface="+mn-ea"/>
              </a:rPr>
              <a:t>2</a:t>
            </a:r>
            <a:r>
              <a:rPr lang="ja-JP" altLang="ja-JP" b="1">
                <a:solidFill>
                  <a:srgbClr val="000048"/>
                </a:solidFill>
                <a:latin typeface="+mn-ea"/>
                <a:ea typeface="+mn-ea"/>
              </a:rPr>
              <a:t>枠</a:t>
            </a:r>
            <a:r>
              <a:rPr lang="ja-JP" altLang="en-US" b="1">
                <a:solidFill>
                  <a:srgbClr val="000048"/>
                </a:solidFill>
                <a:latin typeface="+mn-ea"/>
                <a:ea typeface="+mn-ea"/>
              </a:rPr>
              <a:t>目</a:t>
            </a:r>
            <a:r>
              <a:rPr lang="ja-JP" altLang="ja-JP" b="1">
                <a:solidFill>
                  <a:srgbClr val="000048"/>
                </a:solidFill>
                <a:latin typeface="+mn-ea"/>
                <a:ea typeface="+mn-ea"/>
              </a:rPr>
              <a:t>から記事に誘導します。</a:t>
            </a:r>
          </a:p>
        </p:txBody>
      </p:sp>
      <p:pic>
        <p:nvPicPr>
          <p:cNvPr id="21" name="図 20">
            <a:extLst>
              <a:ext uri="{FF2B5EF4-FFF2-40B4-BE49-F238E27FC236}">
                <a16:creationId xmlns:a16="http://schemas.microsoft.com/office/drawing/2014/main" id="{45513B50-9C4B-6CB4-926C-4B0E1E42EB24}"/>
              </a:ext>
            </a:extLst>
          </p:cNvPr>
          <p:cNvPicPr>
            <a:picLocks noChangeAspect="1"/>
          </p:cNvPicPr>
          <p:nvPr/>
        </p:nvPicPr>
        <p:blipFill>
          <a:blip r:embed="rId5"/>
          <a:stretch>
            <a:fillRect/>
          </a:stretch>
        </p:blipFill>
        <p:spPr>
          <a:xfrm>
            <a:off x="4127162" y="1894193"/>
            <a:ext cx="1589103" cy="4446855"/>
          </a:xfrm>
          <a:prstGeom prst="rect">
            <a:avLst/>
          </a:prstGeom>
        </p:spPr>
      </p:pic>
      <p:sp>
        <p:nvSpPr>
          <p:cNvPr id="27" name="テキスト ボックス 2">
            <a:extLst>
              <a:ext uri="{FF2B5EF4-FFF2-40B4-BE49-F238E27FC236}">
                <a16:creationId xmlns:a16="http://schemas.microsoft.com/office/drawing/2014/main" id="{98D5469F-A6DC-9F52-2154-E4A57AB59418}"/>
              </a:ext>
            </a:extLst>
          </p:cNvPr>
          <p:cNvSpPr txBox="1"/>
          <p:nvPr/>
        </p:nvSpPr>
        <p:spPr>
          <a:xfrm>
            <a:off x="1213655" y="6512681"/>
            <a:ext cx="7888528" cy="123111"/>
          </a:xfrm>
          <a:prstGeom prst="rect">
            <a:avLst/>
          </a:prstGeom>
          <a:noFill/>
        </p:spPr>
        <p:txBody>
          <a:bodyPr wrap="square" lIns="0" tIns="0" rIns="0" bIns="0" anchor="b"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11516">
              <a:spcBef>
                <a:spcPts val="236"/>
              </a:spcBef>
            </a:pPr>
            <a:r>
              <a:rPr lang="en-US" altLang="ja-JP" sz="800" spc="23" dirty="0">
                <a:solidFill>
                  <a:schemeClr val="tx1">
                    <a:lumMod val="50000"/>
                    <a:lumOff val="50000"/>
                  </a:schemeClr>
                </a:solidFill>
                <a:latin typeface="Meiryo" panose="020B0604030504040204" pitchFamily="34" charset="-128"/>
                <a:ea typeface="Meiryo" panose="020B0604030504040204" pitchFamily="34" charset="-128"/>
                <a:cs typeface="Arial Unicode MS"/>
              </a:rPr>
              <a:t>※</a:t>
            </a:r>
            <a:r>
              <a:rPr lang="ja-JP" altLang="en-US" sz="800" spc="23">
                <a:solidFill>
                  <a:schemeClr val="tx1">
                    <a:lumMod val="50000"/>
                    <a:lumOff val="50000"/>
                  </a:schemeClr>
                </a:solidFill>
                <a:latin typeface="Meiryo" panose="020B0604030504040204" pitchFamily="34" charset="-128"/>
                <a:ea typeface="Meiryo" panose="020B0604030504040204" pitchFamily="34" charset="-128"/>
                <a:cs typeface="Arial Unicode MS"/>
              </a:rPr>
              <a:t>一部端末で表示が異なる場合があります</a:t>
            </a:r>
          </a:p>
        </p:txBody>
      </p:sp>
      <p:sp>
        <p:nvSpPr>
          <p:cNvPr id="28" name="object 13">
            <a:extLst>
              <a:ext uri="{FF2B5EF4-FFF2-40B4-BE49-F238E27FC236}">
                <a16:creationId xmlns:a16="http://schemas.microsoft.com/office/drawing/2014/main" id="{3D514C5A-D19C-8F31-081C-FCEC447A4994}"/>
              </a:ext>
            </a:extLst>
          </p:cNvPr>
          <p:cNvSpPr txBox="1"/>
          <p:nvPr/>
        </p:nvSpPr>
        <p:spPr>
          <a:xfrm>
            <a:off x="2341506" y="4336721"/>
            <a:ext cx="1735325" cy="146771"/>
          </a:xfrm>
          <a:prstGeom prst="rect">
            <a:avLst/>
          </a:prstGeom>
        </p:spPr>
        <p:txBody>
          <a:bodyPr vert="horz" wrap="square" lIns="0" tIns="11430" rIns="0" bIns="0" rtlCol="0">
            <a:spAutoFit/>
          </a:bodyPr>
          <a:lstStyle/>
          <a:p>
            <a:pPr marR="5080" indent="-119380">
              <a:lnSpc>
                <a:spcPct val="134000"/>
              </a:lnSpc>
              <a:spcBef>
                <a:spcPts val="0"/>
              </a:spcBef>
            </a:pPr>
            <a:r>
              <a:rPr lang="ja-JP" altLang="en-US" sz="700">
                <a:solidFill>
                  <a:schemeClr val="accent6">
                    <a:lumMod val="75000"/>
                  </a:schemeClr>
                </a:solidFill>
              </a:rPr>
              <a:t>同日に他社様案件が入ることはありません</a:t>
            </a:r>
            <a:endParaRPr sz="700" dirty="0">
              <a:solidFill>
                <a:schemeClr val="accent6">
                  <a:lumMod val="75000"/>
                </a:schemeClr>
              </a:solidFill>
              <a:latin typeface="Meiryo" panose="020B0604030504040204" pitchFamily="34" charset="-128"/>
              <a:ea typeface="Meiryo" panose="020B0604030504040204" pitchFamily="34" charset="-128"/>
              <a:cs typeface="Arial Unicode MS"/>
            </a:endParaRPr>
          </a:p>
        </p:txBody>
      </p:sp>
      <p:sp>
        <p:nvSpPr>
          <p:cNvPr id="29" name="object 13">
            <a:extLst>
              <a:ext uri="{FF2B5EF4-FFF2-40B4-BE49-F238E27FC236}">
                <a16:creationId xmlns:a16="http://schemas.microsoft.com/office/drawing/2014/main" id="{C9908DFF-AD59-1BAB-C748-43E5DB607768}"/>
              </a:ext>
            </a:extLst>
          </p:cNvPr>
          <p:cNvSpPr txBox="1"/>
          <p:nvPr/>
        </p:nvSpPr>
        <p:spPr>
          <a:xfrm>
            <a:off x="5796858" y="3928650"/>
            <a:ext cx="1730662" cy="1352743"/>
          </a:xfrm>
          <a:prstGeom prst="rect">
            <a:avLst/>
          </a:prstGeom>
        </p:spPr>
        <p:txBody>
          <a:bodyPr vert="horz" wrap="square" lIns="0" tIns="11430" rIns="0" bIns="0" rtlCol="0">
            <a:spAutoFit/>
          </a:bodyPr>
          <a:lstStyle/>
          <a:p>
            <a:pPr marR="5080" indent="-119380">
              <a:lnSpc>
                <a:spcPct val="134000"/>
              </a:lnSpc>
              <a:spcBef>
                <a:spcPts val="90"/>
              </a:spcBef>
            </a:pPr>
            <a:r>
              <a:rPr lang="ja-JP" altLang="en-US" sz="700" spc="55">
                <a:solidFill>
                  <a:srgbClr val="999999"/>
                </a:solidFill>
                <a:latin typeface="Meiryo" panose="020B0604030504040204" pitchFamily="34" charset="-128"/>
                <a:ea typeface="Meiryo" panose="020B0604030504040204" pitchFamily="34" charset="-128"/>
                <a:cs typeface="Arial Unicode MS"/>
              </a:rPr>
              <a:t>記事は審査時にご提出いただく制作可否シートの内容を参照し、</a:t>
            </a:r>
            <a:r>
              <a:rPr lang="en-US" altLang="ja-JP" sz="700" spc="55" dirty="0">
                <a:solidFill>
                  <a:srgbClr val="999999"/>
                </a:solidFill>
                <a:latin typeface="Meiryo" panose="020B0604030504040204" pitchFamily="34" charset="-128"/>
                <a:ea typeface="Meiryo" panose="020B0604030504040204" pitchFamily="34" charset="-128"/>
                <a:cs typeface="Arial Unicode MS"/>
              </a:rPr>
              <a:t>LINE</a:t>
            </a:r>
            <a:r>
              <a:rPr lang="ja-JP" altLang="en-US" sz="700" spc="55">
                <a:solidFill>
                  <a:srgbClr val="999999"/>
                </a:solidFill>
                <a:latin typeface="Meiryo" panose="020B0604030504040204" pitchFamily="34" charset="-128"/>
                <a:ea typeface="Meiryo" panose="020B0604030504040204" pitchFamily="34" charset="-128"/>
                <a:cs typeface="Arial Unicode MS"/>
              </a:rPr>
              <a:t>ヤフー社で作成いたします</a:t>
            </a:r>
            <a:endParaRPr lang="en-US" altLang="ja-JP" sz="700" spc="55" dirty="0">
              <a:solidFill>
                <a:srgbClr val="999999"/>
              </a:solidFill>
              <a:latin typeface="Meiryo" panose="020B0604030504040204" pitchFamily="34" charset="-128"/>
              <a:ea typeface="Meiryo" panose="020B0604030504040204" pitchFamily="34" charset="-128"/>
              <a:cs typeface="Arial Unicode MS"/>
            </a:endParaRPr>
          </a:p>
          <a:p>
            <a:pPr marR="5080" indent="-119380">
              <a:lnSpc>
                <a:spcPct val="134000"/>
              </a:lnSpc>
              <a:spcBef>
                <a:spcPts val="90"/>
              </a:spcBef>
            </a:pPr>
            <a:endParaRPr lang="en-US" sz="700" spc="55" dirty="0">
              <a:solidFill>
                <a:srgbClr val="999999"/>
              </a:solidFill>
              <a:latin typeface="Meiryo" panose="020B0604030504040204" pitchFamily="34" charset="-128"/>
              <a:ea typeface="Meiryo" panose="020B0604030504040204" pitchFamily="34" charset="-128"/>
              <a:cs typeface="Arial Unicode MS"/>
            </a:endParaRPr>
          </a:p>
          <a:p>
            <a:pPr marR="5080" indent="-119380">
              <a:lnSpc>
                <a:spcPct val="134000"/>
              </a:lnSpc>
              <a:spcBef>
                <a:spcPts val="90"/>
              </a:spcBef>
            </a:pPr>
            <a:r>
              <a:rPr lang="ja-JP" altLang="en-US" sz="700" spc="55">
                <a:solidFill>
                  <a:srgbClr val="999999"/>
                </a:solidFill>
                <a:latin typeface="Meiryo" panose="020B0604030504040204" pitchFamily="34" charset="-128"/>
                <a:ea typeface="Meiryo" panose="020B0604030504040204" pitchFamily="34" charset="-128"/>
                <a:cs typeface="Arial Unicode MS"/>
              </a:rPr>
              <a:t>広告主様にご確認いただき、</a:t>
            </a:r>
            <a:r>
              <a:rPr lang="en-US" altLang="ja-JP" sz="700" spc="55" dirty="0">
                <a:solidFill>
                  <a:srgbClr val="999999"/>
                </a:solidFill>
                <a:latin typeface="Meiryo" panose="020B0604030504040204" pitchFamily="34" charset="-128"/>
                <a:ea typeface="Meiryo" panose="020B0604030504040204" pitchFamily="34" charset="-128"/>
                <a:cs typeface="Arial Unicode MS"/>
              </a:rPr>
              <a:t>FIX</a:t>
            </a:r>
            <a:r>
              <a:rPr lang="ja-JP" altLang="en-US" sz="700" spc="55">
                <a:solidFill>
                  <a:srgbClr val="999999"/>
                </a:solidFill>
                <a:latin typeface="Meiryo" panose="020B0604030504040204" pitchFamily="34" charset="-128"/>
                <a:ea typeface="Meiryo" panose="020B0604030504040204" pitchFamily="34" charset="-128"/>
                <a:cs typeface="Arial Unicode MS"/>
              </a:rPr>
              <a:t>した状態のものを配信いたします</a:t>
            </a:r>
            <a:endParaRPr lang="en-US" altLang="ja-JP" sz="700" spc="55" dirty="0">
              <a:solidFill>
                <a:srgbClr val="999999"/>
              </a:solidFill>
              <a:latin typeface="Meiryo" panose="020B0604030504040204" pitchFamily="34" charset="-128"/>
              <a:ea typeface="Meiryo" panose="020B0604030504040204" pitchFamily="34" charset="-128"/>
              <a:cs typeface="Arial Unicode MS"/>
            </a:endParaRPr>
          </a:p>
          <a:p>
            <a:pPr marR="5080" indent="-119380">
              <a:lnSpc>
                <a:spcPct val="134000"/>
              </a:lnSpc>
              <a:spcBef>
                <a:spcPts val="90"/>
              </a:spcBef>
            </a:pPr>
            <a:endParaRPr lang="en-US" sz="700" spc="55" dirty="0">
              <a:solidFill>
                <a:srgbClr val="999999"/>
              </a:solidFill>
              <a:latin typeface="Meiryo" panose="020B0604030504040204" pitchFamily="34" charset="-128"/>
              <a:ea typeface="Meiryo" panose="020B0604030504040204" pitchFamily="34" charset="-128"/>
              <a:cs typeface="Arial Unicode MS"/>
            </a:endParaRPr>
          </a:p>
          <a:p>
            <a:pPr marR="5080" indent="-119380">
              <a:lnSpc>
                <a:spcPct val="134000"/>
              </a:lnSpc>
              <a:spcBef>
                <a:spcPts val="90"/>
              </a:spcBef>
            </a:pPr>
            <a:r>
              <a:rPr lang="ja-JP" altLang="en-US" sz="700" spc="55">
                <a:solidFill>
                  <a:srgbClr val="999999"/>
                </a:solidFill>
                <a:latin typeface="Meiryo" panose="020B0604030504040204" pitchFamily="34" charset="-128"/>
                <a:ea typeface="Meiryo" panose="020B0604030504040204" pitchFamily="34" charset="-128"/>
                <a:cs typeface="Arial Unicode MS"/>
              </a:rPr>
              <a:t>記事末に設定する任意の遷移先</a:t>
            </a:r>
            <a:r>
              <a:rPr lang="en-US" altLang="ja-JP" sz="700" spc="55" dirty="0">
                <a:solidFill>
                  <a:srgbClr val="999999"/>
                </a:solidFill>
                <a:latin typeface="Meiryo" panose="020B0604030504040204" pitchFamily="34" charset="-128"/>
                <a:ea typeface="Meiryo" panose="020B0604030504040204" pitchFamily="34" charset="-128"/>
                <a:cs typeface="Arial Unicode MS"/>
              </a:rPr>
              <a:t>URL</a:t>
            </a:r>
            <a:r>
              <a:rPr lang="ja-JP" altLang="en-US" sz="700" spc="55">
                <a:solidFill>
                  <a:srgbClr val="999999"/>
                </a:solidFill>
                <a:latin typeface="Meiryo" panose="020B0604030504040204" pitchFamily="34" charset="-128"/>
                <a:ea typeface="Meiryo" panose="020B0604030504040204" pitchFamily="34" charset="-128"/>
                <a:cs typeface="Arial Unicode MS"/>
              </a:rPr>
              <a:t>を</a:t>
            </a:r>
            <a:r>
              <a:rPr lang="en-US" altLang="ja-JP" sz="700" spc="55" dirty="0">
                <a:solidFill>
                  <a:srgbClr val="999999"/>
                </a:solidFill>
                <a:latin typeface="Meiryo" panose="020B0604030504040204" pitchFamily="34" charset="-128"/>
                <a:ea typeface="Meiryo" panose="020B0604030504040204" pitchFamily="34" charset="-128"/>
                <a:cs typeface="Arial Unicode MS"/>
              </a:rPr>
              <a:t>1</a:t>
            </a:r>
            <a:r>
              <a:rPr lang="ja-JP" altLang="en-US" sz="700" spc="55">
                <a:solidFill>
                  <a:srgbClr val="999999"/>
                </a:solidFill>
                <a:latin typeface="Meiryo" panose="020B0604030504040204" pitchFamily="34" charset="-128"/>
                <a:ea typeface="Meiryo" panose="020B0604030504040204" pitchFamily="34" charset="-128"/>
                <a:cs typeface="Arial Unicode MS"/>
              </a:rPr>
              <a:t>点ご指定いただけます</a:t>
            </a:r>
            <a:endParaRPr sz="700" dirty="0">
              <a:latin typeface="Meiryo" panose="020B0604030504040204" pitchFamily="34" charset="-128"/>
              <a:ea typeface="Meiryo" panose="020B0604030504040204" pitchFamily="34" charset="-128"/>
              <a:cs typeface="Arial Unicode MS"/>
            </a:endParaRPr>
          </a:p>
        </p:txBody>
      </p:sp>
      <p:sp>
        <p:nvSpPr>
          <p:cNvPr id="39" name="テキスト ボックス 38">
            <a:extLst>
              <a:ext uri="{FF2B5EF4-FFF2-40B4-BE49-F238E27FC236}">
                <a16:creationId xmlns:a16="http://schemas.microsoft.com/office/drawing/2014/main" id="{55663DCA-D3A2-2913-EF03-C449059E0ADD}"/>
              </a:ext>
            </a:extLst>
          </p:cNvPr>
          <p:cNvSpPr txBox="1"/>
          <p:nvPr/>
        </p:nvSpPr>
        <p:spPr>
          <a:xfrm>
            <a:off x="8797892" y="3048661"/>
            <a:ext cx="2427225" cy="887551"/>
          </a:xfrm>
          <a:prstGeom prst="rect">
            <a:avLst/>
          </a:prstGeom>
          <a:noFill/>
        </p:spPr>
        <p:txBody>
          <a:bodyPr wrap="square" rtlCol="0">
            <a:spAutoFit/>
          </a:bodyPr>
          <a:lstStyle/>
          <a:p>
            <a:pPr algn="just">
              <a:lnSpc>
                <a:spcPct val="120000"/>
              </a:lnSpc>
            </a:pPr>
            <a:r>
              <a:rPr lang="ja-JP" altLang="en-US" sz="1050" b="1">
                <a:solidFill>
                  <a:srgbClr val="000048"/>
                </a:solidFill>
              </a:rPr>
              <a:t>ユーザー自ら情報を取りに行くアクションに依存せず、</a:t>
            </a:r>
            <a:r>
              <a:rPr lang="en-US" altLang="ja-JP" sz="1050" b="1" dirty="0">
                <a:solidFill>
                  <a:srgbClr val="000048"/>
                </a:solidFill>
              </a:rPr>
              <a:t> </a:t>
            </a:r>
            <a:r>
              <a:rPr lang="en-US" altLang="ja-JP" sz="1200" b="1" dirty="0">
                <a:solidFill>
                  <a:srgbClr val="000048"/>
                </a:solidFill>
              </a:rPr>
              <a:t>LINE NEWS</a:t>
            </a:r>
            <a:r>
              <a:rPr lang="ja-JP" altLang="en-US" sz="1050" b="1">
                <a:solidFill>
                  <a:srgbClr val="000048"/>
                </a:solidFill>
              </a:rPr>
              <a:t>側から主要ニュースと一緒にユーザーの元へ届けます</a:t>
            </a:r>
            <a:endParaRPr kumimoji="1" lang="ja-JP" altLang="en-US" sz="1050" b="1">
              <a:solidFill>
                <a:srgbClr val="000048"/>
              </a:solidFill>
            </a:endParaRPr>
          </a:p>
        </p:txBody>
      </p:sp>
      <p:sp>
        <p:nvSpPr>
          <p:cNvPr id="34" name="object 11">
            <a:extLst>
              <a:ext uri="{FF2B5EF4-FFF2-40B4-BE49-F238E27FC236}">
                <a16:creationId xmlns:a16="http://schemas.microsoft.com/office/drawing/2014/main" id="{9B6CB7D8-46EE-20C8-DE38-BFD708FA96C7}"/>
              </a:ext>
            </a:extLst>
          </p:cNvPr>
          <p:cNvSpPr/>
          <p:nvPr/>
        </p:nvSpPr>
        <p:spPr>
          <a:xfrm>
            <a:off x="7593574" y="1887149"/>
            <a:ext cx="533400" cy="3738879"/>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2060"/>
          </a:solidFill>
          <a:ln>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5" name="object 12">
            <a:extLst>
              <a:ext uri="{FF2B5EF4-FFF2-40B4-BE49-F238E27FC236}">
                <a16:creationId xmlns:a16="http://schemas.microsoft.com/office/drawing/2014/main" id="{E4933004-4D4B-6926-CC88-21531299A823}"/>
              </a:ext>
            </a:extLst>
          </p:cNvPr>
          <p:cNvSpPr txBox="1"/>
          <p:nvPr/>
        </p:nvSpPr>
        <p:spPr>
          <a:xfrm>
            <a:off x="7747802" y="2801549"/>
            <a:ext cx="158890" cy="1887220"/>
          </a:xfrm>
          <a:prstGeom prst="rect">
            <a:avLst/>
          </a:prstGeom>
        </p:spPr>
        <p:txBody>
          <a:bodyPr vert="eaVert" wrap="square" lIns="0" tIns="0" rIns="0" bIns="0" rtlCol="0">
            <a:spAutoFit/>
          </a:bodyPr>
          <a:lstStyle/>
          <a:p>
            <a:pPr marL="12700">
              <a:lnSpc>
                <a:spcPct val="65000"/>
              </a:lnSpc>
            </a:pPr>
            <a:r>
              <a:rPr sz="1400" b="1" spc="75" dirty="0" err="1">
                <a:solidFill>
                  <a:srgbClr val="FFFFFF"/>
                </a:solidFill>
                <a:latin typeface="Meiryo" panose="020B0604030504040204" pitchFamily="34" charset="-128"/>
                <a:ea typeface="Meiryo" panose="020B0604030504040204" pitchFamily="34" charset="-128"/>
                <a:cs typeface="ヒラギノ角ゴ StdN W8"/>
              </a:rPr>
              <a:t>ご指定サイトへ遷</a:t>
            </a:r>
            <a:r>
              <a:rPr sz="1400" b="1" dirty="0" err="1">
                <a:solidFill>
                  <a:srgbClr val="FFFFFF"/>
                </a:solidFill>
                <a:latin typeface="Meiryo" panose="020B0604030504040204" pitchFamily="34" charset="-128"/>
                <a:ea typeface="Meiryo" panose="020B0604030504040204" pitchFamily="34" charset="-128"/>
                <a:cs typeface="ヒラギノ角ゴ StdN W8"/>
              </a:rPr>
              <a:t>移</a:t>
            </a:r>
            <a:endParaRPr sz="1400" b="1" dirty="0">
              <a:latin typeface="Meiryo" panose="020B0604030504040204" pitchFamily="34" charset="-128"/>
              <a:ea typeface="Meiryo" panose="020B0604030504040204" pitchFamily="34" charset="-128"/>
              <a:cs typeface="ヒラギノ角ゴ StdN W8"/>
            </a:endParaRPr>
          </a:p>
        </p:txBody>
      </p:sp>
      <p:sp>
        <p:nvSpPr>
          <p:cNvPr id="45" name="テキスト ボックス 44">
            <a:extLst>
              <a:ext uri="{FF2B5EF4-FFF2-40B4-BE49-F238E27FC236}">
                <a16:creationId xmlns:a16="http://schemas.microsoft.com/office/drawing/2014/main" id="{25F38B1D-96E6-D98A-4BA3-6FAA995D17A1}"/>
              </a:ext>
            </a:extLst>
          </p:cNvPr>
          <p:cNvSpPr txBox="1"/>
          <p:nvPr/>
        </p:nvSpPr>
        <p:spPr>
          <a:xfrm>
            <a:off x="8790670" y="4859740"/>
            <a:ext cx="2427225" cy="859851"/>
          </a:xfrm>
          <a:prstGeom prst="rect">
            <a:avLst/>
          </a:prstGeom>
          <a:noFill/>
        </p:spPr>
        <p:txBody>
          <a:bodyPr wrap="square" rtlCol="0">
            <a:spAutoFit/>
          </a:bodyPr>
          <a:lstStyle/>
          <a:p>
            <a:pPr algn="just">
              <a:lnSpc>
                <a:spcPct val="120000"/>
              </a:lnSpc>
            </a:pPr>
            <a:r>
              <a:rPr lang="ja-JP" altLang="en-US" sz="1050" b="1">
                <a:solidFill>
                  <a:srgbClr val="000048"/>
                </a:solidFill>
              </a:rPr>
              <a:t>普段、通常記事が設定されている枠を使用するため、広告として身構えられる前に、有益な情報の一つとして自然な情報接触体験に繋げます</a:t>
            </a:r>
            <a:endParaRPr lang="en-US" altLang="ja-JP" sz="1050" b="1" dirty="0">
              <a:solidFill>
                <a:srgbClr val="000048"/>
              </a:solidFill>
            </a:endParaRPr>
          </a:p>
        </p:txBody>
      </p:sp>
      <p:sp>
        <p:nvSpPr>
          <p:cNvPr id="46" name="角丸四角形 2">
            <a:extLst>
              <a:ext uri="{FF2B5EF4-FFF2-40B4-BE49-F238E27FC236}">
                <a16:creationId xmlns:a16="http://schemas.microsoft.com/office/drawing/2014/main" id="{BECA50A1-0C5C-0A1F-12A2-3979538CF2FF}"/>
              </a:ext>
            </a:extLst>
          </p:cNvPr>
          <p:cNvSpPr/>
          <p:nvPr/>
        </p:nvSpPr>
        <p:spPr>
          <a:xfrm>
            <a:off x="8516281" y="2291629"/>
            <a:ext cx="2990449" cy="577535"/>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lang="ja-JP" altLang="en-US" sz="1200" b="1">
                <a:solidFill>
                  <a:schemeClr val="accent1"/>
                </a:solidFill>
                <a:latin typeface="Meiryo" panose="020B0604030504040204" pitchFamily="34" charset="-128"/>
                <a:ea typeface="Meiryo" panose="020B0604030504040204" pitchFamily="34" charset="-128"/>
              </a:rPr>
              <a:t>ユーザーに</a:t>
            </a:r>
            <a:r>
              <a:rPr lang="en-US" altLang="ja-JP" sz="1200" b="1" dirty="0">
                <a:solidFill>
                  <a:schemeClr val="accent1"/>
                </a:solidFill>
                <a:latin typeface="Meiryo" panose="020B0604030504040204" pitchFamily="34" charset="-128"/>
                <a:ea typeface="Meiryo" panose="020B0604030504040204" pitchFamily="34" charset="-128"/>
              </a:rPr>
              <a:t>PUSH</a:t>
            </a:r>
            <a:r>
              <a:rPr lang="ja-JP" altLang="en-US" sz="1200" b="1">
                <a:solidFill>
                  <a:schemeClr val="accent1"/>
                </a:solidFill>
                <a:latin typeface="Meiryo" panose="020B0604030504040204" pitchFamily="34" charset="-128"/>
                <a:ea typeface="Meiryo" panose="020B0604030504040204" pitchFamily="34" charset="-128"/>
              </a:rPr>
              <a:t>配信される</a:t>
            </a:r>
            <a:endParaRPr kumimoji="1" lang="en-US" altLang="ja-JP" sz="1200" b="1" baseline="30000" dirty="0">
              <a:solidFill>
                <a:schemeClr val="accent1"/>
              </a:solidFill>
              <a:latin typeface="Meiryo" panose="020B0604030504040204" pitchFamily="34" charset="-128"/>
              <a:ea typeface="Meiryo" panose="020B0604030504040204" pitchFamily="34" charset="-128"/>
            </a:endParaRPr>
          </a:p>
        </p:txBody>
      </p:sp>
      <p:sp>
        <p:nvSpPr>
          <p:cNvPr id="47" name="角丸四角形 2">
            <a:extLst>
              <a:ext uri="{FF2B5EF4-FFF2-40B4-BE49-F238E27FC236}">
                <a16:creationId xmlns:a16="http://schemas.microsoft.com/office/drawing/2014/main" id="{93C00462-46B8-0EBB-68F5-254C22C191C0}"/>
              </a:ext>
            </a:extLst>
          </p:cNvPr>
          <p:cNvSpPr/>
          <p:nvPr/>
        </p:nvSpPr>
        <p:spPr>
          <a:xfrm>
            <a:off x="8516281" y="4096820"/>
            <a:ext cx="2990449" cy="577535"/>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lang="ja-JP" altLang="en-US" sz="1200" b="1">
                <a:solidFill>
                  <a:schemeClr val="accent1"/>
                </a:solidFill>
                <a:latin typeface="Meiryo" panose="020B0604030504040204" pitchFamily="34" charset="-128"/>
                <a:ea typeface="Meiryo" panose="020B0604030504040204" pitchFamily="34" charset="-128"/>
              </a:rPr>
              <a:t>通常記事枠と同じ</a:t>
            </a:r>
            <a:r>
              <a:rPr lang="en-US" altLang="ja-JP" sz="1200" b="1" dirty="0">
                <a:solidFill>
                  <a:schemeClr val="accent1"/>
                </a:solidFill>
                <a:latin typeface="Meiryo" panose="020B0604030504040204" pitchFamily="34" charset="-128"/>
                <a:ea typeface="Meiryo" panose="020B0604030504040204" pitchFamily="34" charset="-128"/>
              </a:rPr>
              <a:t>UI</a:t>
            </a:r>
            <a:endParaRPr kumimoji="1" lang="en-US" altLang="ja-JP" sz="1200" b="1" baseline="30000" dirty="0">
              <a:solidFill>
                <a:schemeClr val="accent1"/>
              </a:solidFill>
              <a:latin typeface="Meiryo" panose="020B0604030504040204" pitchFamily="34" charset="-128"/>
              <a:ea typeface="Meiryo" panose="020B0604030504040204" pitchFamily="34" charset="-128"/>
            </a:endParaRPr>
          </a:p>
        </p:txBody>
      </p:sp>
      <p:sp>
        <p:nvSpPr>
          <p:cNvPr id="49" name="object 14">
            <a:extLst>
              <a:ext uri="{FF2B5EF4-FFF2-40B4-BE49-F238E27FC236}">
                <a16:creationId xmlns:a16="http://schemas.microsoft.com/office/drawing/2014/main" id="{E59FCB43-54B3-E556-37FA-7EDAF864CB3B}"/>
              </a:ext>
            </a:extLst>
          </p:cNvPr>
          <p:cNvSpPr txBox="1"/>
          <p:nvPr/>
        </p:nvSpPr>
        <p:spPr>
          <a:xfrm>
            <a:off x="9028102" y="1895230"/>
            <a:ext cx="1767530" cy="261610"/>
          </a:xfrm>
          <a:prstGeom prst="rect">
            <a:avLst/>
          </a:prstGeom>
        </p:spPr>
        <p:txBody>
          <a:bodyPr vert="horz" wrap="square" lIns="0" tIns="15240" rIns="0" bIns="0" rtlCol="0">
            <a:spAutoFit/>
          </a:bodyPr>
          <a:lstStyle/>
          <a:p>
            <a:pPr marL="38100" algn="ctr">
              <a:spcBef>
                <a:spcPts val="120"/>
              </a:spcBef>
            </a:pPr>
            <a:r>
              <a:rPr lang="en-US" altLang="ja-JP" sz="1600" b="1" dirty="0">
                <a:solidFill>
                  <a:srgbClr val="002060"/>
                </a:solidFill>
                <a:latin typeface="Meiryo" panose="020B0604030504040204" pitchFamily="34" charset="-128"/>
                <a:ea typeface="Meiryo" panose="020B0604030504040204" pitchFamily="34" charset="-128"/>
                <a:cs typeface="HiraMinProN-W6"/>
              </a:rPr>
              <a:t>- </a:t>
            </a:r>
            <a:r>
              <a:rPr lang="ja-JP" altLang="en-US" sz="1600" b="1">
                <a:solidFill>
                  <a:srgbClr val="002060"/>
                </a:solidFill>
                <a:latin typeface="Meiryo" panose="020B0604030504040204" pitchFamily="34" charset="-128"/>
                <a:ea typeface="Meiryo" panose="020B0604030504040204" pitchFamily="34" charset="-128"/>
                <a:cs typeface="HiraMinProN-W6"/>
              </a:rPr>
              <a:t>商品特性</a:t>
            </a:r>
            <a:r>
              <a:rPr lang="en-US" altLang="ja-JP" sz="1600" b="1" dirty="0">
                <a:solidFill>
                  <a:srgbClr val="002060"/>
                </a:solidFill>
                <a:latin typeface="Meiryo" panose="020B0604030504040204" pitchFamily="34" charset="-128"/>
                <a:ea typeface="Meiryo" panose="020B0604030504040204" pitchFamily="34" charset="-128"/>
                <a:cs typeface="HiraMinProN-W6"/>
              </a:rPr>
              <a:t> -</a:t>
            </a:r>
            <a:endParaRPr lang="ja-JP" altLang="en-US" sz="1600" b="1" dirty="0">
              <a:solidFill>
                <a:srgbClr val="002060"/>
              </a:solidFill>
              <a:latin typeface="Meiryo" panose="020B0604030504040204" pitchFamily="34" charset="-128"/>
              <a:ea typeface="Meiryo" panose="020B0604030504040204" pitchFamily="34" charset="-128"/>
              <a:cs typeface="HiraMinProN-W6"/>
            </a:endParaRPr>
          </a:p>
        </p:txBody>
      </p:sp>
      <p:sp>
        <p:nvSpPr>
          <p:cNvPr id="55" name="テキスト プレースホルダー 1">
            <a:extLst>
              <a:ext uri="{FF2B5EF4-FFF2-40B4-BE49-F238E27FC236}">
                <a16:creationId xmlns:a16="http://schemas.microsoft.com/office/drawing/2014/main" id="{BCEC28D0-FD71-1BA0-B994-D8E09FF26FDC}"/>
              </a:ext>
            </a:extLst>
          </p:cNvPr>
          <p:cNvSpPr>
            <a:spLocks noGrp="1"/>
          </p:cNvSpPr>
          <p:nvPr>
            <p:ph type="body" sz="quarter" idx="12"/>
          </p:nvPr>
        </p:nvSpPr>
        <p:spPr>
          <a:xfrm>
            <a:off x="608923" y="81412"/>
            <a:ext cx="866756" cy="410840"/>
          </a:xfrm>
        </p:spPr>
        <p:txBody>
          <a:bodyPr/>
          <a:lstStyle/>
          <a:p>
            <a:pPr marL="0" indent="0" algn="l">
              <a:buNone/>
            </a:pPr>
            <a:r>
              <a:rPr lang="ja-JP" altLang="en-US" spc="0"/>
              <a:t>商品スペック</a:t>
            </a:r>
          </a:p>
        </p:txBody>
      </p:sp>
      <p:sp>
        <p:nvSpPr>
          <p:cNvPr id="2" name="object 14">
            <a:extLst>
              <a:ext uri="{FF2B5EF4-FFF2-40B4-BE49-F238E27FC236}">
                <a16:creationId xmlns:a16="http://schemas.microsoft.com/office/drawing/2014/main" id="{FF40BD3C-C37C-B43C-C950-DA6A1B11D863}"/>
              </a:ext>
            </a:extLst>
          </p:cNvPr>
          <p:cNvSpPr txBox="1"/>
          <p:nvPr/>
        </p:nvSpPr>
        <p:spPr>
          <a:xfrm>
            <a:off x="2302182" y="1895230"/>
            <a:ext cx="1767530" cy="397545"/>
          </a:xfrm>
          <a:prstGeom prst="rect">
            <a:avLst/>
          </a:prstGeom>
        </p:spPr>
        <p:txBody>
          <a:bodyPr vert="horz" wrap="square" lIns="0" tIns="15240" rIns="0" bIns="0" rtlCol="0">
            <a:spAutoFit/>
          </a:bodyPr>
          <a:lstStyle/>
          <a:p>
            <a:pPr marL="38100">
              <a:spcBef>
                <a:spcPts val="120"/>
              </a:spcBef>
            </a:pPr>
            <a:r>
              <a:rPr sz="1200" b="1" dirty="0" err="1">
                <a:solidFill>
                  <a:srgbClr val="002060"/>
                </a:solidFill>
                <a:latin typeface="Meiryo" panose="020B0604030504040204" pitchFamily="34" charset="-128"/>
                <a:ea typeface="Meiryo" panose="020B0604030504040204" pitchFamily="34" charset="-128"/>
                <a:cs typeface="HiraMinProN-W6"/>
              </a:rPr>
              <a:t>LINE公式アカウント</a:t>
            </a:r>
            <a:endParaRPr sz="1200" b="1" dirty="0">
              <a:solidFill>
                <a:srgbClr val="002060"/>
              </a:solidFill>
              <a:latin typeface="Meiryo" panose="020B0604030504040204" pitchFamily="34" charset="-128"/>
              <a:ea typeface="Meiryo" panose="020B0604030504040204" pitchFamily="34" charset="-128"/>
              <a:cs typeface="HiraMinProN-W6"/>
            </a:endParaRPr>
          </a:p>
          <a:p>
            <a:pPr marL="12700">
              <a:spcBef>
                <a:spcPts val="95"/>
              </a:spcBef>
            </a:pPr>
            <a:r>
              <a:rPr sz="1200" b="1" dirty="0" err="1">
                <a:solidFill>
                  <a:srgbClr val="002060"/>
                </a:solidFill>
                <a:latin typeface="Meiryo" panose="020B0604030504040204" pitchFamily="34" charset="-128"/>
                <a:ea typeface="Meiryo" panose="020B0604030504040204" pitchFamily="34" charset="-128"/>
                <a:cs typeface="HiraMinProN-W6"/>
              </a:rPr>
              <a:t>リッチメッセージ</a:t>
            </a:r>
            <a:endParaRPr sz="1200" b="1" dirty="0">
              <a:solidFill>
                <a:srgbClr val="002060"/>
              </a:solidFill>
              <a:latin typeface="Meiryo" panose="020B0604030504040204" pitchFamily="34" charset="-128"/>
              <a:ea typeface="Meiryo" panose="020B0604030504040204" pitchFamily="34" charset="-128"/>
              <a:cs typeface="HiraMinProN-W6"/>
            </a:endParaRPr>
          </a:p>
        </p:txBody>
      </p:sp>
      <p:sp>
        <p:nvSpPr>
          <p:cNvPr id="3" name="object 14">
            <a:extLst>
              <a:ext uri="{FF2B5EF4-FFF2-40B4-BE49-F238E27FC236}">
                <a16:creationId xmlns:a16="http://schemas.microsoft.com/office/drawing/2014/main" id="{FB63D79A-F362-3EAF-E6AE-42173070DEE5}"/>
              </a:ext>
            </a:extLst>
          </p:cNvPr>
          <p:cNvSpPr txBox="1"/>
          <p:nvPr/>
        </p:nvSpPr>
        <p:spPr>
          <a:xfrm>
            <a:off x="5781225" y="1895230"/>
            <a:ext cx="1767530" cy="397545"/>
          </a:xfrm>
          <a:prstGeom prst="rect">
            <a:avLst/>
          </a:prstGeom>
        </p:spPr>
        <p:txBody>
          <a:bodyPr vert="horz" wrap="square" lIns="0" tIns="15240" rIns="0" bIns="0" rtlCol="0">
            <a:spAutoFit/>
          </a:bodyPr>
          <a:lstStyle/>
          <a:p>
            <a:pPr marL="12700">
              <a:spcBef>
                <a:spcPts val="95"/>
              </a:spcBef>
            </a:pPr>
            <a:r>
              <a:rPr lang="ja-JP" altLang="en-US" sz="1200" b="1">
                <a:solidFill>
                  <a:srgbClr val="002060"/>
                </a:solidFill>
                <a:latin typeface="Meiryo" panose="020B0604030504040204" pitchFamily="34" charset="-128"/>
                <a:ea typeface="Meiryo" panose="020B0604030504040204" pitchFamily="34" charset="-128"/>
                <a:cs typeface="HiraMinProN-W6"/>
              </a:rPr>
              <a:t>ダイジェスト</a:t>
            </a:r>
            <a:endParaRPr lang="en-US" altLang="ja-JP" sz="1200" b="1" dirty="0">
              <a:solidFill>
                <a:srgbClr val="002060"/>
              </a:solidFill>
              <a:latin typeface="Meiryo" panose="020B0604030504040204" pitchFamily="34" charset="-128"/>
              <a:ea typeface="Meiryo" panose="020B0604030504040204" pitchFamily="34" charset="-128"/>
              <a:cs typeface="HiraMinProN-W6"/>
            </a:endParaRPr>
          </a:p>
          <a:p>
            <a:pPr marL="12700">
              <a:spcBef>
                <a:spcPts val="95"/>
              </a:spcBef>
            </a:pPr>
            <a:r>
              <a:rPr lang="ja-JP" altLang="en-US" sz="1200" b="1">
                <a:solidFill>
                  <a:srgbClr val="002060"/>
                </a:solidFill>
                <a:latin typeface="Meiryo" panose="020B0604030504040204" pitchFamily="34" charset="-128"/>
                <a:ea typeface="Meiryo" panose="020B0604030504040204" pitchFamily="34" charset="-128"/>
                <a:cs typeface="HiraMinProN-W6"/>
              </a:rPr>
              <a:t>ニュース一覧ページ</a:t>
            </a:r>
            <a:endParaRPr sz="1200" b="1" dirty="0">
              <a:solidFill>
                <a:srgbClr val="002060"/>
              </a:solidFill>
              <a:latin typeface="Meiryo" panose="020B0604030504040204" pitchFamily="34" charset="-128"/>
              <a:ea typeface="Meiryo" panose="020B0604030504040204" pitchFamily="34" charset="-128"/>
              <a:cs typeface="HiraMinProN-W6"/>
            </a:endParaRPr>
          </a:p>
        </p:txBody>
      </p:sp>
    </p:spTree>
    <p:extLst>
      <p:ext uri="{BB962C8B-B14F-4D97-AF65-F5344CB8AC3E}">
        <p14:creationId xmlns:p14="http://schemas.microsoft.com/office/powerpoint/2010/main" val="2552812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a:xfrm>
            <a:off x="608923" y="81412"/>
            <a:ext cx="866756" cy="410840"/>
          </a:xfrm>
        </p:spPr>
        <p:txBody>
          <a:bodyPr/>
          <a:lstStyle/>
          <a:p>
            <a:pPr marL="0" indent="0" algn="l">
              <a:buNone/>
            </a:pPr>
            <a:r>
              <a:rPr lang="ja-JP" altLang="en-US" spc="0"/>
              <a:t>商品スペック</a:t>
            </a:r>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3" name="表 2">
            <a:extLst>
              <a:ext uri="{FF2B5EF4-FFF2-40B4-BE49-F238E27FC236}">
                <a16:creationId xmlns:a16="http://schemas.microsoft.com/office/drawing/2014/main" id="{6D23CCEF-4DEA-9F09-EBE3-F288334EBAA5}"/>
              </a:ext>
            </a:extLst>
          </p:cNvPr>
          <p:cNvGraphicFramePr>
            <a:graphicFrameLocks noGrp="1"/>
          </p:cNvGraphicFramePr>
          <p:nvPr>
            <p:extLst>
              <p:ext uri="{D42A27DB-BD31-4B8C-83A1-F6EECF244321}">
                <p14:modId xmlns:p14="http://schemas.microsoft.com/office/powerpoint/2010/main" val="2499145836"/>
              </p:ext>
            </p:extLst>
          </p:nvPr>
        </p:nvGraphicFramePr>
        <p:xfrm>
          <a:off x="226530" y="1049155"/>
          <a:ext cx="11723571" cy="5415480"/>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261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記事への誘導枠</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5875">
                        <a:spcBef>
                          <a:spcPts val="260"/>
                        </a:spcBef>
                      </a:pP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・誘導枠：</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11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en-US" altLang="ja-JP"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NEWS</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公</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式</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ア</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カ</a:t>
                      </a:r>
                      <a:r>
                        <a:rPr lang="ja-JP" altLang="en-US" sz="1100" spc="-60" dirty="0">
                          <a:solidFill>
                            <a:schemeClr val="tx1">
                              <a:lumMod val="75000"/>
                              <a:lumOff val="25000"/>
                            </a:schemeClr>
                          </a:solidFill>
                          <a:latin typeface="Meiryo" panose="020B0604030504040204" pitchFamily="34" charset="-128"/>
                          <a:ea typeface="Meiryo" panose="020B0604030504040204" pitchFamily="34" charset="-128"/>
                          <a:cs typeface="Arial Unicode MS"/>
                        </a:rPr>
                        <a:t>ウ</a:t>
                      </a:r>
                      <a:r>
                        <a:rPr lang="ja-JP" altLang="en-US" sz="1100" spc="-80" dirty="0">
                          <a:solidFill>
                            <a:schemeClr val="tx1">
                              <a:lumMod val="75000"/>
                              <a:lumOff val="25000"/>
                            </a:schemeClr>
                          </a:solidFill>
                          <a:latin typeface="Meiryo" panose="020B0604030504040204" pitchFamily="34" charset="-128"/>
                          <a:ea typeface="Meiryo" panose="020B0604030504040204" pitchFamily="34" charset="-128"/>
                          <a:cs typeface="Arial Unicode MS"/>
                        </a:rPr>
                        <a:t>ン</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発</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信</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lang="ja-JP" altLang="en-US" sz="1100" spc="-100" dirty="0">
                          <a:solidFill>
                            <a:schemeClr val="tx1">
                              <a:lumMod val="75000"/>
                              <a:lumOff val="25000"/>
                            </a:schemeClr>
                          </a:solidFill>
                          <a:latin typeface="Meiryo" panose="020B0604030504040204" pitchFamily="34" charset="-128"/>
                          <a:ea typeface="Meiryo" panose="020B0604030504040204" pitchFamily="34" charset="-128"/>
                          <a:cs typeface="Arial Unicode MS"/>
                        </a:rPr>
                        <a:t>リ</a:t>
                      </a:r>
                      <a:r>
                        <a:rPr lang="ja-JP" altLang="en-US" sz="1100" spc="-55" dirty="0">
                          <a:solidFill>
                            <a:schemeClr val="tx1">
                              <a:lumMod val="75000"/>
                              <a:lumOff val="25000"/>
                            </a:schemeClr>
                          </a:solidFill>
                          <a:latin typeface="Meiryo" panose="020B0604030504040204" pitchFamily="34" charset="-128"/>
                          <a:ea typeface="Meiryo" panose="020B0604030504040204" pitchFamily="34" charset="-128"/>
                          <a:cs typeface="Arial Unicode MS"/>
                        </a:rPr>
                        <a:t>ッ</a:t>
                      </a:r>
                      <a:r>
                        <a:rPr lang="ja-JP" altLang="en-US" sz="1100" spc="-75" dirty="0">
                          <a:solidFill>
                            <a:schemeClr val="tx1">
                              <a:lumMod val="75000"/>
                              <a:lumOff val="25000"/>
                            </a:schemeClr>
                          </a:solidFill>
                          <a:latin typeface="Meiryo" panose="020B0604030504040204" pitchFamily="34" charset="-128"/>
                          <a:ea typeface="Meiryo" panose="020B0604030504040204" pitchFamily="34" charset="-128"/>
                          <a:cs typeface="Arial Unicode MS"/>
                        </a:rPr>
                        <a:t>チ</a:t>
                      </a:r>
                      <a:r>
                        <a:rPr lang="ja-JP" altLang="en-US" sz="1100" spc="-95" dirty="0">
                          <a:solidFill>
                            <a:schemeClr val="tx1">
                              <a:lumMod val="75000"/>
                              <a:lumOff val="25000"/>
                            </a:schemeClr>
                          </a:solidFill>
                          <a:latin typeface="Meiryo" panose="020B0604030504040204" pitchFamily="34" charset="-128"/>
                          <a:ea typeface="Meiryo" panose="020B0604030504040204" pitchFamily="34" charset="-128"/>
                          <a:cs typeface="Arial Unicode MS"/>
                        </a:rPr>
                        <a:t>メ</a:t>
                      </a:r>
                      <a:r>
                        <a:rPr lang="ja-JP" altLang="en-US" sz="1100" spc="-55" dirty="0">
                          <a:solidFill>
                            <a:schemeClr val="tx1">
                              <a:lumMod val="75000"/>
                              <a:lumOff val="25000"/>
                            </a:schemeClr>
                          </a:solidFill>
                          <a:latin typeface="Meiryo" panose="020B0604030504040204" pitchFamily="34" charset="-128"/>
                          <a:ea typeface="Meiryo" panose="020B0604030504040204" pitchFamily="34" charset="-128"/>
                          <a:cs typeface="Arial Unicode MS"/>
                        </a:rPr>
                        <a:t>ッ</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セ</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ー</a:t>
                      </a:r>
                      <a:r>
                        <a:rPr lang="ja-JP" altLang="en-US" sz="1100" spc="10" dirty="0">
                          <a:solidFill>
                            <a:schemeClr val="tx1">
                              <a:lumMod val="75000"/>
                              <a:lumOff val="25000"/>
                            </a:schemeClr>
                          </a:solidFill>
                          <a:latin typeface="Meiryo" panose="020B0604030504040204" pitchFamily="34" charset="-128"/>
                          <a:ea typeface="Meiryo" panose="020B0604030504040204" pitchFamily="34" charset="-128"/>
                          <a:cs typeface="Arial Unicode MS"/>
                        </a:rPr>
                        <a:t>ジ</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内</a:t>
                      </a:r>
                    </a:p>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・誘導内容：</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画</a:t>
                      </a:r>
                      <a:r>
                        <a:rPr lang="ja-JP" altLang="en-US" sz="1100" spc="-10" dirty="0">
                          <a:solidFill>
                            <a:schemeClr val="tx1">
                              <a:lumMod val="75000"/>
                              <a:lumOff val="25000"/>
                            </a:schemeClr>
                          </a:solidFill>
                          <a:latin typeface="Meiryo" panose="020B0604030504040204" pitchFamily="34" charset="-128"/>
                          <a:ea typeface="Meiryo" panose="020B0604030504040204" pitchFamily="34" charset="-128"/>
                          <a:cs typeface="Arial Unicode MS"/>
                        </a:rPr>
                        <a:t>像</a:t>
                      </a:r>
                      <a:r>
                        <a:rPr lang="ja-JP" altLang="en-US" sz="1100" spc="-3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0">
                          <a:solidFill>
                            <a:schemeClr val="tx1">
                              <a:lumMod val="75000"/>
                              <a:lumOff val="25000"/>
                            </a:schemeClr>
                          </a:solidFill>
                          <a:latin typeface="Meiryo" panose="020B0604030504040204" pitchFamily="34" charset="-128"/>
                          <a:ea typeface="Meiryo" panose="020B0604030504040204" pitchFamily="34" charset="-128"/>
                          <a:cs typeface="Arial Unicode MS"/>
                        </a:rPr>
                        <a:t>テ</a:t>
                      </a:r>
                      <a:r>
                        <a:rPr lang="ja-JP" altLang="en-US" sz="1100" spc="-65">
                          <a:solidFill>
                            <a:schemeClr val="tx1">
                              <a:lumMod val="75000"/>
                              <a:lumOff val="25000"/>
                            </a:schemeClr>
                          </a:solidFill>
                          <a:latin typeface="Meiryo" panose="020B0604030504040204" pitchFamily="34" charset="-128"/>
                          <a:ea typeface="Meiryo" panose="020B0604030504040204" pitchFamily="34" charset="-128"/>
                          <a:cs typeface="Arial Unicode MS"/>
                        </a:rPr>
                        <a:t>キ</a:t>
                      </a:r>
                      <a:r>
                        <a:rPr lang="ja-JP" altLang="en-US" sz="1100" spc="-80">
                          <a:solidFill>
                            <a:schemeClr val="tx1">
                              <a:lumMod val="75000"/>
                              <a:lumOff val="25000"/>
                            </a:schemeClr>
                          </a:solidFill>
                          <a:latin typeface="Meiryo" panose="020B0604030504040204" pitchFamily="34" charset="-128"/>
                          <a:ea typeface="Meiryo" panose="020B0604030504040204" pitchFamily="34" charset="-128"/>
                          <a:cs typeface="Arial Unicode MS"/>
                        </a:rPr>
                        <a:t>ス</a:t>
                      </a:r>
                      <a:r>
                        <a:rPr lang="ja-JP" altLang="en-US" sz="1100" spc="-380">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lang="ja-JP" altLang="en-US" sz="1100" spc="2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0">
                          <a:solidFill>
                            <a:schemeClr val="tx1">
                              <a:lumMod val="75000"/>
                              <a:lumOff val="25000"/>
                            </a:schemeClr>
                          </a:solidFill>
                          <a:latin typeface="Meiryo" panose="020B0604030504040204" pitchFamily="34" charset="-128"/>
                          <a:ea typeface="Meiryo" panose="020B0604030504040204" pitchFamily="34" charset="-128"/>
                          <a:cs typeface="Arial Unicode MS"/>
                        </a:rPr>
                        <a:t>全</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Unicode MS"/>
                        </a:rPr>
                        <a:t>角</a:t>
                      </a:r>
                      <a:r>
                        <a:rPr lang="en-US" altLang="ja-JP"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8</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文字程度</a:t>
                      </a:r>
                      <a:r>
                        <a:rPr lang="ja-JP" altLang="en-US" sz="1100" spc="-35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p>
                    <a:p>
                      <a:pPr marL="15875">
                        <a:spcBef>
                          <a:spcPts val="260"/>
                        </a:spcBef>
                      </a:pP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テキストは</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ヤフー</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lang="ja-JP" altLang="en-US" sz="1100" spc="-10" dirty="0">
                          <a:solidFill>
                            <a:schemeClr val="tx1">
                              <a:lumMod val="75000"/>
                              <a:lumOff val="25000"/>
                            </a:schemeClr>
                          </a:solidFill>
                          <a:latin typeface="Meiryo" panose="020B0604030504040204" pitchFamily="34" charset="-128"/>
                          <a:ea typeface="Meiryo" panose="020B0604030504040204" pitchFamily="34" charset="-128"/>
                          <a:cs typeface="Arial Unicode MS"/>
                        </a:rPr>
                        <a:t>て</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制</a:t>
                      </a:r>
                      <a:r>
                        <a:rPr lang="ja-JP" altLang="en-US" sz="1100" spc="-320" dirty="0">
                          <a:solidFill>
                            <a:schemeClr val="tx1">
                              <a:lumMod val="75000"/>
                              <a:lumOff val="25000"/>
                            </a:schemeClr>
                          </a:solidFill>
                          <a:latin typeface="Meiryo" panose="020B0604030504040204" pitchFamily="34" charset="-128"/>
                          <a:ea typeface="Meiryo" panose="020B0604030504040204" pitchFamily="34" charset="-128"/>
                          <a:cs typeface="Arial Unicode MS"/>
                        </a:rPr>
                        <a:t>作</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（編集</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権</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は</a:t>
                      </a:r>
                      <a:r>
                        <a:rPr lang="en-US" altLang="ja-JP"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ヤフー</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帰属します）</a:t>
                      </a:r>
                      <a:endPar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6274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eiryo" panose="020B0604030504040204" pitchFamily="34" charset="-128"/>
                          <a:ea typeface="Meiryo" panose="020B0604030504040204" pitchFamily="34" charset="-128"/>
                          <a:cs typeface="Meiryo UI" pitchFamily="50" charset="-128"/>
                        </a:rPr>
                        <a:t>記事</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3335">
                        <a:lnSpc>
                          <a:spcPct val="100000"/>
                        </a:lnSpc>
                        <a:spcBef>
                          <a:spcPts val="260"/>
                        </a:spcBef>
                      </a:pPr>
                      <a:r>
                        <a:rPr kumimoji="1" lang="ja-JP" altLang="en-US" sz="1100" b="1"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掲載場所：</a:t>
                      </a:r>
                      <a:r>
                        <a:rPr lang="ja-JP" altLang="en-US" sz="1100" spc="-70" dirty="0">
                          <a:solidFill>
                            <a:srgbClr val="333333"/>
                          </a:solidFill>
                          <a:latin typeface="Meiryo" panose="020B0604030504040204" pitchFamily="34" charset="-128"/>
                          <a:ea typeface="Meiryo" panose="020B0604030504040204" pitchFamily="34" charset="-128"/>
                          <a:cs typeface="Arial Unicode MS"/>
                        </a:rPr>
                        <a:t>ダ</a:t>
                      </a:r>
                      <a:r>
                        <a:rPr lang="ja-JP" altLang="en-US" sz="1100" spc="-55" dirty="0">
                          <a:solidFill>
                            <a:srgbClr val="333333"/>
                          </a:solidFill>
                          <a:latin typeface="Meiryo" panose="020B0604030504040204" pitchFamily="34" charset="-128"/>
                          <a:ea typeface="Meiryo" panose="020B0604030504040204" pitchFamily="34" charset="-128"/>
                          <a:cs typeface="Arial Unicode MS"/>
                        </a:rPr>
                        <a:t>イ</a:t>
                      </a:r>
                      <a:r>
                        <a:rPr lang="ja-JP" altLang="en-US" sz="1100" spc="-50" dirty="0">
                          <a:solidFill>
                            <a:srgbClr val="333333"/>
                          </a:solidFill>
                          <a:latin typeface="Meiryo" panose="020B0604030504040204" pitchFamily="34" charset="-128"/>
                          <a:ea typeface="Meiryo" panose="020B0604030504040204" pitchFamily="34" charset="-128"/>
                          <a:cs typeface="Arial Unicode MS"/>
                        </a:rPr>
                        <a:t>ジ</a:t>
                      </a:r>
                      <a:r>
                        <a:rPr lang="ja-JP" altLang="en-US" sz="1100" spc="-45" dirty="0">
                          <a:solidFill>
                            <a:srgbClr val="333333"/>
                          </a:solidFill>
                          <a:latin typeface="Meiryo" panose="020B0604030504040204" pitchFamily="34" charset="-128"/>
                          <a:ea typeface="Meiryo" panose="020B0604030504040204" pitchFamily="34" charset="-128"/>
                          <a:cs typeface="Arial Unicode MS"/>
                        </a:rPr>
                        <a:t>ェ</a:t>
                      </a:r>
                      <a:r>
                        <a:rPr lang="ja-JP" altLang="en-US" sz="1100" spc="-80" dirty="0">
                          <a:solidFill>
                            <a:srgbClr val="333333"/>
                          </a:solidFill>
                          <a:latin typeface="Meiryo" panose="020B0604030504040204" pitchFamily="34" charset="-128"/>
                          <a:ea typeface="Meiryo" panose="020B0604030504040204" pitchFamily="34" charset="-128"/>
                          <a:cs typeface="Arial Unicode MS"/>
                        </a:rPr>
                        <a:t>ス</a:t>
                      </a:r>
                      <a:r>
                        <a:rPr lang="ja-JP" altLang="en-US" sz="1100" spc="-55" dirty="0">
                          <a:solidFill>
                            <a:srgbClr val="333333"/>
                          </a:solidFill>
                          <a:latin typeface="Meiryo" panose="020B0604030504040204" pitchFamily="34" charset="-128"/>
                          <a:ea typeface="Meiryo" panose="020B0604030504040204" pitchFamily="34" charset="-128"/>
                          <a:cs typeface="Arial Unicode MS"/>
                        </a:rPr>
                        <a:t>ト</a:t>
                      </a:r>
                      <a:r>
                        <a:rPr lang="ja-JP" altLang="en-US" sz="1100" spc="-95" dirty="0">
                          <a:solidFill>
                            <a:srgbClr val="333333"/>
                          </a:solidFill>
                          <a:latin typeface="Meiryo" panose="020B0604030504040204" pitchFamily="34" charset="-128"/>
                          <a:ea typeface="Meiryo" panose="020B0604030504040204" pitchFamily="34" charset="-128"/>
                          <a:cs typeface="Arial Unicode MS"/>
                        </a:rPr>
                        <a:t>ニ</a:t>
                      </a:r>
                      <a:r>
                        <a:rPr lang="ja-JP" altLang="en-US" sz="1100" spc="-25" dirty="0">
                          <a:solidFill>
                            <a:srgbClr val="333333"/>
                          </a:solidFill>
                          <a:latin typeface="Meiryo" panose="020B0604030504040204" pitchFamily="34" charset="-128"/>
                          <a:ea typeface="Meiryo" panose="020B0604030504040204" pitchFamily="34" charset="-128"/>
                          <a:cs typeface="Arial Unicode MS"/>
                        </a:rPr>
                        <a:t>ュ</a:t>
                      </a:r>
                      <a:r>
                        <a:rPr lang="ja-JP" altLang="en-US" sz="1100" spc="-75" dirty="0">
                          <a:solidFill>
                            <a:srgbClr val="333333"/>
                          </a:solidFill>
                          <a:latin typeface="Meiryo" panose="020B0604030504040204" pitchFamily="34" charset="-128"/>
                          <a:ea typeface="Meiryo" panose="020B0604030504040204" pitchFamily="34" charset="-128"/>
                          <a:cs typeface="Arial Unicode MS"/>
                        </a:rPr>
                        <a:t>ー</a:t>
                      </a:r>
                      <a:r>
                        <a:rPr lang="ja-JP" altLang="en-US" sz="1100" dirty="0">
                          <a:solidFill>
                            <a:srgbClr val="333333"/>
                          </a:solidFill>
                          <a:latin typeface="Meiryo" panose="020B0604030504040204" pitchFamily="34" charset="-128"/>
                          <a:ea typeface="Meiryo" panose="020B0604030504040204" pitchFamily="34" charset="-128"/>
                          <a:cs typeface="Arial Unicode MS"/>
                        </a:rPr>
                        <a:t>ス</a:t>
                      </a:r>
                      <a:r>
                        <a:rPr lang="ja-JP" altLang="en-US" sz="1100" spc="25" dirty="0">
                          <a:solidFill>
                            <a:srgbClr val="333333"/>
                          </a:solidFill>
                          <a:latin typeface="Meiryo" panose="020B0604030504040204" pitchFamily="34" charset="-128"/>
                          <a:ea typeface="Meiryo" panose="020B0604030504040204" pitchFamily="34" charset="-128"/>
                          <a:cs typeface="Arial Unicode MS"/>
                        </a:rPr>
                        <a:t>一</a:t>
                      </a:r>
                      <a:r>
                        <a:rPr lang="ja-JP" altLang="en-US" sz="1100" spc="10" dirty="0">
                          <a:solidFill>
                            <a:srgbClr val="333333"/>
                          </a:solidFill>
                          <a:latin typeface="Meiryo" panose="020B0604030504040204" pitchFamily="34" charset="-128"/>
                          <a:ea typeface="Meiryo" panose="020B0604030504040204" pitchFamily="34" charset="-128"/>
                          <a:cs typeface="Arial Unicode MS"/>
                        </a:rPr>
                        <a:t>覧</a:t>
                      </a:r>
                      <a:r>
                        <a:rPr lang="ja-JP" altLang="en-US" sz="1100" spc="-5" dirty="0">
                          <a:solidFill>
                            <a:srgbClr val="333333"/>
                          </a:solidFill>
                          <a:latin typeface="Meiryo" panose="020B0604030504040204" pitchFamily="34" charset="-128"/>
                          <a:ea typeface="Meiryo" panose="020B0604030504040204" pitchFamily="34" charset="-128"/>
                          <a:cs typeface="Arial Unicode MS"/>
                        </a:rPr>
                        <a:t>ペー</a:t>
                      </a:r>
                      <a:r>
                        <a:rPr lang="ja-JP" altLang="en-US" sz="1100" spc="-320" dirty="0">
                          <a:solidFill>
                            <a:srgbClr val="333333"/>
                          </a:solidFill>
                          <a:latin typeface="Meiryo" panose="020B0604030504040204" pitchFamily="34" charset="-128"/>
                          <a:ea typeface="Meiryo" panose="020B0604030504040204" pitchFamily="34" charset="-128"/>
                          <a:cs typeface="Arial Unicode MS"/>
                        </a:rPr>
                        <a:t>ジ</a:t>
                      </a:r>
                      <a:r>
                        <a:rPr lang="ja-JP" altLang="en-US" sz="1100" spc="50" dirty="0">
                          <a:solidFill>
                            <a:srgbClr val="333333"/>
                          </a:solidFill>
                          <a:latin typeface="Meiryo" panose="020B0604030504040204" pitchFamily="34" charset="-128"/>
                          <a:ea typeface="Meiryo" panose="020B0604030504040204" pitchFamily="34" charset="-128"/>
                          <a:cs typeface="Arial Unicode MS"/>
                        </a:rPr>
                        <a:t>（</a:t>
                      </a:r>
                      <a:r>
                        <a:rPr lang="en-US" altLang="ja-JP" sz="1100" spc="50" dirty="0">
                          <a:solidFill>
                            <a:srgbClr val="333333"/>
                          </a:solidFill>
                          <a:latin typeface="Meiryo" panose="020B0604030504040204" pitchFamily="34" charset="-128"/>
                          <a:ea typeface="Meiryo" panose="020B0604030504040204" pitchFamily="34" charset="-128"/>
                          <a:cs typeface="Arial Unicode MS"/>
                        </a:rPr>
                        <a:t>300</a:t>
                      </a:r>
                      <a:r>
                        <a:rPr lang="ja-JP" altLang="en-US" sz="1100" spc="60" dirty="0">
                          <a:solidFill>
                            <a:srgbClr val="333333"/>
                          </a:solidFill>
                          <a:latin typeface="Meiryo" panose="020B0604030504040204" pitchFamily="34" charset="-128"/>
                          <a:ea typeface="Meiryo" panose="020B0604030504040204" pitchFamily="34" charset="-128"/>
                          <a:cs typeface="Arial Unicode MS"/>
                        </a:rPr>
                        <a:t>文字</a:t>
                      </a:r>
                      <a:r>
                        <a:rPr lang="ja-JP" altLang="en-US" sz="1100" spc="55" dirty="0">
                          <a:solidFill>
                            <a:srgbClr val="333333"/>
                          </a:solidFill>
                          <a:latin typeface="Meiryo" panose="020B0604030504040204" pitchFamily="34" charset="-128"/>
                          <a:ea typeface="Meiryo" panose="020B0604030504040204" pitchFamily="34" charset="-128"/>
                          <a:cs typeface="Arial Unicode MS"/>
                        </a:rPr>
                        <a:t>以</a:t>
                      </a:r>
                      <a:r>
                        <a:rPr lang="ja-JP" altLang="en-US" sz="1100" spc="25" dirty="0">
                          <a:solidFill>
                            <a:srgbClr val="333333"/>
                          </a:solidFill>
                          <a:latin typeface="Meiryo" panose="020B0604030504040204" pitchFamily="34" charset="-128"/>
                          <a:ea typeface="Meiryo" panose="020B0604030504040204" pitchFamily="34" charset="-128"/>
                          <a:cs typeface="Arial Unicode MS"/>
                        </a:rPr>
                        <a:t>内</a:t>
                      </a:r>
                      <a:r>
                        <a:rPr lang="ja-JP" altLang="en-US" sz="1100" dirty="0">
                          <a:solidFill>
                            <a:srgbClr val="333333"/>
                          </a:solidFill>
                          <a:latin typeface="Meiryo" panose="020B0604030504040204" pitchFamily="34" charset="-128"/>
                          <a:ea typeface="Meiryo" panose="020B0604030504040204" pitchFamily="34" charset="-128"/>
                          <a:cs typeface="Arial Unicode MS"/>
                        </a:rPr>
                        <a:t>）</a:t>
                      </a:r>
                      <a:endParaRPr lang="ja-JP" altLang="en-US" sz="1100" dirty="0">
                        <a:latin typeface="Meiryo" panose="020B0604030504040204" pitchFamily="34" charset="-128"/>
                        <a:ea typeface="Meiryo" panose="020B0604030504040204" pitchFamily="34" charset="-128"/>
                        <a:cs typeface="Arial Unicode MS"/>
                      </a:endParaRPr>
                    </a:p>
                    <a:p>
                      <a:pPr marL="12700">
                        <a:lnSpc>
                          <a:spcPct val="100000"/>
                        </a:lnSpc>
                        <a:spcBef>
                          <a:spcPts val="160"/>
                        </a:spcBef>
                      </a:pPr>
                      <a:r>
                        <a:rPr lang="en-US" altLang="ja-JP" sz="1100" dirty="0">
                          <a:solidFill>
                            <a:srgbClr val="333333"/>
                          </a:solidFill>
                          <a:latin typeface="Meiryo" panose="020B0604030504040204" pitchFamily="34" charset="-128"/>
                          <a:ea typeface="Meiryo" panose="020B0604030504040204" pitchFamily="34" charset="-128"/>
                          <a:cs typeface="Arial Unicode MS"/>
                        </a:rPr>
                        <a:t>※</a:t>
                      </a:r>
                      <a:r>
                        <a:rPr lang="ja-JP" altLang="en-US" sz="1100" spc="25" dirty="0">
                          <a:solidFill>
                            <a:srgbClr val="333333"/>
                          </a:solidFill>
                          <a:latin typeface="Meiryo" panose="020B0604030504040204" pitchFamily="34" charset="-128"/>
                          <a:ea typeface="Meiryo" panose="020B0604030504040204" pitchFamily="34" charset="-128"/>
                          <a:cs typeface="Arial Unicode MS"/>
                        </a:rPr>
                        <a:t>両</a:t>
                      </a:r>
                      <a:r>
                        <a:rPr lang="en-US" altLang="ja-JP" sz="1100" spc="25" dirty="0">
                          <a:solidFill>
                            <a:srgbClr val="333333"/>
                          </a:solidFill>
                          <a:latin typeface="Meiryo" panose="020B0604030504040204" pitchFamily="34" charset="-128"/>
                          <a:ea typeface="Meiryo" panose="020B0604030504040204" pitchFamily="34" charset="-128"/>
                          <a:cs typeface="Arial Unicode MS"/>
                        </a:rPr>
                        <a:t>OS</a:t>
                      </a:r>
                      <a:r>
                        <a:rPr lang="ja-JP" altLang="en-US" sz="1100" spc="25" dirty="0">
                          <a:solidFill>
                            <a:srgbClr val="333333"/>
                          </a:solidFill>
                          <a:latin typeface="Meiryo" panose="020B0604030504040204" pitchFamily="34" charset="-128"/>
                          <a:ea typeface="Meiryo" panose="020B0604030504040204" pitchFamily="34" charset="-128"/>
                          <a:cs typeface="Arial Unicode MS"/>
                        </a:rPr>
                        <a:t>共通</a:t>
                      </a:r>
                      <a:endParaRPr lang="ja-JP" altLang="en-US" sz="1100" dirty="0">
                        <a:latin typeface="Meiryo" panose="020B0604030504040204" pitchFamily="34" charset="-128"/>
                        <a:ea typeface="Meiryo" panose="020B0604030504040204" pitchFamily="34" charset="-128"/>
                        <a:cs typeface="Arial Unicode MS"/>
                      </a:endParaRPr>
                    </a:p>
                    <a:p>
                      <a:pPr marL="0" indent="0">
                        <a:lnSpc>
                          <a:spcPct val="100000"/>
                        </a:lnSpc>
                        <a:buNone/>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・デバイス：スマートフォン</a:t>
                      </a:r>
                    </a:p>
                    <a:p>
                      <a:pPr marL="0" indent="0">
                        <a:lnSpc>
                          <a:spcPct val="100000"/>
                        </a:lnSpc>
                        <a:buNone/>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100" b="0" kern="1200" dirty="0" err="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spc="25" dirty="0">
                          <a:solidFill>
                            <a:schemeClr val="tx1">
                              <a:lumMod val="75000"/>
                              <a:lumOff val="25000"/>
                            </a:schemeClr>
                          </a:solidFill>
                          <a:latin typeface="Meiryo"/>
                          <a:ea typeface="Meiryo"/>
                          <a:cs typeface="Arial Unicode MS"/>
                        </a:rPr>
                        <a:t>20</a:t>
                      </a:r>
                      <a:r>
                        <a:rPr lang="ja-JP" altLang="ja-JP" sz="1100" spc="25" dirty="0">
                          <a:solidFill>
                            <a:schemeClr val="tx1">
                              <a:lumMod val="75000"/>
                              <a:lumOff val="25000"/>
                            </a:schemeClr>
                          </a:solidFill>
                          <a:latin typeface="Meiryo"/>
                          <a:ea typeface="Meiryo"/>
                          <a:cs typeface="Arial Unicode MS"/>
                        </a:rPr>
                        <a:t>万～</a:t>
                      </a:r>
                      <a:r>
                        <a:rPr lang="en-US" altLang="ja-JP" sz="1100" spc="25" dirty="0">
                          <a:solidFill>
                            <a:schemeClr val="tx1">
                              <a:lumMod val="75000"/>
                              <a:lumOff val="25000"/>
                            </a:schemeClr>
                          </a:solidFill>
                          <a:latin typeface="Meiryo"/>
                          <a:ea typeface="Meiryo"/>
                          <a:cs typeface="Arial Unicode MS"/>
                        </a:rPr>
                        <a:t>70</a:t>
                      </a:r>
                      <a:r>
                        <a:rPr lang="ja-JP" altLang="en-US" sz="1100" spc="25" dirty="0">
                          <a:solidFill>
                            <a:schemeClr val="tx1">
                              <a:lumMod val="75000"/>
                              <a:lumOff val="25000"/>
                            </a:schemeClr>
                          </a:solidFill>
                          <a:latin typeface="Meiryo"/>
                          <a:ea typeface="Meiryo"/>
                          <a:cs typeface="Arial Unicode MS"/>
                        </a:rPr>
                        <a:t>万PV</a:t>
                      </a:r>
                      <a:endPar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・記事内容：</a:t>
                      </a:r>
                      <a:r>
                        <a:rPr lang="ja-JP" altLang="en-US" sz="1100" spc="25" dirty="0">
                          <a:solidFill>
                            <a:srgbClr val="333333"/>
                          </a:solidFill>
                          <a:latin typeface="Meiryo" panose="020B0604030504040204" pitchFamily="34" charset="-128"/>
                          <a:ea typeface="Meiryo" panose="020B0604030504040204" pitchFamily="34" charset="-128"/>
                          <a:cs typeface="Arial Unicode MS"/>
                        </a:rPr>
                        <a:t>画</a:t>
                      </a:r>
                      <a:r>
                        <a:rPr lang="ja-JP" altLang="en-US" sz="1100" spc="-10" dirty="0">
                          <a:solidFill>
                            <a:srgbClr val="333333"/>
                          </a:solidFill>
                          <a:latin typeface="Meiryo" panose="020B0604030504040204" pitchFamily="34" charset="-128"/>
                          <a:ea typeface="Meiryo" panose="020B0604030504040204" pitchFamily="34" charset="-128"/>
                          <a:cs typeface="Arial Unicode MS"/>
                        </a:rPr>
                        <a:t>像</a:t>
                      </a:r>
                      <a:r>
                        <a:rPr lang="ja-JP" altLang="en-US" sz="1100" spc="-35" dirty="0">
                          <a:solidFill>
                            <a:srgbClr val="333333"/>
                          </a:solidFill>
                          <a:latin typeface="Meiryo" panose="020B0604030504040204" pitchFamily="34" charset="-128"/>
                          <a:ea typeface="Meiryo" panose="020B0604030504040204" pitchFamily="34" charset="-128"/>
                          <a:cs typeface="Arial Unicode MS"/>
                        </a:rPr>
                        <a:t>＋</a:t>
                      </a:r>
                      <a:r>
                        <a:rPr lang="ja-JP" altLang="en-US" sz="1100" spc="-20" dirty="0">
                          <a:solidFill>
                            <a:srgbClr val="333333"/>
                          </a:solidFill>
                          <a:latin typeface="Meiryo" panose="020B0604030504040204" pitchFamily="34" charset="-128"/>
                          <a:ea typeface="Meiryo" panose="020B0604030504040204" pitchFamily="34" charset="-128"/>
                          <a:cs typeface="Arial Unicode MS"/>
                        </a:rPr>
                        <a:t>テ</a:t>
                      </a:r>
                      <a:r>
                        <a:rPr lang="ja-JP" altLang="en-US" sz="1100" spc="-65" dirty="0">
                          <a:solidFill>
                            <a:srgbClr val="333333"/>
                          </a:solidFill>
                          <a:latin typeface="Meiryo" panose="020B0604030504040204" pitchFamily="34" charset="-128"/>
                          <a:ea typeface="Meiryo" panose="020B0604030504040204" pitchFamily="34" charset="-128"/>
                          <a:cs typeface="Arial Unicode MS"/>
                        </a:rPr>
                        <a:t>キ</a:t>
                      </a:r>
                      <a:r>
                        <a:rPr lang="ja-JP" altLang="en-US" sz="1100" spc="-80" dirty="0">
                          <a:solidFill>
                            <a:srgbClr val="333333"/>
                          </a:solidFill>
                          <a:latin typeface="Meiryo" panose="020B0604030504040204" pitchFamily="34" charset="-128"/>
                          <a:ea typeface="Meiryo" panose="020B0604030504040204" pitchFamily="34" charset="-128"/>
                          <a:cs typeface="Arial Unicode MS"/>
                        </a:rPr>
                        <a:t>ス</a:t>
                      </a:r>
                      <a:r>
                        <a:rPr lang="ja-JP" altLang="en-US" sz="1100" spc="-75" dirty="0">
                          <a:solidFill>
                            <a:srgbClr val="333333"/>
                          </a:solidFill>
                          <a:latin typeface="Meiryo" panose="020B0604030504040204" pitchFamily="34" charset="-128"/>
                          <a:ea typeface="Meiryo" panose="020B0604030504040204" pitchFamily="34" charset="-128"/>
                          <a:cs typeface="Arial Unicode MS"/>
                        </a:rPr>
                        <a:t>ト＋</a:t>
                      </a:r>
                      <a:r>
                        <a:rPr lang="ja-JP" altLang="en-US" sz="1100" spc="-80" dirty="0">
                          <a:solidFill>
                            <a:srgbClr val="333333"/>
                          </a:solidFill>
                          <a:latin typeface="Meiryo" panose="020B0604030504040204" pitchFamily="34" charset="-128"/>
                          <a:ea typeface="Meiryo" panose="020B0604030504040204" pitchFamily="34" charset="-128"/>
                          <a:cs typeface="Arial Unicode MS"/>
                        </a:rPr>
                        <a:t>リ</a:t>
                      </a:r>
                      <a:r>
                        <a:rPr lang="ja-JP" altLang="en-US" sz="1100" spc="-35" dirty="0">
                          <a:solidFill>
                            <a:srgbClr val="333333"/>
                          </a:solidFill>
                          <a:latin typeface="Meiryo" panose="020B0604030504040204" pitchFamily="34" charset="-128"/>
                          <a:ea typeface="Meiryo" panose="020B0604030504040204" pitchFamily="34" charset="-128"/>
                          <a:cs typeface="Arial Unicode MS"/>
                        </a:rPr>
                        <a:t>ン</a:t>
                      </a:r>
                      <a:r>
                        <a:rPr lang="ja-JP" altLang="en-US" sz="1100" spc="-25" dirty="0">
                          <a:solidFill>
                            <a:srgbClr val="333333"/>
                          </a:solidFill>
                          <a:latin typeface="Meiryo" panose="020B0604030504040204" pitchFamily="34" charset="-128"/>
                          <a:ea typeface="Meiryo" panose="020B0604030504040204" pitchFamily="34" charset="-128"/>
                          <a:cs typeface="Arial Unicode MS"/>
                        </a:rPr>
                        <a:t>ク</a:t>
                      </a:r>
                      <a:r>
                        <a:rPr lang="ja-JP" altLang="en-US" sz="1100" spc="50" dirty="0">
                          <a:solidFill>
                            <a:srgbClr val="333333"/>
                          </a:solidFill>
                          <a:latin typeface="Meiryo" panose="020B0604030504040204" pitchFamily="34" charset="-128"/>
                          <a:ea typeface="Meiryo" panose="020B0604030504040204" pitchFamily="34" charset="-128"/>
                          <a:cs typeface="Arial Unicode MS"/>
                        </a:rPr>
                        <a:t>先</a:t>
                      </a:r>
                      <a:r>
                        <a:rPr lang="en-US" altLang="ja-JP" sz="1100" spc="40" dirty="0">
                          <a:solidFill>
                            <a:srgbClr val="333333"/>
                          </a:solidFill>
                          <a:latin typeface="Meiryo" panose="020B0604030504040204" pitchFamily="34" charset="-128"/>
                          <a:ea typeface="Meiryo" panose="020B0604030504040204" pitchFamily="34" charset="-128"/>
                          <a:cs typeface="Arial Unicode MS"/>
                        </a:rPr>
                        <a:t>URL</a:t>
                      </a:r>
                      <a:endPar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marL="0" indent="0">
                        <a:lnSpc>
                          <a:spcPct val="100000"/>
                        </a:lnSpc>
                        <a:buNone/>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・更新：不可</a:t>
                      </a:r>
                      <a:endPar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marL="0" indent="0">
                        <a:lnSpc>
                          <a:spcPct val="100000"/>
                        </a:lnSpc>
                        <a:buNone/>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・二次利用：可</a:t>
                      </a:r>
                    </a:p>
                    <a:p>
                      <a:pPr marL="0" indent="0">
                        <a:lnSpc>
                          <a:spcPct val="100000"/>
                        </a:lnSpc>
                        <a:buNone/>
                      </a:pP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内容によっては不可とさせていただく場合があります</a:t>
                      </a:r>
                    </a:p>
                    <a:p>
                      <a:pPr marL="0" indent="0">
                        <a:lnSpc>
                          <a:spcPct val="100000"/>
                        </a:lnSpc>
                        <a:buNone/>
                      </a:pP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※LY</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予約型広告の遷移先として利用する場合には、事前にご相談ください</a:t>
                      </a:r>
                      <a:endPar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記事制作日数</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5875">
                        <a:spcBef>
                          <a:spcPts val="260"/>
                        </a:spcBef>
                      </a:pPr>
                      <a:r>
                        <a:rPr lang="ja-JP" altLang="en-US" sz="1100" spc="50" dirty="0">
                          <a:solidFill>
                            <a:srgbClr val="333333"/>
                          </a:solidFill>
                          <a:latin typeface="Meiryo" panose="020B0604030504040204" pitchFamily="34" charset="-128"/>
                          <a:ea typeface="Meiryo" panose="020B0604030504040204" pitchFamily="34" charset="-128"/>
                          <a:cs typeface="Arial Unicode MS"/>
                        </a:rPr>
                        <a:t>最短</a:t>
                      </a:r>
                      <a:r>
                        <a:rPr lang="en-US" altLang="ja-JP" sz="1100" spc="50" dirty="0">
                          <a:solidFill>
                            <a:srgbClr val="333333"/>
                          </a:solidFill>
                          <a:latin typeface="Meiryo" panose="020B0604030504040204" pitchFamily="34" charset="-128"/>
                          <a:ea typeface="Meiryo" panose="020B0604030504040204" pitchFamily="34" charset="-128"/>
                          <a:cs typeface="Arial Unicode MS"/>
                        </a:rPr>
                        <a:t>10</a:t>
                      </a:r>
                      <a:r>
                        <a:rPr lang="ja-JP" altLang="en-US" sz="1100" spc="50" dirty="0">
                          <a:solidFill>
                            <a:srgbClr val="333333"/>
                          </a:solidFill>
                          <a:latin typeface="Meiryo" panose="020B0604030504040204" pitchFamily="34" charset="-128"/>
                          <a:ea typeface="Meiryo" panose="020B0604030504040204" pitchFamily="34" charset="-128"/>
                          <a:cs typeface="Arial Unicode MS"/>
                        </a:rPr>
                        <a:t>営業日ほど</a:t>
                      </a:r>
                    </a:p>
                    <a:p>
                      <a:pPr marL="15875">
                        <a:spcBef>
                          <a:spcPts val="260"/>
                        </a:spcBef>
                      </a:pPr>
                      <a:r>
                        <a:rPr lang="en-US" altLang="ja-JP" sz="1100" spc="50" dirty="0">
                          <a:solidFill>
                            <a:srgbClr val="333333"/>
                          </a:solidFill>
                          <a:latin typeface="Meiryo" panose="020B0604030504040204" pitchFamily="34" charset="-128"/>
                          <a:ea typeface="Meiryo" panose="020B0604030504040204" pitchFamily="34" charset="-128"/>
                          <a:cs typeface="Arial Unicode MS"/>
                        </a:rPr>
                        <a:t>※</a:t>
                      </a:r>
                      <a:r>
                        <a:rPr lang="ja-JP" altLang="en-US" sz="1100" spc="50" dirty="0">
                          <a:solidFill>
                            <a:srgbClr val="333333"/>
                          </a:solidFill>
                          <a:latin typeface="Meiryo" panose="020B0604030504040204" pitchFamily="34" charset="-128"/>
                          <a:ea typeface="Meiryo" panose="020B0604030504040204" pitchFamily="34" charset="-128"/>
                          <a:cs typeface="Arial Unicode MS"/>
                        </a:rPr>
                        <a:t>実制作を開始した時点で起算</a:t>
                      </a:r>
                    </a:p>
                    <a:p>
                      <a:pPr marL="15875">
                        <a:spcBef>
                          <a:spcPts val="260"/>
                        </a:spcBef>
                      </a:pPr>
                      <a:r>
                        <a:rPr lang="en-US" altLang="ja-JP" sz="1100" spc="50" dirty="0">
                          <a:solidFill>
                            <a:srgbClr val="333333"/>
                          </a:solidFill>
                          <a:latin typeface="Meiryo" panose="020B0604030504040204" pitchFamily="34" charset="-128"/>
                          <a:ea typeface="Meiryo" panose="020B0604030504040204" pitchFamily="34" charset="-128"/>
                          <a:cs typeface="Arial Unicode MS"/>
                        </a:rPr>
                        <a:t>※</a:t>
                      </a:r>
                      <a:r>
                        <a:rPr lang="ja-JP" altLang="en-US" sz="1100" spc="50" dirty="0">
                          <a:solidFill>
                            <a:srgbClr val="333333"/>
                          </a:solidFill>
                          <a:latin typeface="Meiryo" panose="020B0604030504040204" pitchFamily="34" charset="-128"/>
                          <a:ea typeface="Meiryo" panose="020B0604030504040204" pitchFamily="34" charset="-128"/>
                          <a:cs typeface="Arial Unicode MS"/>
                        </a:rPr>
                        <a:t>薬機法・景表法準拠の審査を必要とする案件は最短</a:t>
                      </a:r>
                      <a:r>
                        <a:rPr lang="en-US" altLang="ja-JP" sz="1100" spc="50" dirty="0">
                          <a:solidFill>
                            <a:srgbClr val="333333"/>
                          </a:solidFill>
                          <a:latin typeface="Meiryo" panose="020B0604030504040204" pitchFamily="34" charset="-128"/>
                          <a:ea typeface="Meiryo" panose="020B0604030504040204" pitchFamily="34" charset="-128"/>
                          <a:cs typeface="Arial Unicode MS"/>
                        </a:rPr>
                        <a:t>16</a:t>
                      </a:r>
                      <a:r>
                        <a:rPr lang="ja-JP" altLang="en-US" sz="1100" spc="50" dirty="0">
                          <a:solidFill>
                            <a:srgbClr val="333333"/>
                          </a:solidFill>
                          <a:latin typeface="Meiryo" panose="020B0604030504040204" pitchFamily="34" charset="-128"/>
                          <a:ea typeface="Meiryo" panose="020B0604030504040204" pitchFamily="34" charset="-128"/>
                          <a:cs typeface="Arial Unicode MS"/>
                        </a:rPr>
                        <a:t>営業日</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6725094"/>
                  </a:ext>
                </a:extLst>
              </a:tr>
              <a:tr h="27218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掲載枠数</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5875">
                        <a:spcBef>
                          <a:spcPts val="260"/>
                        </a:spcBef>
                      </a:pPr>
                      <a:r>
                        <a:rPr lang="en-US" altLang="ja-JP" sz="1100" spc="85" dirty="0">
                          <a:solidFill>
                            <a:schemeClr val="tx1">
                              <a:lumMod val="75000"/>
                              <a:lumOff val="25000"/>
                            </a:schemeClr>
                          </a:solidFill>
                          <a:latin typeface="Meiryo" panose="020B0604030504040204" pitchFamily="34" charset="-128"/>
                          <a:ea typeface="Meiryo" panose="020B0604030504040204" pitchFamily="34" charset="-128"/>
                          <a:cs typeface="Arial Unicode MS"/>
                        </a:rPr>
                        <a:t>1</a:t>
                      </a:r>
                      <a:r>
                        <a:rPr lang="ja-JP" altLang="en-US" sz="1100" spc="135" dirty="0">
                          <a:solidFill>
                            <a:schemeClr val="tx1">
                              <a:lumMod val="75000"/>
                              <a:lumOff val="25000"/>
                            </a:schemeClr>
                          </a:solidFill>
                          <a:latin typeface="Meiryo" panose="020B0604030504040204" pitchFamily="34" charset="-128"/>
                          <a:ea typeface="Meiryo" panose="020B0604030504040204" pitchFamily="34" charset="-128"/>
                          <a:cs typeface="Arial Unicode MS"/>
                        </a:rPr>
                        <a:t>枠</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p>
                    <a:p>
                      <a:pPr marL="12700">
                        <a:spcBef>
                          <a:spcPts val="1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土日祝</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含む</a:t>
                      </a:r>
                    </a:p>
                    <a:p>
                      <a:pPr marL="12700">
                        <a:spcBef>
                          <a:spcPts val="1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昼</a:t>
                      </a:r>
                      <a:r>
                        <a:rPr lang="ja-JP" altLang="en-US" sz="1100" spc="-320" dirty="0">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12</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lang="ja-JP" altLang="en-US" sz="1100" spc="-35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5" dirty="0">
                          <a:solidFill>
                            <a:schemeClr val="tx1">
                              <a:lumMod val="75000"/>
                              <a:lumOff val="25000"/>
                            </a:schemeClr>
                          </a:solidFill>
                          <a:latin typeface="Meiryo" panose="020B0604030504040204" pitchFamily="34" charset="-128"/>
                          <a:ea typeface="Meiryo" panose="020B0604030504040204" pitchFamily="34" charset="-128"/>
                          <a:cs typeface="Arial Unicode MS"/>
                        </a:rPr>
                        <a:t>夕</a:t>
                      </a:r>
                      <a:r>
                        <a:rPr lang="ja-JP" altLang="en-US" sz="1100" spc="-315" dirty="0">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18</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lang="ja-JP" altLang="en-US" sz="1100" spc="-34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5" dirty="0">
                          <a:solidFill>
                            <a:schemeClr val="tx1">
                              <a:lumMod val="75000"/>
                              <a:lumOff val="25000"/>
                            </a:schemeClr>
                          </a:solidFill>
                          <a:latin typeface="Meiryo" panose="020B0604030504040204" pitchFamily="34" charset="-128"/>
                          <a:ea typeface="Meiryo" panose="020B0604030504040204" pitchFamily="34" charset="-128"/>
                          <a:cs typeface="Arial Unicode MS"/>
                        </a:rPr>
                        <a:t>夜</a:t>
                      </a:r>
                      <a:r>
                        <a:rPr lang="ja-JP" altLang="en-US" sz="1100" spc="-315" dirty="0">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22</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lang="ja-JP" altLang="en-US" sz="1100" spc="-34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4" dirty="0">
                          <a:solidFill>
                            <a:schemeClr val="tx1">
                              <a:lumMod val="75000"/>
                              <a:lumOff val="25000"/>
                            </a:schemeClr>
                          </a:solidFill>
                          <a:latin typeface="Meiryo" panose="020B0604030504040204" pitchFamily="34" charset="-128"/>
                          <a:ea typeface="Meiryo" panose="020B0604030504040204" pitchFamily="34" charset="-128"/>
                          <a:cs typeface="Arial Unicode MS"/>
                        </a:rPr>
                        <a:t>のいずれか</a:t>
                      </a:r>
                      <a:endPar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r h="318925">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eiryo" panose="020B0604030504040204" pitchFamily="34" charset="-128"/>
                          <a:ea typeface="Meiryo" panose="020B0604030504040204" pitchFamily="34" charset="-128"/>
                        </a:rPr>
                        <a:t>誘導枠の掲載期間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5875">
                        <a:spcBef>
                          <a:spcPts val="2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1</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5875">
                        <a:spcBef>
                          <a:spcPts val="2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リッチメッセージ配信翌日以降も誘導枠は残ります。レポートは配信から</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7</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日間分の数値が対象です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96785851"/>
                  </a:ext>
                </a:extLst>
              </a:tr>
              <a:tr h="5354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5875">
                        <a:spcBef>
                          <a:spcPts val="260"/>
                        </a:spcBef>
                      </a:pPr>
                      <a:r>
                        <a:rPr lang="ja-JP" altLang="en-US" sz="1100" spc="85" dirty="0">
                          <a:solidFill>
                            <a:schemeClr val="tx1">
                              <a:lumMod val="75000"/>
                              <a:lumOff val="25000"/>
                            </a:schemeClr>
                          </a:solidFill>
                          <a:latin typeface="Meiryo" panose="020B0604030504040204" pitchFamily="34" charset="-128"/>
                          <a:ea typeface="Meiryo" panose="020B0604030504040204" pitchFamily="34" charset="-128"/>
                          <a:cs typeface="Arial Unicode MS"/>
                        </a:rPr>
                        <a:t>平日：</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 5,000,000</a:t>
                      </a:r>
                      <a:endParaRPr lang="ja-JP" altLang="en-US" sz="1100" spc="8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土日祝</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日： </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6,000,000</a:t>
                      </a:r>
                    </a:p>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■企画ページの制作・掲載</a:t>
                      </a:r>
                    </a:p>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費用は広告料金に内包／</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LINE Biz Process Manager</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LBPM</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）からお申し込み</a:t>
                      </a:r>
                    </a:p>
                    <a:p>
                      <a:pPr marL="15875">
                        <a:spcBef>
                          <a:spcPts val="2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企画内容によって、別途費用が発生する場合があります</a:t>
                      </a:r>
                    </a:p>
                    <a:p>
                      <a:pPr marL="15875">
                        <a:spcBef>
                          <a:spcPts val="2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サービスのご提供に関する約款に同意いただく必要があるため必ずお申し込みをお願いいたします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56484931"/>
                  </a:ext>
                </a:extLst>
              </a:tr>
            </a:tbl>
          </a:graphicData>
        </a:graphic>
      </p:graphicFrame>
      <p:pic>
        <p:nvPicPr>
          <p:cNvPr id="8" name="図プレースホルダー 8" descr="アイコン&#10;&#10;自動的に生成された説明">
            <a:extLst>
              <a:ext uri="{FF2B5EF4-FFF2-40B4-BE49-F238E27FC236}">
                <a16:creationId xmlns:a16="http://schemas.microsoft.com/office/drawing/2014/main" id="{55A4BBC7-EF8C-8AA4-32BA-8CBA8BA2D8F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a:prstGeom prst="rect">
            <a:avLst/>
          </a:prstGeom>
        </p:spPr>
      </p:pic>
    </p:spTree>
    <p:extLst>
      <p:ext uri="{BB962C8B-B14F-4D97-AF65-F5344CB8AC3E}">
        <p14:creationId xmlns:p14="http://schemas.microsoft.com/office/powerpoint/2010/main" val="23948366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98A56-FD9A-C639-4C67-ED45B195F02F}"/>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DF32470-2246-5855-1E80-349F231305D0}"/>
              </a:ext>
            </a:extLst>
          </p:cNvPr>
          <p:cNvSpPr>
            <a:spLocks noGrp="1"/>
          </p:cNvSpPr>
          <p:nvPr>
            <p:ph type="body" sz="quarter" idx="10"/>
          </p:nvPr>
        </p:nvSpPr>
        <p:spPr/>
        <p:txBody>
          <a:bodyPr/>
          <a:lstStyle/>
          <a:p>
            <a:r>
              <a:rPr lang="ja-JP" altLang="en-US">
                <a:latin typeface="+mn-ea"/>
                <a:cs typeface="メイリオ" panose="020B0604030504040204" pitchFamily="50" charset="-128"/>
              </a:rPr>
              <a:t>スペック詳細</a:t>
            </a:r>
            <a:r>
              <a:rPr lang="en-US" altLang="ja-JP" dirty="0">
                <a:latin typeface="+mn-ea"/>
                <a:cs typeface="メイリオ" panose="020B0604030504040204" pitchFamily="50" charset="-128"/>
              </a:rPr>
              <a:t>(</a:t>
            </a:r>
            <a:r>
              <a:rPr lang="ja-JP" altLang="en-US">
                <a:latin typeface="+mn-ea"/>
                <a:cs typeface="メイリオ" panose="020B0604030504040204" pitchFamily="50" charset="-128"/>
              </a:rPr>
              <a:t>お申し込み</a:t>
            </a:r>
            <a:r>
              <a:rPr lang="en-US" altLang="ja-JP" dirty="0">
                <a:latin typeface="+mn-ea"/>
                <a:cs typeface="メイリオ" panose="020B0604030504040204" pitchFamily="50" charset="-128"/>
              </a:rPr>
              <a:t>〜</a:t>
            </a:r>
            <a:r>
              <a:rPr lang="ja-JP" altLang="en-US">
                <a:latin typeface="+mn-ea"/>
                <a:cs typeface="メイリオ" panose="020B0604030504040204" pitchFamily="50" charset="-128"/>
              </a:rPr>
              <a:t>掲載までの流れは</a:t>
            </a:r>
            <a:r>
              <a:rPr lang="en-US" altLang="ja-JP" dirty="0">
                <a:latin typeface="+mn-ea"/>
                <a:cs typeface="メイリオ" panose="020B0604030504040204" pitchFamily="50" charset="-128"/>
              </a:rPr>
              <a:t>P.28</a:t>
            </a:r>
            <a:r>
              <a:rPr lang="ja-JP" altLang="en-US">
                <a:latin typeface="+mn-ea"/>
                <a:cs typeface="メイリオ" panose="020B0604030504040204" pitchFamily="50" charset="-128"/>
              </a:rPr>
              <a:t>をご参照ください</a:t>
            </a:r>
            <a:r>
              <a:rPr lang="en-US" altLang="ja-JP" dirty="0">
                <a:latin typeface="+mn-ea"/>
                <a:cs typeface="メイリオ" panose="020B0604030504040204" pitchFamily="50" charset="-128"/>
              </a:rPr>
              <a:t>)</a:t>
            </a:r>
            <a:endParaRPr lang="ja-JP" altLang="en-US" dirty="0">
              <a:latin typeface="+mn-ea"/>
              <a:cs typeface="メイリオ" panose="020B0604030504040204" pitchFamily="50" charset="-128"/>
            </a:endParaRPr>
          </a:p>
        </p:txBody>
      </p:sp>
      <p:graphicFrame>
        <p:nvGraphicFramePr>
          <p:cNvPr id="3" name="表 2">
            <a:extLst>
              <a:ext uri="{FF2B5EF4-FFF2-40B4-BE49-F238E27FC236}">
                <a16:creationId xmlns:a16="http://schemas.microsoft.com/office/drawing/2014/main" id="{C4F29F62-0AF0-9EFA-CC20-7C441C43285E}"/>
              </a:ext>
            </a:extLst>
          </p:cNvPr>
          <p:cNvGraphicFramePr>
            <a:graphicFrameLocks noGrp="1"/>
          </p:cNvGraphicFramePr>
          <p:nvPr>
            <p:extLst>
              <p:ext uri="{D42A27DB-BD31-4B8C-83A1-F6EECF244321}">
                <p14:modId xmlns:p14="http://schemas.microsoft.com/office/powerpoint/2010/main" val="1460822553"/>
              </p:ext>
            </p:extLst>
          </p:nvPr>
        </p:nvGraphicFramePr>
        <p:xfrm>
          <a:off x="226530" y="1049155"/>
          <a:ext cx="11723571" cy="5248642"/>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62740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rPr>
                        <a:t>※LBPM</a:t>
                      </a: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でのお申し込み時に選択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5875">
                        <a:spcBef>
                          <a:spcPts val="260"/>
                        </a:spcBef>
                      </a:pP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①申込商品：特集・タイアップ広告・クリエイティブ企画（レギュラー商品）</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全プラン共通</a:t>
                      </a:r>
                    </a:p>
                    <a:p>
                      <a:pPr marL="15875">
                        <a:spcBef>
                          <a:spcPts val="260"/>
                        </a:spcBef>
                      </a:pP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②契約分類、③契約サービス詳細</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057322875"/>
                  </a:ext>
                </a:extLst>
              </a:tr>
              <a:tr h="62740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tx1"/>
                          </a:solidFill>
                          <a:effectLst/>
                          <a:uLnTx/>
                          <a:uFillTx/>
                          <a:latin typeface="+mn-ea"/>
                          <a:ea typeface="+mn-ea"/>
                        </a:rPr>
                        <a:t>10</a:t>
                      </a:r>
                      <a:r>
                        <a:rPr kumimoji="1" lang="ja-JP" altLang="en-US" sz="1100" b="0" u="none" strike="noStrike" kern="1200" cap="none" spc="0" normalizeH="0" baseline="0" noProof="0" dirty="0">
                          <a:ln>
                            <a:noFill/>
                          </a:ln>
                          <a:solidFill>
                            <a:schemeClr val="tx1"/>
                          </a:solidFill>
                          <a:effectLst/>
                          <a:uLnTx/>
                          <a:uFillTx/>
                          <a:latin typeface="+mn-ea"/>
                          <a:ea typeface="+mn-ea"/>
                        </a:rPr>
                        <a:t>営業日前</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（ブランドリフトサーベイ実施の場合は</a:t>
                      </a: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15</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営業日前）までにお申し込みください</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お申し込み時に掲載期間が未決定の場合は、別途、掲載開始日の</a:t>
                      </a: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5</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営業日前までに発注フォームの掲載期間を更新いただきます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9198938"/>
                  </a:ext>
                </a:extLst>
              </a:tr>
              <a:tr h="33763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2026</a:t>
                      </a:r>
                      <a:r>
                        <a:rPr kumimoji="1" lang="ja-JP" altLang="en-US" sz="1100" kern="120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10</a:t>
                      </a:r>
                      <a:r>
                        <a:rPr kumimoji="1" lang="ja-JP" altLang="en-US" sz="1100" kern="120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1</a:t>
                      </a:r>
                      <a:r>
                        <a:rPr kumimoji="1" lang="ja-JP" altLang="en-US" sz="1100" kern="1200" dirty="0">
                          <a:solidFill>
                            <a:srgbClr val="0D0D0D"/>
                          </a:solidFill>
                          <a:latin typeface="+mn-ea"/>
                          <a:ea typeface="+mn-ea"/>
                          <a:cs typeface="メイリオ" panose="020B0604030504040204" pitchFamily="50" charset="-128"/>
                        </a:rPr>
                        <a:t>日</a:t>
                      </a:r>
                      <a:r>
                        <a:rPr kumimoji="1" lang="ja-JP" altLang="en-US" sz="1100" kern="1200">
                          <a:solidFill>
                            <a:srgbClr val="0D0D0D"/>
                          </a:solidFill>
                          <a:latin typeface="+mn-ea"/>
                          <a:ea typeface="+mn-ea"/>
                          <a:cs typeface="メイリオ" panose="020B0604030504040204" pitchFamily="50" charset="-128"/>
                        </a:rPr>
                        <a:t>～</a:t>
                      </a:r>
                      <a:r>
                        <a:rPr kumimoji="1" lang="en-US" altLang="ja-JP" sz="1100" kern="1200" dirty="0">
                          <a:solidFill>
                            <a:srgbClr val="0D0D0D"/>
                          </a:solidFill>
                          <a:latin typeface="+mn-ea"/>
                          <a:ea typeface="+mn-ea"/>
                          <a:cs typeface="メイリオ" panose="020B0604030504040204" pitchFamily="50" charset="-128"/>
                        </a:rPr>
                        <a:t>2027</a:t>
                      </a:r>
                      <a:r>
                        <a:rPr kumimoji="1" lang="ja-JP" altLang="en-US" sz="1100" kern="120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3</a:t>
                      </a:r>
                      <a:r>
                        <a:rPr kumimoji="1" lang="ja-JP" altLang="en-US" sz="1100" kern="120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31</a:t>
                      </a:r>
                      <a:r>
                        <a:rPr kumimoji="1" lang="ja-JP" altLang="en-US" sz="1100" kern="1200">
                          <a:solidFill>
                            <a:srgbClr val="0D0D0D"/>
                          </a:solidFill>
                          <a:latin typeface="+mn-ea"/>
                          <a:ea typeface="+mn-ea"/>
                          <a:cs typeface="メイリオ" panose="020B0604030504040204" pitchFamily="50" charset="-128"/>
                        </a:rPr>
                        <a:t>日　</a:t>
                      </a:r>
                      <a:r>
                        <a:rPr kumimoji="1" lang="ja-JP" altLang="en-US" sz="1100" kern="1200" dirty="0">
                          <a:solidFill>
                            <a:srgbClr val="0D0D0D"/>
                          </a:solidFill>
                          <a:latin typeface="+mn-ea"/>
                          <a:ea typeface="+mn-ea"/>
                          <a:cs typeface="メイリオ" panose="020B0604030504040204" pitchFamily="50" charset="-128"/>
                        </a:rPr>
                        <a:t>掲載分</a:t>
                      </a:r>
                      <a:endParaRPr kumimoji="1" lang="en-US" altLang="ja-JP" sz="1100" kern="1200" dirty="0">
                        <a:solidFill>
                          <a:srgbClr val="0D0D0D"/>
                        </a:solidFill>
                        <a:latin typeface="+mn-ea"/>
                        <a:ea typeface="+mn-ea"/>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601824"/>
                  </a:ext>
                </a:extLst>
              </a:tr>
              <a:tr h="62740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レポート</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2700">
                        <a:spcBef>
                          <a:spcPts val="100"/>
                        </a:spcBef>
                      </a:pPr>
                      <a:r>
                        <a:rPr lang="ja-JP" altLang="en-US" sz="1100" spc="30" dirty="0">
                          <a:solidFill>
                            <a:srgbClr val="333333"/>
                          </a:solidFill>
                          <a:latin typeface="Meiryo" panose="020B0604030504040204" pitchFamily="34" charset="-128"/>
                          <a:ea typeface="Meiryo" panose="020B0604030504040204" pitchFamily="34" charset="-128"/>
                          <a:cs typeface="Arial Unicode MS"/>
                        </a:rPr>
                        <a:t>・レポート</a:t>
                      </a:r>
                      <a:r>
                        <a:rPr lang="ja-JP" altLang="en-US" sz="1100" spc="30">
                          <a:solidFill>
                            <a:srgbClr val="333333"/>
                          </a:solidFill>
                          <a:latin typeface="Meiryo" panose="020B0604030504040204" pitchFamily="34" charset="-128"/>
                          <a:ea typeface="Meiryo" panose="020B0604030504040204" pitchFamily="34" charset="-128"/>
                          <a:cs typeface="Arial Unicode MS"/>
                        </a:rPr>
                        <a:t>項目：</a:t>
                      </a:r>
                      <a:r>
                        <a:rPr lang="en-US" altLang="ja-JP" sz="1100" spc="30" dirty="0">
                          <a:solidFill>
                            <a:srgbClr val="333333"/>
                          </a:solidFill>
                          <a:latin typeface="Meiryo" panose="020B0604030504040204" pitchFamily="34" charset="-128"/>
                          <a:ea typeface="Meiryo" panose="020B0604030504040204" pitchFamily="34" charset="-128"/>
                          <a:cs typeface="Arial Unicode MS"/>
                        </a:rPr>
                        <a:t>LINE NEWS DIGEST</a:t>
                      </a:r>
                      <a:r>
                        <a:rPr lang="ja-JP" altLang="en-US" sz="1100" spc="30">
                          <a:solidFill>
                            <a:srgbClr val="333333"/>
                          </a:solidFill>
                          <a:latin typeface="Meiryo" panose="020B0604030504040204" pitchFamily="34" charset="-128"/>
                          <a:ea typeface="Meiryo" panose="020B0604030504040204" pitchFamily="34" charset="-128"/>
                          <a:cs typeface="Arial Unicode MS"/>
                        </a:rPr>
                        <a:t>の</a:t>
                      </a:r>
                      <a:r>
                        <a:rPr lang="en-US" altLang="ja-JP" sz="1100" spc="30" dirty="0">
                          <a:solidFill>
                            <a:srgbClr val="333333"/>
                          </a:solidFill>
                          <a:latin typeface="Meiryo" panose="020B0604030504040204" pitchFamily="34" charset="-128"/>
                          <a:ea typeface="Meiryo" panose="020B0604030504040204" pitchFamily="34" charset="-128"/>
                          <a:cs typeface="Arial Unicode MS"/>
                        </a:rPr>
                        <a:t>impression</a:t>
                      </a:r>
                      <a:r>
                        <a:rPr lang="ja-JP" altLang="en-US" sz="1100" spc="30">
                          <a:solidFill>
                            <a:srgbClr val="333333"/>
                          </a:solidFill>
                          <a:latin typeface="Meiryo" panose="020B0604030504040204" pitchFamily="34" charset="-128"/>
                          <a:ea typeface="Meiryo" panose="020B0604030504040204" pitchFamily="34" charset="-128"/>
                          <a:cs typeface="Arial Unicode MS"/>
                        </a:rPr>
                        <a:t>、記事の</a:t>
                      </a:r>
                      <a:r>
                        <a:rPr lang="en-US" altLang="ja-JP" sz="1100" spc="25" dirty="0" err="1">
                          <a:solidFill>
                            <a:srgbClr val="333333"/>
                          </a:solidFill>
                          <a:latin typeface="Meiryo" panose="020B0604030504040204" pitchFamily="34" charset="-128"/>
                          <a:ea typeface="Meiryo" panose="020B0604030504040204" pitchFamily="34" charset="-128"/>
                          <a:cs typeface="Arial Unicode MS"/>
                        </a:rPr>
                        <a:t>pv</a:t>
                      </a:r>
                      <a:r>
                        <a:rPr lang="ja-JP" altLang="en-US" sz="1100" spc="-320">
                          <a:solidFill>
                            <a:srgbClr val="333333"/>
                          </a:solidFill>
                          <a:latin typeface="Meiryo" panose="020B0604030504040204" pitchFamily="34" charset="-128"/>
                          <a:ea typeface="Meiryo" panose="020B0604030504040204" pitchFamily="34" charset="-128"/>
                          <a:cs typeface="Arial Unicode MS"/>
                        </a:rPr>
                        <a:t>、</a:t>
                      </a:r>
                      <a:r>
                        <a:rPr lang="ja-JP" altLang="en-US" sz="1100" spc="25">
                          <a:solidFill>
                            <a:srgbClr val="333333"/>
                          </a:solidFill>
                          <a:latin typeface="Meiryo" panose="020B0604030504040204" pitchFamily="34" charset="-128"/>
                          <a:ea typeface="Meiryo" panose="020B0604030504040204" pitchFamily="34" charset="-128"/>
                          <a:cs typeface="Arial Unicode MS"/>
                        </a:rPr>
                        <a:t>指</a:t>
                      </a:r>
                      <a:r>
                        <a:rPr lang="ja-JP" altLang="en-US" sz="1100" spc="-30">
                          <a:solidFill>
                            <a:srgbClr val="333333"/>
                          </a:solidFill>
                          <a:latin typeface="Meiryo" panose="020B0604030504040204" pitchFamily="34" charset="-128"/>
                          <a:ea typeface="Meiryo" panose="020B0604030504040204" pitchFamily="34" charset="-128"/>
                          <a:cs typeface="Arial Unicode MS"/>
                        </a:rPr>
                        <a:t>定</a:t>
                      </a:r>
                      <a:r>
                        <a:rPr lang="ja-JP" altLang="en-US" sz="1100" spc="-80">
                          <a:solidFill>
                            <a:srgbClr val="333333"/>
                          </a:solidFill>
                          <a:latin typeface="Meiryo" panose="020B0604030504040204" pitchFamily="34" charset="-128"/>
                          <a:ea typeface="Meiryo" panose="020B0604030504040204" pitchFamily="34" charset="-128"/>
                          <a:cs typeface="Arial Unicode MS"/>
                        </a:rPr>
                        <a:t>リ</a:t>
                      </a:r>
                      <a:r>
                        <a:rPr lang="ja-JP" altLang="en-US" sz="1100" spc="-35">
                          <a:solidFill>
                            <a:srgbClr val="333333"/>
                          </a:solidFill>
                          <a:latin typeface="Meiryo" panose="020B0604030504040204" pitchFamily="34" charset="-128"/>
                          <a:ea typeface="Meiryo" panose="020B0604030504040204" pitchFamily="34" charset="-128"/>
                          <a:cs typeface="Arial Unicode MS"/>
                        </a:rPr>
                        <a:t>ン</a:t>
                      </a:r>
                      <a:r>
                        <a:rPr lang="ja-JP" altLang="en-US" sz="1100" spc="-25">
                          <a:solidFill>
                            <a:srgbClr val="333333"/>
                          </a:solidFill>
                          <a:latin typeface="Meiryo" panose="020B0604030504040204" pitchFamily="34" charset="-128"/>
                          <a:ea typeface="Meiryo" panose="020B0604030504040204" pitchFamily="34" charset="-128"/>
                          <a:cs typeface="Arial Unicode MS"/>
                        </a:rPr>
                        <a:t>ク</a:t>
                      </a:r>
                      <a:r>
                        <a:rPr lang="ja-JP" altLang="en-US" sz="1100">
                          <a:solidFill>
                            <a:srgbClr val="333333"/>
                          </a:solidFill>
                          <a:latin typeface="Meiryo" panose="020B0604030504040204" pitchFamily="34" charset="-128"/>
                          <a:ea typeface="Meiryo" panose="020B0604030504040204" pitchFamily="34" charset="-128"/>
                          <a:cs typeface="Arial Unicode MS"/>
                        </a:rPr>
                        <a:t>の</a:t>
                      </a:r>
                      <a:r>
                        <a:rPr lang="en-US" altLang="ja-JP" sz="1100" spc="25" dirty="0">
                          <a:solidFill>
                            <a:srgbClr val="333333"/>
                          </a:solidFill>
                          <a:latin typeface="Meiryo" panose="020B0604030504040204" pitchFamily="34" charset="-128"/>
                          <a:ea typeface="Meiryo" panose="020B0604030504040204" pitchFamily="34" charset="-128"/>
                          <a:cs typeface="Arial Unicode MS"/>
                        </a:rPr>
                        <a:t>click</a:t>
                      </a:r>
                      <a:endParaRPr lang="ja-JP" altLang="en-US" sz="1100" dirty="0">
                        <a:latin typeface="Meiryo" panose="020B0604030504040204" pitchFamily="34" charset="-128"/>
                        <a:ea typeface="Meiryo" panose="020B0604030504040204" pitchFamily="34" charset="-128"/>
                        <a:cs typeface="Arial Unicode MS"/>
                      </a:endParaRPr>
                    </a:p>
                    <a:p>
                      <a:pPr marL="15875">
                        <a:spcBef>
                          <a:spcPts val="260"/>
                        </a:spcBef>
                      </a:pPr>
                      <a:r>
                        <a:rPr kumimoji="1" lang="ja-JP" altLang="en-US" sz="1100" kern="1200" spc="25" dirty="0">
                          <a:solidFill>
                            <a:srgbClr val="0D0D0D"/>
                          </a:solidFill>
                          <a:latin typeface="+mn-ea"/>
                          <a:ea typeface="+mn-ea"/>
                          <a:cs typeface="Arial Unicode MS"/>
                        </a:rPr>
                        <a:t>・レポート提出日：</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掲載開</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始</a:t>
                      </a:r>
                      <a:r>
                        <a:rPr lang="ja-JP" altLang="en-US" sz="1100" spc="-45"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70" dirty="0">
                          <a:solidFill>
                            <a:schemeClr val="tx1">
                              <a:lumMod val="75000"/>
                              <a:lumOff val="25000"/>
                            </a:schemeClr>
                          </a:solidFill>
                          <a:latin typeface="Meiryo" panose="020B0604030504040204" pitchFamily="34" charset="-128"/>
                          <a:ea typeface="Meiryo" panose="020B0604030504040204" pitchFamily="34" charset="-128"/>
                          <a:cs typeface="Arial Unicode MS"/>
                        </a:rPr>
                        <a:t>よ</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り</a:t>
                      </a:r>
                      <a:r>
                        <a:rPr lang="en-US" altLang="ja-JP"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10</a:t>
                      </a:r>
                      <a:r>
                        <a:rPr lang="ja-JP" altLang="en-US" sz="1100" spc="75" dirty="0">
                          <a:solidFill>
                            <a:schemeClr val="tx1">
                              <a:lumMod val="75000"/>
                              <a:lumOff val="25000"/>
                            </a:schemeClr>
                          </a:solidFill>
                          <a:latin typeface="Meiryo" panose="020B0604030504040204" pitchFamily="34" charset="-128"/>
                          <a:ea typeface="Meiryo" panose="020B0604030504040204" pitchFamily="34" charset="-128"/>
                          <a:cs typeface="Arial Unicode MS"/>
                        </a:rPr>
                        <a:t>営</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業</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以</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内</a:t>
                      </a:r>
                    </a:p>
                    <a:p>
                      <a:pPr marL="12700">
                        <a:spcBef>
                          <a:spcPts val="1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掲</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載</a:t>
                      </a:r>
                      <a:r>
                        <a:rPr lang="ja-JP" altLang="en-US" sz="1100" spc="-45"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70" dirty="0">
                          <a:solidFill>
                            <a:schemeClr val="tx1">
                              <a:lumMod val="75000"/>
                              <a:lumOff val="25000"/>
                            </a:schemeClr>
                          </a:solidFill>
                          <a:latin typeface="Meiryo" panose="020B0604030504040204" pitchFamily="34" charset="-128"/>
                          <a:ea typeface="Meiryo" panose="020B0604030504040204" pitchFamily="34" charset="-128"/>
                          <a:cs typeface="Arial Unicode MS"/>
                        </a:rPr>
                        <a:t>よ</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り</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7</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分</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集</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計し、ご報告</a:t>
                      </a:r>
                      <a:r>
                        <a:rPr lang="ja-JP" altLang="en-US" sz="1100" spc="-15" dirty="0">
                          <a:solidFill>
                            <a:schemeClr val="tx1">
                              <a:lumMod val="75000"/>
                              <a:lumOff val="25000"/>
                            </a:schemeClr>
                          </a:solidFill>
                          <a:latin typeface="Meiryo" panose="020B0604030504040204" pitchFamily="34" charset="-128"/>
                          <a:ea typeface="Meiryo" panose="020B0604030504040204" pitchFamily="34" charset="-128"/>
                          <a:cs typeface="Arial Unicode MS"/>
                        </a:rPr>
                        <a:t>い</a:t>
                      </a:r>
                      <a:r>
                        <a:rPr lang="ja-JP" altLang="en-US" sz="1100" spc="-45" dirty="0">
                          <a:solidFill>
                            <a:schemeClr val="tx1">
                              <a:lumMod val="75000"/>
                              <a:lumOff val="25000"/>
                            </a:schemeClr>
                          </a:solidFill>
                          <a:latin typeface="Meiryo" panose="020B0604030504040204" pitchFamily="34" charset="-128"/>
                          <a:ea typeface="Meiryo" panose="020B0604030504040204" pitchFamily="34" charset="-128"/>
                          <a:cs typeface="Arial Unicode MS"/>
                        </a:rPr>
                        <a:t>た</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し</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ま</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46785887"/>
                  </a:ext>
                </a:extLst>
              </a:tr>
              <a:tr h="6274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審査</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3335">
                        <a:lnSpc>
                          <a:spcPct val="100000"/>
                        </a:lnSpc>
                        <a:spcBef>
                          <a:spcPts val="260"/>
                        </a:spcBef>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①企業商材可否審査</a:t>
                      </a:r>
                    </a:p>
                    <a:p>
                      <a:pPr marL="13335">
                        <a:lnSpc>
                          <a:spcPct val="100000"/>
                        </a:lnSpc>
                        <a:spcBef>
                          <a:spcPts val="260"/>
                        </a:spcBef>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下記フォームより申請をお願い致します。</a:t>
                      </a:r>
                      <a:endPar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2700" marR="5080" indent="7620">
                        <a:lnSpc>
                          <a:spcPts val="1060"/>
                        </a:lnSpc>
                        <a:spcBef>
                          <a:spcPts val="100"/>
                        </a:spcBef>
                      </a:pPr>
                      <a:r>
                        <a:rPr lang="en" altLang="ja-JP" sz="1100" dirty="0">
                          <a:solidFill>
                            <a:srgbClr val="DCA10D"/>
                          </a:solidFill>
                          <a:latin typeface="Meiryo"/>
                          <a:ea typeface="Meiryo"/>
                          <a:hlinkClick r:id="rId2"/>
                        </a:rPr>
                        <a:t>https://form-business.yahoo.co.jp/claris/enqueteForm?inquiry_type=review_lnds</a:t>
                      </a:r>
                      <a:endParaRPr lang="en" altLang="ja-JP" sz="1100" dirty="0">
                        <a:solidFill>
                          <a:srgbClr val="DCA10D"/>
                        </a:solidFill>
                        <a:latin typeface="Meiryo"/>
                        <a:ea typeface="Meiryo"/>
                      </a:endParaRPr>
                    </a:p>
                    <a:p>
                      <a:pPr marL="13335">
                        <a:lnSpc>
                          <a:spcPct val="100000"/>
                        </a:lnSpc>
                        <a:spcBef>
                          <a:spcPts val="260"/>
                        </a:spcBef>
                      </a:pP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②</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制作可否審査</a:t>
                      </a:r>
                    </a:p>
                    <a:p>
                      <a:pPr marL="13335">
                        <a:lnSpc>
                          <a:spcPct val="100000"/>
                        </a:lnSpc>
                        <a:spcBef>
                          <a:spcPts val="260"/>
                        </a:spcBef>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企業商材可否審査通過後、制作可否判断シートを電子メールに添付し、下記のメールアドレスまでご送付ください。</a:t>
                      </a:r>
                    </a:p>
                    <a:p>
                      <a:pPr latinLnBrk="1">
                        <a:lnSpc>
                          <a:spcPts val="1060"/>
                        </a:lnSpc>
                        <a:buClr>
                          <a:srgbClr val="0AC200"/>
                        </a:buClr>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hlinkClick r:id="rId3"/>
                        </a:rPr>
                        <a:t>ml-sales-media-req@lycorp.co.jp</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配信時間について</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2700" indent="7620" algn="just">
                        <a:lnSpc>
                          <a:spcPct val="119100"/>
                        </a:lnSpc>
                      </a:pPr>
                      <a:r>
                        <a:rPr lang="ja-JP" altLang="ja-JP" sz="1100" spc="25" dirty="0">
                          <a:solidFill>
                            <a:schemeClr val="tx1">
                              <a:lumMod val="75000"/>
                              <a:lumOff val="25000"/>
                            </a:schemeClr>
                          </a:solidFill>
                          <a:latin typeface="Meiryo"/>
                          <a:ea typeface="Meiryo"/>
                          <a:cs typeface="Arial Unicode MS"/>
                        </a:rPr>
                        <a:t>配信時の混雑緩和のため、昼刊は</a:t>
                      </a:r>
                      <a:r>
                        <a:rPr lang="en-US" altLang="ja-JP" sz="1100" spc="25" dirty="0">
                          <a:solidFill>
                            <a:schemeClr val="tx1">
                              <a:lumMod val="75000"/>
                              <a:lumOff val="25000"/>
                            </a:schemeClr>
                          </a:solidFill>
                          <a:latin typeface="Meiryo"/>
                          <a:ea typeface="Meiryo"/>
                          <a:cs typeface="Arial Unicode MS"/>
                        </a:rPr>
                        <a:t>11:57</a:t>
                      </a:r>
                      <a:r>
                        <a:rPr lang="ja-JP" altLang="ja-JP" sz="1100" spc="25" dirty="0">
                          <a:solidFill>
                            <a:schemeClr val="tx1">
                              <a:lumMod val="75000"/>
                              <a:lumOff val="25000"/>
                            </a:schemeClr>
                          </a:solidFill>
                          <a:latin typeface="Meiryo"/>
                          <a:ea typeface="Meiryo"/>
                          <a:cs typeface="Arial Unicode MS"/>
                        </a:rPr>
                        <a:t>頃から、夕刊は</a:t>
                      </a:r>
                      <a:r>
                        <a:rPr lang="en-US" altLang="ja-JP" sz="1100" spc="25" dirty="0">
                          <a:solidFill>
                            <a:schemeClr val="tx1">
                              <a:lumMod val="75000"/>
                              <a:lumOff val="25000"/>
                            </a:schemeClr>
                          </a:solidFill>
                          <a:latin typeface="Meiryo"/>
                          <a:ea typeface="Meiryo"/>
                          <a:cs typeface="Arial Unicode MS"/>
                        </a:rPr>
                        <a:t>17:</a:t>
                      </a:r>
                      <a:r>
                        <a:rPr lang="ja-JP" altLang="ja-JP" sz="1100" spc="25" dirty="0">
                          <a:solidFill>
                            <a:schemeClr val="tx1">
                              <a:lumMod val="75000"/>
                              <a:lumOff val="25000"/>
                            </a:schemeClr>
                          </a:solidFill>
                          <a:latin typeface="Meiryo"/>
                          <a:ea typeface="Meiryo"/>
                          <a:cs typeface="Arial Unicode MS"/>
                        </a:rPr>
                        <a:t>57頃から、夜刊は</a:t>
                      </a:r>
                      <a:r>
                        <a:rPr lang="en-US" altLang="ja-JP" sz="1100" spc="25" dirty="0">
                          <a:solidFill>
                            <a:schemeClr val="tx1">
                              <a:lumMod val="75000"/>
                              <a:lumOff val="25000"/>
                            </a:schemeClr>
                          </a:solidFill>
                          <a:latin typeface="Meiryo"/>
                          <a:ea typeface="Meiryo"/>
                          <a:cs typeface="Arial Unicode MS"/>
                        </a:rPr>
                        <a:t>21:57</a:t>
                      </a:r>
                      <a:r>
                        <a:rPr lang="ja-JP" altLang="ja-JP" sz="1100" spc="25" dirty="0">
                          <a:solidFill>
                            <a:schemeClr val="tx1">
                              <a:lumMod val="75000"/>
                              <a:lumOff val="25000"/>
                            </a:schemeClr>
                          </a:solidFill>
                          <a:latin typeface="Meiryo"/>
                          <a:ea typeface="Meiryo"/>
                          <a:cs typeface="Arial Unicode MS"/>
                        </a:rPr>
                        <a:t>頃から順次配信を開始しております。ただし、通信環境や混雑状況によって、メッセージ到達まで数分遅延する可能性がございますのでご了承ください。</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6725094"/>
                  </a:ext>
                </a:extLst>
              </a:tr>
              <a:tr h="27218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土日祝日</a:t>
                      </a: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配信枠について</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配信内容を平日営業日中に</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FIX</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いただくことが配信の条件となります。予めご了承ください。天災・事件・事故等が発生し、訴求内容と強い関連性が認められる等、広告主様が掲載取り止め、日程変更等を希望される場合を除き、営業日以外での変更依頼については原則お受けできかねますのでご了承ください</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bl>
          </a:graphicData>
        </a:graphic>
      </p:graphicFrame>
      <p:graphicFrame>
        <p:nvGraphicFramePr>
          <p:cNvPr id="5" name="表 4">
            <a:extLst>
              <a:ext uri="{FF2B5EF4-FFF2-40B4-BE49-F238E27FC236}">
                <a16:creationId xmlns:a16="http://schemas.microsoft.com/office/drawing/2014/main" id="{5C909EBB-DD17-F2A8-9436-CA6F7A11A8B3}"/>
              </a:ext>
            </a:extLst>
          </p:cNvPr>
          <p:cNvGraphicFramePr>
            <a:graphicFrameLocks noGrp="1"/>
          </p:cNvGraphicFramePr>
          <p:nvPr>
            <p:extLst>
              <p:ext uri="{D42A27DB-BD31-4B8C-83A1-F6EECF244321}">
                <p14:modId xmlns:p14="http://schemas.microsoft.com/office/powerpoint/2010/main" val="4144061752"/>
              </p:ext>
            </p:extLst>
          </p:nvPr>
        </p:nvGraphicFramePr>
        <p:xfrm>
          <a:off x="2575669" y="1483435"/>
          <a:ext cx="6618941" cy="804508"/>
        </p:xfrm>
        <a:graphic>
          <a:graphicData uri="http://schemas.openxmlformats.org/drawingml/2006/table">
            <a:tbl>
              <a:tblPr firstRow="1" bandRow="1">
                <a:tableStyleId>{5C22544A-7EE6-4342-B048-85BDC9FD1C3A}</a:tableStyleId>
              </a:tblPr>
              <a:tblGrid>
                <a:gridCol w="2306917">
                  <a:extLst>
                    <a:ext uri="{9D8B030D-6E8A-4147-A177-3AD203B41FA5}">
                      <a16:colId xmlns:a16="http://schemas.microsoft.com/office/drawing/2014/main" val="3622377738"/>
                    </a:ext>
                  </a:extLst>
                </a:gridCol>
                <a:gridCol w="869576">
                  <a:extLst>
                    <a:ext uri="{9D8B030D-6E8A-4147-A177-3AD203B41FA5}">
                      <a16:colId xmlns:a16="http://schemas.microsoft.com/office/drawing/2014/main" val="362782687"/>
                    </a:ext>
                  </a:extLst>
                </a:gridCol>
                <a:gridCol w="3442448">
                  <a:extLst>
                    <a:ext uri="{9D8B030D-6E8A-4147-A177-3AD203B41FA5}">
                      <a16:colId xmlns:a16="http://schemas.microsoft.com/office/drawing/2014/main" val="3189830613"/>
                    </a:ext>
                  </a:extLst>
                </a:gridCol>
              </a:tblGrid>
              <a:tr h="0">
                <a:tc>
                  <a:txBody>
                    <a:bodyPr/>
                    <a:lstStyle/>
                    <a:p>
                      <a:r>
                        <a:rPr kumimoji="1" lang="ja-JP" altLang="en-US" sz="1000" dirty="0"/>
                        <a:t>プラン名</a:t>
                      </a:r>
                    </a:p>
                  </a:txBody>
                  <a:tcPr>
                    <a:solidFill>
                      <a:schemeClr val="bg1">
                        <a:lumMod val="50000"/>
                      </a:schemeClr>
                    </a:solidFill>
                  </a:tcPr>
                </a:tc>
                <a:tc>
                  <a:txBody>
                    <a:bodyPr/>
                    <a:lstStyle/>
                    <a:p>
                      <a:r>
                        <a:rPr kumimoji="1" lang="ja-JP" altLang="en-US" sz="1000" dirty="0"/>
                        <a:t>契約分類</a:t>
                      </a:r>
                    </a:p>
                  </a:txBody>
                  <a:tcPr>
                    <a:solidFill>
                      <a:schemeClr val="bg1">
                        <a:lumMod val="50000"/>
                      </a:schemeClr>
                    </a:solidFill>
                  </a:tcPr>
                </a:tc>
                <a:tc>
                  <a:txBody>
                    <a:bodyPr/>
                    <a:lstStyle/>
                    <a:p>
                      <a:r>
                        <a:rPr kumimoji="1" lang="ja-JP" altLang="en-US" sz="1000" dirty="0"/>
                        <a:t>契約サービス詳細</a:t>
                      </a:r>
                    </a:p>
                  </a:txBody>
                  <a:tcPr>
                    <a:solidFill>
                      <a:schemeClr val="bg1">
                        <a:lumMod val="50000"/>
                      </a:schemeClr>
                    </a:solidFill>
                  </a:tcPr>
                </a:tc>
                <a:extLst>
                  <a:ext uri="{0D108BD9-81ED-4DB2-BD59-A6C34878D82A}">
                    <a16:rowId xmlns:a16="http://schemas.microsoft.com/office/drawing/2014/main" val="1829730332"/>
                  </a:ext>
                </a:extLst>
              </a:tr>
              <a:tr h="297454">
                <a:tc>
                  <a:txBody>
                    <a:bodyPr/>
                    <a:lstStyle/>
                    <a:p>
                      <a:r>
                        <a:rPr lang="en-US" altLang="ja-JP" sz="1000" b="0" dirty="0">
                          <a:solidFill>
                            <a:srgbClr val="0D0D0D"/>
                          </a:solidFill>
                          <a:latin typeface="+mn-ea"/>
                          <a:ea typeface="+mn-ea"/>
                        </a:rPr>
                        <a:t>LINE NEWS DIGEST Spot</a:t>
                      </a:r>
                      <a:endParaRPr kumimoji="1" lang="ja-JP" altLang="en-US" sz="1000" dirty="0"/>
                    </a:p>
                  </a:txBody>
                  <a:tcPr/>
                </a:tc>
                <a:tc>
                  <a:txBody>
                    <a:bodyPr/>
                    <a:lstStyle/>
                    <a:p>
                      <a:r>
                        <a:rPr kumimoji="1" lang="ja-JP" altLang="en-US" sz="1000" dirty="0"/>
                        <a:t>制作＋掲載</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lumMod val="75000"/>
                              <a:lumOff val="25000"/>
                            </a:schemeClr>
                          </a:solidFill>
                          <a:latin typeface="+mn-ea"/>
                          <a:ea typeface="+mn-ea"/>
                          <a:cs typeface="メイリオ" panose="020B0604030504040204" pitchFamily="50" charset="-128"/>
                        </a:rPr>
                        <a:t>LINE NEWS DIGEST Spot</a:t>
                      </a:r>
                      <a:r>
                        <a:rPr lang="ja-JP" altLang="en-US" sz="1000" dirty="0">
                          <a:solidFill>
                            <a:schemeClr val="tx1">
                              <a:lumMod val="75000"/>
                              <a:lumOff val="25000"/>
                            </a:schemeClr>
                          </a:solidFill>
                          <a:latin typeface="+mn-ea"/>
                          <a:ea typeface="+mn-ea"/>
                          <a:cs typeface="メイリオ" panose="020B0604030504040204" pitchFamily="50" charset="-128"/>
                        </a:rPr>
                        <a:t>　制作・掲載費</a:t>
                      </a:r>
                      <a:endParaRPr lang="en-US" altLang="ja-JP" sz="1000" dirty="0">
                        <a:solidFill>
                          <a:schemeClr val="tx1">
                            <a:lumMod val="75000"/>
                            <a:lumOff val="25000"/>
                          </a:schemeClr>
                        </a:solidFill>
                        <a:latin typeface="+mn-ea"/>
                        <a:ea typeface="+mn-ea"/>
                        <a:cs typeface="メイリオ" panose="020B0604030504040204" pitchFamily="50" charset="-128"/>
                      </a:endParaRPr>
                    </a:p>
                  </a:txBody>
                  <a:tcPr/>
                </a:tc>
                <a:extLst>
                  <a:ext uri="{0D108BD9-81ED-4DB2-BD59-A6C34878D82A}">
                    <a16:rowId xmlns:a16="http://schemas.microsoft.com/office/drawing/2014/main" val="1760083276"/>
                  </a:ext>
                </a:extLst>
              </a:tr>
              <a:tr h="263214">
                <a:tc>
                  <a:txBody>
                    <a:bodyPr/>
                    <a:lstStyle/>
                    <a:p>
                      <a:r>
                        <a:rPr lang="en-US" altLang="ja-JP" sz="1000" b="0" dirty="0">
                          <a:solidFill>
                            <a:srgbClr val="0D0D0D"/>
                          </a:solidFill>
                          <a:latin typeface="+mn-ea"/>
                          <a:ea typeface="+mn-ea"/>
                        </a:rPr>
                        <a:t>LINE NEWS DIGEST Spot Video </a:t>
                      </a:r>
                      <a:endParaRPr kumimoji="1" lang="ja-JP" altLang="en-US" sz="1000" dirty="0"/>
                    </a:p>
                  </a:txBody>
                  <a:tcPr/>
                </a:tc>
                <a:tc>
                  <a:txBody>
                    <a:bodyPr/>
                    <a:lstStyle/>
                    <a:p>
                      <a:r>
                        <a:rPr kumimoji="1" lang="ja-JP" altLang="en-US" sz="1000" dirty="0"/>
                        <a:t>掲載</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b="0" dirty="0">
                          <a:solidFill>
                            <a:srgbClr val="0D0D0D"/>
                          </a:solidFill>
                          <a:latin typeface="+mn-ea"/>
                          <a:ea typeface="+mn-ea"/>
                        </a:rPr>
                        <a:t>LINE NEWS DIGEST Spot Video </a:t>
                      </a:r>
                      <a:r>
                        <a:rPr lang="ja-JP" altLang="en-US" sz="1000" b="0" dirty="0">
                          <a:solidFill>
                            <a:srgbClr val="0D0D0D"/>
                          </a:solidFill>
                          <a:latin typeface="+mn-ea"/>
                          <a:ea typeface="+mn-ea"/>
                        </a:rPr>
                        <a:t>オプション　</a:t>
                      </a:r>
                      <a:r>
                        <a:rPr lang="ja-JP" altLang="en-US" sz="1000" dirty="0">
                          <a:solidFill>
                            <a:schemeClr val="tx1">
                              <a:lumMod val="75000"/>
                              <a:lumOff val="25000"/>
                            </a:schemeClr>
                          </a:solidFill>
                          <a:latin typeface="+mn-ea"/>
                          <a:ea typeface="+mn-ea"/>
                          <a:cs typeface="メイリオ" panose="020B0604030504040204" pitchFamily="50" charset="-128"/>
                        </a:rPr>
                        <a:t>掲載費</a:t>
                      </a:r>
                      <a:endParaRPr lang="en-US" altLang="ja-JP" sz="1000" dirty="0">
                        <a:solidFill>
                          <a:schemeClr val="tx1">
                            <a:lumMod val="75000"/>
                            <a:lumOff val="25000"/>
                          </a:schemeClr>
                        </a:solidFill>
                        <a:latin typeface="+mn-ea"/>
                        <a:ea typeface="+mn-ea"/>
                        <a:cs typeface="メイリオ" panose="020B0604030504040204" pitchFamily="50" charset="-128"/>
                      </a:endParaRPr>
                    </a:p>
                  </a:txBody>
                  <a:tcPr/>
                </a:tc>
                <a:extLst>
                  <a:ext uri="{0D108BD9-81ED-4DB2-BD59-A6C34878D82A}">
                    <a16:rowId xmlns:a16="http://schemas.microsoft.com/office/drawing/2014/main" val="1373148583"/>
                  </a:ext>
                </a:extLst>
              </a:tr>
            </a:tbl>
          </a:graphicData>
        </a:graphic>
      </p:graphicFrame>
      <p:pic>
        <p:nvPicPr>
          <p:cNvPr id="8" name="図プレースホルダー 8" descr="アイコン&#10;&#10;自動的に生成された説明">
            <a:extLst>
              <a:ext uri="{FF2B5EF4-FFF2-40B4-BE49-F238E27FC236}">
                <a16:creationId xmlns:a16="http://schemas.microsoft.com/office/drawing/2014/main" id="{CCF0843A-528F-D3D5-932A-2B0DF382E55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56609" y="31805"/>
            <a:ext cx="498782" cy="497680"/>
          </a:xfrm>
          <a:prstGeom prst="rect">
            <a:avLst/>
          </a:prstGeom>
        </p:spPr>
      </p:pic>
      <p:sp>
        <p:nvSpPr>
          <p:cNvPr id="12" name="テキスト プレースホルダー 1">
            <a:extLst>
              <a:ext uri="{FF2B5EF4-FFF2-40B4-BE49-F238E27FC236}">
                <a16:creationId xmlns:a16="http://schemas.microsoft.com/office/drawing/2014/main" id="{A04AA586-FFE0-2FBA-1AF5-604F3F455389}"/>
              </a:ext>
            </a:extLst>
          </p:cNvPr>
          <p:cNvSpPr>
            <a:spLocks noGrp="1"/>
          </p:cNvSpPr>
          <p:nvPr>
            <p:ph type="body" sz="quarter" idx="12"/>
          </p:nvPr>
        </p:nvSpPr>
        <p:spPr>
          <a:xfrm>
            <a:off x="608923" y="81412"/>
            <a:ext cx="866756" cy="410840"/>
          </a:xfrm>
        </p:spPr>
        <p:txBody>
          <a:bodyPr/>
          <a:lstStyle/>
          <a:p>
            <a:pPr marL="0" indent="0" algn="l">
              <a:buNone/>
            </a:pPr>
            <a:r>
              <a:rPr lang="ja-JP" altLang="en-US" spc="0"/>
              <a:t>商品スペック</a:t>
            </a:r>
          </a:p>
        </p:txBody>
      </p:sp>
    </p:spTree>
    <p:extLst>
      <p:ext uri="{BB962C8B-B14F-4D97-AF65-F5344CB8AC3E}">
        <p14:creationId xmlns:p14="http://schemas.microsoft.com/office/powerpoint/2010/main" val="3831476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03E09-A0E5-75B0-77DE-855BDBC7B60A}"/>
            </a:ext>
          </a:extLst>
        </p:cNvPr>
        <p:cNvGrpSpPr/>
        <p:nvPr/>
      </p:nvGrpSpPr>
      <p:grpSpPr>
        <a:xfrm>
          <a:off x="0" y="0"/>
          <a:ext cx="0" cy="0"/>
          <a:chOff x="0" y="0"/>
          <a:chExt cx="0" cy="0"/>
        </a:xfrm>
      </p:grpSpPr>
      <p:pic>
        <p:nvPicPr>
          <p:cNvPr id="6" name="図プレースホルダー 8" descr="アイコン&#10;&#10;自動的に生成された説明">
            <a:extLst>
              <a:ext uri="{FF2B5EF4-FFF2-40B4-BE49-F238E27FC236}">
                <a16:creationId xmlns:a16="http://schemas.microsoft.com/office/drawing/2014/main" id="{1DB74F71-BFB1-6A5F-CCBC-3F085679698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graphicFrame>
        <p:nvGraphicFramePr>
          <p:cNvPr id="5" name="表 3">
            <a:extLst>
              <a:ext uri="{FF2B5EF4-FFF2-40B4-BE49-F238E27FC236}">
                <a16:creationId xmlns:a16="http://schemas.microsoft.com/office/drawing/2014/main" id="{6AAB95CB-1C5E-AC92-B9BF-51531C6D107E}"/>
              </a:ext>
            </a:extLst>
          </p:cNvPr>
          <p:cNvGraphicFramePr>
            <a:graphicFrameLocks noGrp="1"/>
          </p:cNvGraphicFramePr>
          <p:nvPr>
            <p:extLst>
              <p:ext uri="{D42A27DB-BD31-4B8C-83A1-F6EECF244321}">
                <p14:modId xmlns:p14="http://schemas.microsoft.com/office/powerpoint/2010/main" val="2312190491"/>
              </p:ext>
            </p:extLst>
          </p:nvPr>
        </p:nvGraphicFramePr>
        <p:xfrm>
          <a:off x="236667" y="1463443"/>
          <a:ext cx="11715079" cy="4829781"/>
        </p:xfrm>
        <a:graphic>
          <a:graphicData uri="http://schemas.openxmlformats.org/drawingml/2006/table">
            <a:tbl>
              <a:tblPr firstRow="1" bandRow="1">
                <a:tableStyleId>{5C22544A-7EE6-4342-B048-85BDC9FD1C3A}</a:tableStyleId>
              </a:tblPr>
              <a:tblGrid>
                <a:gridCol w="1394066">
                  <a:extLst>
                    <a:ext uri="{9D8B030D-6E8A-4147-A177-3AD203B41FA5}">
                      <a16:colId xmlns:a16="http://schemas.microsoft.com/office/drawing/2014/main" val="3206062159"/>
                    </a:ext>
                  </a:extLst>
                </a:gridCol>
                <a:gridCol w="1560953">
                  <a:extLst>
                    <a:ext uri="{9D8B030D-6E8A-4147-A177-3AD203B41FA5}">
                      <a16:colId xmlns:a16="http://schemas.microsoft.com/office/drawing/2014/main" val="2224372008"/>
                    </a:ext>
                  </a:extLst>
                </a:gridCol>
                <a:gridCol w="2419480">
                  <a:extLst>
                    <a:ext uri="{9D8B030D-6E8A-4147-A177-3AD203B41FA5}">
                      <a16:colId xmlns:a16="http://schemas.microsoft.com/office/drawing/2014/main" val="1828876042"/>
                    </a:ext>
                  </a:extLst>
                </a:gridCol>
                <a:gridCol w="780478">
                  <a:extLst>
                    <a:ext uri="{9D8B030D-6E8A-4147-A177-3AD203B41FA5}">
                      <a16:colId xmlns:a16="http://schemas.microsoft.com/office/drawing/2014/main" val="2994980162"/>
                    </a:ext>
                  </a:extLst>
                </a:gridCol>
                <a:gridCol w="5560102">
                  <a:extLst>
                    <a:ext uri="{9D8B030D-6E8A-4147-A177-3AD203B41FA5}">
                      <a16:colId xmlns:a16="http://schemas.microsoft.com/office/drawing/2014/main" val="2699231775"/>
                    </a:ext>
                  </a:extLst>
                </a:gridCol>
              </a:tblGrid>
              <a:tr h="235612">
                <a:tc>
                  <a:txBody>
                    <a:bodyPr/>
                    <a:lstStyle/>
                    <a:p>
                      <a:pPr algn="ctr"/>
                      <a:r>
                        <a:rPr lang="ja-JP" altLang="en-US" sz="900" b="1" i="0">
                          <a:solidFill>
                            <a:schemeClr val="bg1"/>
                          </a:solidFill>
                          <a:effectLst/>
                          <a:latin typeface="Meiryo" panose="020B0604030504040204" pitchFamily="34" charset="-128"/>
                          <a:ea typeface="Meiryo" panose="020B0604030504040204" pitchFamily="34" charset="-128"/>
                          <a:cs typeface="+mn-cs"/>
                        </a:rPr>
                        <a:t>掲載面</a:t>
                      </a:r>
                      <a:endParaRPr kumimoji="1" lang="ja-JP" altLang="en-US" sz="900" b="1" i="0">
                        <a:solidFill>
                          <a:schemeClr val="bg1"/>
                        </a:solidFill>
                        <a:latin typeface="Meiryo" panose="020B0604030504040204" pitchFamily="34" charset="-128"/>
                        <a:ea typeface="Meiryo" panose="020B0604030504040204" pitchFamily="34"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kumimoji="1" lang="ja-JP" altLang="en-US" sz="900" b="1" i="0">
                          <a:solidFill>
                            <a:schemeClr val="bg1"/>
                          </a:solidFill>
                          <a:latin typeface="Meiryo" panose="020B0604030504040204" pitchFamily="34" charset="-128"/>
                          <a:ea typeface="Meiryo" panose="020B0604030504040204" pitchFamily="34"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kumimoji="1" lang="ja-JP" altLang="en-US" sz="900" b="1" i="0">
                          <a:solidFill>
                            <a:schemeClr val="bg1"/>
                          </a:solidFill>
                          <a:latin typeface="Meiryo" panose="020B0604030504040204" pitchFamily="34" charset="-128"/>
                          <a:ea typeface="Meiryo" panose="020B0604030504040204" pitchFamily="34" charset="-128"/>
                        </a:rPr>
                        <a:t>内容</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kumimoji="1" lang="ja-JP" altLang="en-US" sz="900" b="1" i="0">
                          <a:solidFill>
                            <a:schemeClr val="bg1"/>
                          </a:solidFill>
                          <a:latin typeface="Meiryo" panose="020B0604030504040204" pitchFamily="34" charset="-128"/>
                          <a:ea typeface="Meiryo" panose="020B0604030504040204" pitchFamily="34" charset="-128"/>
                        </a:rPr>
                        <a:t>入稿素材</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lang="ja-JP" altLang="en-US" sz="900" b="1" i="0">
                          <a:solidFill>
                            <a:schemeClr val="bg1"/>
                          </a:solidFill>
                          <a:effectLst/>
                          <a:latin typeface="Meiryo" panose="020B0604030504040204" pitchFamily="34" charset="-128"/>
                          <a:ea typeface="Meiryo" panose="020B0604030504040204" pitchFamily="34" charset="-128"/>
                          <a:cs typeface="+mn-cs"/>
                        </a:rPr>
                        <a:t>備考</a:t>
                      </a:r>
                      <a:endParaRPr kumimoji="1" lang="ja-JP" altLang="en-US" sz="900" b="1" i="0">
                        <a:solidFill>
                          <a:schemeClr val="bg1"/>
                        </a:solidFill>
                        <a:latin typeface="Meiryo" panose="020B0604030504040204" pitchFamily="34" charset="-128"/>
                        <a:ea typeface="Meiryo" panose="020B0604030504040204" pitchFamily="34"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852212211"/>
                  </a:ext>
                </a:extLst>
              </a:tr>
              <a:tr h="519221">
                <a:tc rowSpan="2">
                  <a:txBody>
                    <a:bodyPr/>
                    <a:lstStyle/>
                    <a:p>
                      <a:pPr algn="ctr"/>
                      <a:r>
                        <a:rPr kumimoji="1" lang="en" altLang="ja-JP" sz="800" b="0" i="0" dirty="0">
                          <a:solidFill>
                            <a:schemeClr val="tx1"/>
                          </a:solidFill>
                          <a:latin typeface="Meiryo" panose="020B0604030504040204" pitchFamily="34" charset="-128"/>
                          <a:ea typeface="Meiryo" panose="020B0604030504040204" pitchFamily="34" charset="-128"/>
                        </a:rPr>
                        <a:t>LINE</a:t>
                      </a:r>
                      <a:r>
                        <a:rPr kumimoji="1" lang="ja-JP" altLang="en-US" sz="800" b="0" i="0">
                          <a:solidFill>
                            <a:schemeClr val="tx1"/>
                          </a:solidFill>
                          <a:latin typeface="Meiryo" panose="020B0604030504040204" pitchFamily="34" charset="-128"/>
                          <a:ea typeface="Meiryo" panose="020B0604030504040204" pitchFamily="34" charset="-128"/>
                        </a:rPr>
                        <a:t>公式アカウント</a:t>
                      </a:r>
                      <a:endParaRPr kumimoji="1" lang="en-US" altLang="ja-JP" sz="800" b="0" i="0" dirty="0">
                        <a:solidFill>
                          <a:schemeClr val="tx1"/>
                        </a:solidFill>
                        <a:latin typeface="Meiryo" panose="020B0604030504040204" pitchFamily="34" charset="-128"/>
                        <a:ea typeface="Meiryo" panose="020B0604030504040204" pitchFamily="34" charset="-128"/>
                      </a:endParaRPr>
                    </a:p>
                    <a:p>
                      <a:pPr algn="ctr"/>
                      <a:r>
                        <a:rPr kumimoji="1" lang="ja-JP" altLang="en-US" sz="800" b="0" i="0">
                          <a:solidFill>
                            <a:schemeClr val="tx1"/>
                          </a:solidFill>
                          <a:latin typeface="Meiryo" panose="020B0604030504040204" pitchFamily="34" charset="-128"/>
                          <a:ea typeface="Meiryo" panose="020B0604030504040204" pitchFamily="34" charset="-128"/>
                        </a:rPr>
                        <a:t>リッチメッセージ</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4"/>
                    </a:solidFill>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画像</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kumimoji="1" lang="en-US" altLang="ja-JP" sz="800" b="0" i="0" dirty="0">
                          <a:solidFill>
                            <a:schemeClr val="tx1"/>
                          </a:solidFill>
                          <a:latin typeface="Meiryo"/>
                          <a:ea typeface="Meiryo"/>
                        </a:rPr>
                        <a:t>1</a:t>
                      </a:r>
                      <a:r>
                        <a:rPr kumimoji="1" lang="ja-JP" altLang="en-US" sz="800" b="0" i="0">
                          <a:solidFill>
                            <a:schemeClr val="tx1"/>
                          </a:solidFill>
                          <a:latin typeface="Meiryo"/>
                          <a:ea typeface="Meiryo"/>
                        </a:rPr>
                        <a:t>点：縦</a:t>
                      </a:r>
                      <a:r>
                        <a:rPr kumimoji="1" lang="en-US" altLang="ja-JP" sz="800" b="0" i="0" dirty="0">
                          <a:solidFill>
                            <a:schemeClr val="tx1"/>
                          </a:solidFill>
                          <a:latin typeface="Meiryo"/>
                          <a:ea typeface="Meiryo"/>
                        </a:rPr>
                        <a:t>640</a:t>
                      </a:r>
                      <a:r>
                        <a:rPr kumimoji="1" lang="en" altLang="ja-JP" sz="800" b="0" i="0" dirty="0" err="1">
                          <a:solidFill>
                            <a:schemeClr val="tx1"/>
                          </a:solidFill>
                          <a:latin typeface="Meiryo"/>
                          <a:ea typeface="Meiryo"/>
                        </a:rPr>
                        <a:t>px</a:t>
                      </a:r>
                      <a:r>
                        <a:rPr kumimoji="1" lang="en" altLang="ja-JP" sz="800" b="0" i="0" dirty="0">
                          <a:solidFill>
                            <a:schemeClr val="tx1"/>
                          </a:solidFill>
                          <a:latin typeface="Meiryo"/>
                          <a:ea typeface="Meiryo"/>
                        </a:rPr>
                        <a:t> </a:t>
                      </a:r>
                      <a:r>
                        <a:rPr kumimoji="1" lang="ja-JP" altLang="en-US" sz="800" b="0" i="0">
                          <a:solidFill>
                            <a:schemeClr val="tx1"/>
                          </a:solidFill>
                          <a:latin typeface="Meiryo"/>
                          <a:ea typeface="Meiryo"/>
                        </a:rPr>
                        <a:t>横</a:t>
                      </a:r>
                      <a:r>
                        <a:rPr kumimoji="1" lang="en-US" altLang="ja-JP" sz="800" b="0" i="0" dirty="0">
                          <a:solidFill>
                            <a:schemeClr val="tx1"/>
                          </a:solidFill>
                          <a:latin typeface="Meiryo"/>
                          <a:ea typeface="Meiryo"/>
                        </a:rPr>
                        <a:t>640</a:t>
                      </a:r>
                      <a:r>
                        <a:rPr kumimoji="1" lang="en" altLang="ja-JP" sz="800" b="0" i="0" dirty="0" err="1">
                          <a:solidFill>
                            <a:schemeClr val="tx1"/>
                          </a:solidFill>
                          <a:latin typeface="Meiryo"/>
                          <a:ea typeface="Meiryo"/>
                        </a:rPr>
                        <a:t>px</a:t>
                      </a:r>
                      <a:endParaRPr kumimoji="1" lang="en" altLang="ja-JP" sz="800" b="0" i="0" dirty="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 sz="800" b="0" i="0" dirty="0">
                          <a:solidFill>
                            <a:schemeClr val="tx1"/>
                          </a:solidFill>
                          <a:effectLst/>
                          <a:latin typeface="Meiryo" panose="020B0604030504040204" pitchFamily="34" charset="-128"/>
                          <a:ea typeface="Meiryo" panose="020B0604030504040204" pitchFamily="34" charset="-128"/>
                          <a:cs typeface="+mn-cs"/>
                        </a:rPr>
                        <a:t>・</a:t>
                      </a:r>
                      <a:r>
                        <a:rPr lang="en" altLang="ja-JP" sz="800" b="0" i="0" dirty="0">
                          <a:solidFill>
                            <a:schemeClr val="tx1"/>
                          </a:solidFill>
                          <a:effectLst/>
                          <a:latin typeface="Meiryo" panose="020B0604030504040204" pitchFamily="34" charset="-128"/>
                          <a:ea typeface="Meiryo" panose="020B0604030504040204" pitchFamily="34" charset="-128"/>
                          <a:cs typeface="+mn-cs"/>
                        </a:rPr>
                        <a:t>PNG</a:t>
                      </a:r>
                      <a:r>
                        <a:rPr lang="ja-JP" altLang="en-US" sz="800" b="0" i="0" dirty="0">
                          <a:solidFill>
                            <a:schemeClr val="tx1"/>
                          </a:solidFill>
                          <a:effectLst/>
                          <a:latin typeface="Meiryo" panose="020B0604030504040204" pitchFamily="34" charset="-128"/>
                          <a:ea typeface="Meiryo" panose="020B0604030504040204" pitchFamily="34" charset="-128"/>
                          <a:cs typeface="+mn-cs"/>
                        </a:rPr>
                        <a:t>もしくは</a:t>
                      </a:r>
                      <a:r>
                        <a:rPr lang="en" altLang="ja-JP" sz="800" b="0" i="0" dirty="0">
                          <a:solidFill>
                            <a:schemeClr val="tx1"/>
                          </a:solidFill>
                          <a:effectLst/>
                          <a:latin typeface="Meiryo" panose="020B0604030504040204" pitchFamily="34" charset="-128"/>
                          <a:ea typeface="Meiryo" panose="020B0604030504040204" pitchFamily="34" charset="-128"/>
                          <a:cs typeface="+mn-cs"/>
                        </a:rPr>
                        <a:t>JPG</a:t>
                      </a:r>
                      <a:r>
                        <a:rPr lang="ja-JP" altLang="en-US" sz="800" b="0" i="0">
                          <a:solidFill>
                            <a:schemeClr val="tx1"/>
                          </a:solidFill>
                          <a:effectLst/>
                          <a:latin typeface="Meiryo" panose="020B0604030504040204" pitchFamily="34" charset="-128"/>
                          <a:ea typeface="Meiryo" panose="020B0604030504040204" pitchFamily="34" charset="-128"/>
                          <a:cs typeface="+mn-cs"/>
                        </a:rPr>
                        <a:t>形式</a:t>
                      </a:r>
                      <a:r>
                        <a:rPr lang="en-US" altLang="ja-JP" sz="800" b="0" i="0" dirty="0">
                          <a:solidFill>
                            <a:schemeClr val="tx1"/>
                          </a:solidFill>
                          <a:effectLst/>
                          <a:latin typeface="Meiryo" panose="020B0604030504040204" pitchFamily="34" charset="-128"/>
                          <a:ea typeface="Meiryo" panose="020B0604030504040204" pitchFamily="34" charset="-128"/>
                          <a:cs typeface="+mn-cs"/>
                        </a:rPr>
                        <a:t>(10</a:t>
                      </a:r>
                      <a:r>
                        <a:rPr lang="en" altLang="ja-JP" sz="800" b="0" i="0" dirty="0">
                          <a:solidFill>
                            <a:schemeClr val="tx1"/>
                          </a:solidFill>
                          <a:effectLst/>
                          <a:latin typeface="Meiryo" panose="020B0604030504040204" pitchFamily="34" charset="-128"/>
                          <a:ea typeface="Meiryo" panose="020B0604030504040204" pitchFamily="34" charset="-128"/>
                          <a:cs typeface="+mn-cs"/>
                        </a:rPr>
                        <a:t>MB</a:t>
                      </a:r>
                      <a:r>
                        <a:rPr lang="ja-JP" altLang="en-US" sz="800" b="0" i="0">
                          <a:solidFill>
                            <a:schemeClr val="tx1"/>
                          </a:solidFill>
                          <a:effectLst/>
                          <a:latin typeface="Meiryo" panose="020B0604030504040204" pitchFamily="34" charset="-128"/>
                          <a:ea typeface="Meiryo" panose="020B0604030504040204" pitchFamily="34" charset="-128"/>
                          <a:cs typeface="+mn-cs"/>
                        </a:rPr>
                        <a:t>以内</a:t>
                      </a:r>
                      <a:r>
                        <a:rPr lang="en-US" altLang="ja-JP" sz="800" b="0" i="0" dirty="0">
                          <a:solidFill>
                            <a:schemeClr val="tx1"/>
                          </a:solidFill>
                          <a:effectLst/>
                          <a:latin typeface="Meiryo" panose="020B0604030504040204" pitchFamily="34" charset="-128"/>
                          <a:ea typeface="Meiryo" panose="020B0604030504040204" pitchFamily="34" charset="-128"/>
                          <a:cs typeface="+mn-cs"/>
                        </a:rPr>
                        <a:t>)</a:t>
                      </a:r>
                    </a:p>
                    <a:p>
                      <a:pPr marL="134620" indent="-134620" algn="l">
                        <a:tabLst/>
                      </a:pPr>
                      <a:r>
                        <a:rPr lang="ja-JP" altLang="en-US" sz="800" b="0" i="0" dirty="0">
                          <a:solidFill>
                            <a:schemeClr val="tx1"/>
                          </a:solidFill>
                          <a:effectLst/>
                          <a:latin typeface="Meiryo"/>
                          <a:ea typeface="Meiryo"/>
                          <a:cs typeface="+mn-cs"/>
                        </a:rPr>
                        <a:t>・デザインされた画像</a:t>
                      </a:r>
                      <a:r>
                        <a:rPr lang="en-US" altLang="ja-JP" sz="800" b="0" i="0" dirty="0">
                          <a:solidFill>
                            <a:schemeClr val="tx1"/>
                          </a:solidFill>
                          <a:effectLst/>
                          <a:latin typeface="Meiryo"/>
                          <a:ea typeface="Meiryo"/>
                          <a:cs typeface="+mn-cs"/>
                        </a:rPr>
                        <a:t>1</a:t>
                      </a:r>
                      <a:r>
                        <a:rPr lang="ja-JP" altLang="en-US" sz="800" b="0" i="0" dirty="0">
                          <a:solidFill>
                            <a:schemeClr val="tx1"/>
                          </a:solidFill>
                          <a:effectLst/>
                          <a:latin typeface="Meiryo"/>
                          <a:ea typeface="Meiryo"/>
                          <a:cs typeface="+mn-cs"/>
                        </a:rPr>
                        <a:t>点を</a:t>
                      </a:r>
                      <a:r>
                        <a:rPr lang="ja-JP" altLang="en-US" sz="800" b="0" i="0">
                          <a:solidFill>
                            <a:schemeClr val="tx1"/>
                          </a:solidFill>
                          <a:effectLst/>
                          <a:latin typeface="Meiryo"/>
                          <a:ea typeface="Meiryo"/>
                          <a:cs typeface="+mn-cs"/>
                        </a:rPr>
                        <a:t>ご納品ください</a:t>
                      </a:r>
                      <a:br>
                        <a:rPr lang="en-US" altLang="ja-JP" sz="800" b="0" i="0" dirty="0">
                          <a:solidFill>
                            <a:srgbClr val="000000"/>
                          </a:solidFill>
                          <a:effectLst/>
                          <a:latin typeface="Meiryo"/>
                          <a:ea typeface="Meiryo"/>
                          <a:cs typeface="+mn-cs"/>
                        </a:rPr>
                      </a:br>
                      <a:r>
                        <a:rPr lang="en-US" altLang="ja-JP" sz="800" b="0" i="0" dirty="0">
                          <a:solidFill>
                            <a:schemeClr val="tx1"/>
                          </a:solidFill>
                          <a:effectLst/>
                          <a:latin typeface="Meiryo"/>
                          <a:ea typeface="Meiryo"/>
                          <a:cs typeface="+mn-cs"/>
                        </a:rPr>
                        <a:t>※</a:t>
                      </a:r>
                      <a:r>
                        <a:rPr lang="ja-JP" altLang="en-US" sz="800" b="0" i="0" dirty="0">
                          <a:solidFill>
                            <a:schemeClr val="tx1"/>
                          </a:solidFill>
                          <a:effectLst/>
                          <a:latin typeface="Meiryo"/>
                          <a:ea typeface="Meiryo"/>
                          <a:cs typeface="+mn-cs"/>
                        </a:rPr>
                        <a:t>詳細な画像規定について</a:t>
                      </a:r>
                      <a:r>
                        <a:rPr lang="ja-JP" altLang="en-US" sz="800" b="0" i="0">
                          <a:solidFill>
                            <a:schemeClr val="tx1"/>
                          </a:solidFill>
                          <a:effectLst/>
                          <a:latin typeface="Meiryo"/>
                          <a:ea typeface="Meiryo"/>
                          <a:cs typeface="+mn-cs"/>
                        </a:rPr>
                        <a:t>は</a:t>
                      </a:r>
                      <a:r>
                        <a:rPr lang="en" altLang="ja-JP" sz="800" b="0" i="0" dirty="0">
                          <a:solidFill>
                            <a:schemeClr val="tx1"/>
                          </a:solidFill>
                          <a:effectLst/>
                          <a:latin typeface="Meiryo"/>
                          <a:ea typeface="Meiryo"/>
                          <a:cs typeface="+mn-cs"/>
                        </a:rPr>
                        <a:t>P25</a:t>
                      </a:r>
                      <a:r>
                        <a:rPr lang="ja-JP" altLang="en-US" sz="800" b="0" i="0">
                          <a:solidFill>
                            <a:schemeClr val="tx1"/>
                          </a:solidFill>
                          <a:effectLst/>
                          <a:latin typeface="Meiryo"/>
                          <a:ea typeface="Meiryo"/>
                          <a:cs typeface="+mn-cs"/>
                        </a:rPr>
                        <a:t>以降</a:t>
                      </a:r>
                      <a:r>
                        <a:rPr lang="ja-JP" altLang="en-US" sz="800" b="0" i="0" dirty="0">
                          <a:solidFill>
                            <a:schemeClr val="tx1"/>
                          </a:solidFill>
                          <a:effectLst/>
                          <a:latin typeface="Meiryo"/>
                          <a:ea typeface="Meiryo"/>
                          <a:cs typeface="+mn-cs"/>
                        </a:rPr>
                        <a:t>を</a:t>
                      </a:r>
                      <a:r>
                        <a:rPr lang="ja-JP" altLang="en-US" sz="800" b="0" i="0">
                          <a:solidFill>
                            <a:schemeClr val="tx1"/>
                          </a:solidFill>
                          <a:effectLst/>
                          <a:latin typeface="Meiryo"/>
                          <a:ea typeface="Meiryo"/>
                          <a:cs typeface="+mn-cs"/>
                        </a:rPr>
                        <a:t>ご確認ください</a:t>
                      </a:r>
                      <a:endParaRPr kumimoji="1" lang="ja-JP" altLang="en-US" sz="800" b="0" i="0" dirty="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0215625"/>
                  </a:ext>
                </a:extLst>
              </a:tr>
              <a:tr h="519221">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見出し</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全角</a:t>
                      </a:r>
                      <a:r>
                        <a:rPr kumimoji="1" lang="en-US" altLang="ja-JP" sz="800" b="0" i="0" dirty="0">
                          <a:solidFill>
                            <a:schemeClr val="tx1"/>
                          </a:solidFill>
                          <a:latin typeface="Meiryo" panose="020B0604030504040204" pitchFamily="34" charset="-128"/>
                          <a:ea typeface="Meiryo" panose="020B0604030504040204" pitchFamily="34" charset="-128"/>
                        </a:rPr>
                        <a:t>8</a:t>
                      </a:r>
                      <a:r>
                        <a:rPr kumimoji="1" lang="ja-JP" altLang="en-US" sz="800" b="0" i="0">
                          <a:solidFill>
                            <a:schemeClr val="tx1"/>
                          </a:solidFill>
                          <a:latin typeface="Meiryo" panose="020B0604030504040204" pitchFamily="34" charset="-128"/>
                          <a:ea typeface="Meiryo" panose="020B0604030504040204" pitchFamily="34" charset="-128"/>
                        </a:rPr>
                        <a:t>文字程度</a:t>
                      </a:r>
                      <a:endParaRPr kumimoji="1" lang="en-US" altLang="ja-JP" sz="800" b="0" i="0" dirty="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800" b="0" i="0">
                          <a:solidFill>
                            <a:schemeClr val="tx1"/>
                          </a:solidFill>
                          <a:effectLst/>
                          <a:latin typeface="Meiryo" panose="020B0604030504040204" pitchFamily="34" charset="-128"/>
                          <a:ea typeface="Meiryo" panose="020B0604030504040204" pitchFamily="34" charset="-128"/>
                          <a:cs typeface="+mn-cs"/>
                        </a:rPr>
                        <a:t>×</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34620" indent="-134620" algn="l">
                        <a:tabLst/>
                      </a:pPr>
                      <a:r>
                        <a:rPr lang="ja-JP" altLang="en-US" sz="800" b="0" i="0">
                          <a:solidFill>
                            <a:schemeClr val="tx1"/>
                          </a:solidFill>
                          <a:effectLst/>
                          <a:latin typeface="Meiryo"/>
                          <a:ea typeface="Meiryo"/>
                          <a:cs typeface="+mn-cs"/>
                        </a:rPr>
                        <a:t>・見出しの編集権は当社に帰属します</a:t>
                      </a:r>
                      <a:br>
                        <a:rPr lang="en-US" altLang="ja-JP" sz="800" b="0" i="0" dirty="0">
                          <a:solidFill>
                            <a:srgbClr val="000000"/>
                          </a:solidFill>
                          <a:effectLst/>
                          <a:latin typeface="Meiryo"/>
                          <a:ea typeface="Meiryo"/>
                          <a:cs typeface="+mn-cs"/>
                        </a:rPr>
                      </a:br>
                      <a:r>
                        <a:rPr lang="en-US" altLang="ja-JP" sz="800" b="0" i="0" dirty="0">
                          <a:solidFill>
                            <a:schemeClr val="tx1"/>
                          </a:solidFill>
                          <a:effectLst/>
                          <a:latin typeface="Meiryo"/>
                          <a:ea typeface="Meiryo"/>
                          <a:cs typeface="+mn-cs"/>
                        </a:rPr>
                        <a:t>※</a:t>
                      </a:r>
                      <a:r>
                        <a:rPr lang="ja-JP" altLang="en-US" sz="800" b="0" i="0">
                          <a:solidFill>
                            <a:schemeClr val="tx1"/>
                          </a:solidFill>
                          <a:effectLst/>
                          <a:latin typeface="Meiryo"/>
                          <a:ea typeface="Meiryo"/>
                          <a:cs typeface="+mn-cs"/>
                        </a:rPr>
                        <a:t>公開前にご確認いただくことはできません</a:t>
                      </a:r>
                      <a:endParaRPr kumimoji="1" lang="ja-JP" altLang="en-US" sz="800" b="0" i="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46286409"/>
                  </a:ext>
                </a:extLst>
              </a:tr>
              <a:tr h="663448">
                <a:tc rowSpan="7">
                  <a:txBody>
                    <a:bodyPr/>
                    <a:lstStyle/>
                    <a:p>
                      <a:pPr algn="ctr"/>
                      <a:r>
                        <a:rPr kumimoji="1" lang="ja-JP" altLang="en-US" sz="800" b="0" i="0">
                          <a:solidFill>
                            <a:schemeClr val="tx1"/>
                          </a:solidFill>
                          <a:latin typeface="Meiryo" panose="020B0604030504040204" pitchFamily="34" charset="-128"/>
                          <a:ea typeface="Meiryo" panose="020B0604030504040204" pitchFamily="34" charset="-128"/>
                        </a:rPr>
                        <a:t>広告記事</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4"/>
                    </a:solidFill>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画像</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en-US" altLang="ja-JP" sz="800" b="0" i="0" dirty="0">
                          <a:solidFill>
                            <a:schemeClr val="tx1"/>
                          </a:solidFill>
                          <a:effectLst/>
                          <a:latin typeface="Meiryo"/>
                          <a:ea typeface="Meiryo"/>
                          <a:cs typeface="+mn-cs"/>
                        </a:rPr>
                        <a:t>1</a:t>
                      </a:r>
                      <a:r>
                        <a:rPr lang="ja-JP" altLang="en-US" sz="800" b="0" i="0">
                          <a:solidFill>
                            <a:schemeClr val="tx1"/>
                          </a:solidFill>
                          <a:effectLst/>
                          <a:latin typeface="Meiryo"/>
                          <a:ea typeface="Meiryo"/>
                          <a:cs typeface="+mn-cs"/>
                        </a:rPr>
                        <a:t>点：縦</a:t>
                      </a:r>
                      <a:r>
                        <a:rPr lang="en-US" altLang="ja-JP" sz="800" b="0" i="0" dirty="0">
                          <a:solidFill>
                            <a:schemeClr val="tx1"/>
                          </a:solidFill>
                          <a:effectLst/>
                          <a:latin typeface="Meiryo"/>
                          <a:ea typeface="Meiryo"/>
                          <a:cs typeface="+mn-cs"/>
                        </a:rPr>
                        <a:t>400</a:t>
                      </a:r>
                      <a:r>
                        <a:rPr lang="en" altLang="ja-JP" sz="800" b="0" i="0" dirty="0" err="1">
                          <a:solidFill>
                            <a:schemeClr val="tx1"/>
                          </a:solidFill>
                          <a:effectLst/>
                          <a:latin typeface="Meiryo"/>
                          <a:ea typeface="Meiryo"/>
                          <a:cs typeface="+mn-cs"/>
                        </a:rPr>
                        <a:t>px</a:t>
                      </a:r>
                      <a:r>
                        <a:rPr lang="en" altLang="ja-JP" sz="800" b="0" i="0" dirty="0">
                          <a:solidFill>
                            <a:schemeClr val="tx1"/>
                          </a:solidFill>
                          <a:effectLst/>
                          <a:latin typeface="Meiryo"/>
                          <a:ea typeface="Meiryo"/>
                          <a:cs typeface="+mn-cs"/>
                        </a:rPr>
                        <a:t> </a:t>
                      </a:r>
                      <a:r>
                        <a:rPr lang="ja-JP" altLang="en-US" sz="800" b="0" i="0">
                          <a:solidFill>
                            <a:schemeClr val="tx1"/>
                          </a:solidFill>
                          <a:effectLst/>
                          <a:latin typeface="Meiryo"/>
                          <a:ea typeface="Meiryo"/>
                          <a:cs typeface="+mn-cs"/>
                        </a:rPr>
                        <a:t>横</a:t>
                      </a:r>
                      <a:r>
                        <a:rPr lang="en-US" altLang="ja-JP" sz="800" b="0" i="0" dirty="0">
                          <a:solidFill>
                            <a:schemeClr val="tx1"/>
                          </a:solidFill>
                          <a:effectLst/>
                          <a:latin typeface="Meiryo"/>
                          <a:ea typeface="Meiryo"/>
                          <a:cs typeface="+mn-cs"/>
                        </a:rPr>
                        <a:t>600</a:t>
                      </a:r>
                      <a:r>
                        <a:rPr lang="en" altLang="ja-JP" sz="800" b="0" i="0" dirty="0" err="1">
                          <a:solidFill>
                            <a:schemeClr val="tx1"/>
                          </a:solidFill>
                          <a:effectLst/>
                          <a:latin typeface="Meiryo"/>
                          <a:ea typeface="Meiryo"/>
                          <a:cs typeface="+mn-cs"/>
                        </a:rPr>
                        <a:t>px</a:t>
                      </a:r>
                      <a:endParaRPr kumimoji="1" lang="en-US" altLang="ja-JP" sz="800" b="0" i="0" dirty="0">
                        <a:solidFill>
                          <a:schemeClr val="tx1"/>
                        </a:solidFill>
                        <a:effectLst/>
                        <a:latin typeface="Meiryo"/>
                        <a:ea typeface="Meiryo"/>
                        <a:cs typeface="+mn-cs"/>
                      </a:endParaRPr>
                    </a:p>
                    <a:p>
                      <a:pPr algn="l"/>
                      <a:r>
                        <a:rPr kumimoji="1" lang="en-US" altLang="ja-JP" sz="800" b="0" i="0" dirty="0">
                          <a:solidFill>
                            <a:srgbClr val="FF0000"/>
                          </a:solidFill>
                          <a:effectLst/>
                          <a:latin typeface="Meiryo"/>
                          <a:ea typeface="Meiryo"/>
                          <a:cs typeface="+mn-cs"/>
                        </a:rPr>
                        <a:t>※</a:t>
                      </a:r>
                      <a:r>
                        <a:rPr kumimoji="1" lang="ja-JP" altLang="en-US" sz="800" b="0" i="0">
                          <a:solidFill>
                            <a:srgbClr val="FF0000"/>
                          </a:solidFill>
                          <a:effectLst/>
                          <a:latin typeface="Meiryo"/>
                          <a:ea typeface="Meiryo"/>
                          <a:cs typeface="+mn-cs"/>
                        </a:rPr>
                        <a:t>上記サイズに変更となります</a:t>
                      </a:r>
                      <a:endParaRPr lang="en" altLang="ja-JP" sz="800" b="0" i="0" dirty="0">
                        <a:solidFill>
                          <a:srgbClr val="FF0000"/>
                        </a:solidFill>
                        <a:effectLst/>
                        <a:latin typeface="Meiryo"/>
                        <a:ea typeface="Meiryo"/>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ja-JP" altLang="en" sz="800" b="0" i="0">
                          <a:solidFill>
                            <a:schemeClr val="tx1"/>
                          </a:solidFill>
                          <a:effectLst/>
                          <a:latin typeface="Meiryo" panose="020B0604030504040204" pitchFamily="34" charset="-128"/>
                          <a:ea typeface="Meiryo" panose="020B0604030504040204" pitchFamily="34" charset="-128"/>
                          <a:cs typeface="+mn-cs"/>
                        </a:rPr>
                        <a:t>・</a:t>
                      </a:r>
                      <a:r>
                        <a:rPr lang="en" altLang="ja-JP" sz="800" b="0" i="0" dirty="0">
                          <a:solidFill>
                            <a:schemeClr val="tx1"/>
                          </a:solidFill>
                          <a:effectLst/>
                          <a:latin typeface="Meiryo" panose="020B0604030504040204" pitchFamily="34" charset="-128"/>
                          <a:ea typeface="Meiryo" panose="020B0604030504040204" pitchFamily="34" charset="-128"/>
                          <a:cs typeface="+mn-cs"/>
                        </a:rPr>
                        <a:t>PNG</a:t>
                      </a:r>
                      <a:r>
                        <a:rPr lang="ja-JP" altLang="en-US" sz="800" b="0" i="0">
                          <a:solidFill>
                            <a:schemeClr val="tx1"/>
                          </a:solidFill>
                          <a:effectLst/>
                          <a:latin typeface="Meiryo" panose="020B0604030504040204" pitchFamily="34" charset="-128"/>
                          <a:ea typeface="Meiryo" panose="020B0604030504040204" pitchFamily="34" charset="-128"/>
                          <a:cs typeface="+mn-cs"/>
                        </a:rPr>
                        <a:t>もしくは</a:t>
                      </a:r>
                      <a:r>
                        <a:rPr lang="en" altLang="ja-JP" sz="800" b="0" i="0" dirty="0">
                          <a:solidFill>
                            <a:schemeClr val="tx1"/>
                          </a:solidFill>
                          <a:effectLst/>
                          <a:latin typeface="Meiryo" panose="020B0604030504040204" pitchFamily="34" charset="-128"/>
                          <a:ea typeface="Meiryo" panose="020B0604030504040204" pitchFamily="34" charset="-128"/>
                          <a:cs typeface="+mn-cs"/>
                        </a:rPr>
                        <a:t>JPG</a:t>
                      </a:r>
                      <a:r>
                        <a:rPr lang="ja-JP" altLang="en-US" sz="800" b="0" i="0">
                          <a:solidFill>
                            <a:schemeClr val="tx1"/>
                          </a:solidFill>
                          <a:effectLst/>
                          <a:latin typeface="Meiryo" panose="020B0604030504040204" pitchFamily="34" charset="-128"/>
                          <a:ea typeface="Meiryo" panose="020B0604030504040204" pitchFamily="34" charset="-128"/>
                          <a:cs typeface="+mn-cs"/>
                        </a:rPr>
                        <a:t>形式</a:t>
                      </a:r>
                      <a:r>
                        <a:rPr lang="en-US" altLang="ja-JP" sz="800" b="0" i="0" dirty="0">
                          <a:solidFill>
                            <a:schemeClr val="tx1"/>
                          </a:solidFill>
                          <a:effectLst/>
                          <a:latin typeface="Meiryo" panose="020B0604030504040204" pitchFamily="34" charset="-128"/>
                          <a:ea typeface="Meiryo" panose="020B0604030504040204" pitchFamily="34" charset="-128"/>
                          <a:cs typeface="+mn-cs"/>
                        </a:rPr>
                        <a:t>(10</a:t>
                      </a:r>
                      <a:r>
                        <a:rPr lang="en" altLang="ja-JP" sz="800" b="0" i="0" dirty="0">
                          <a:solidFill>
                            <a:schemeClr val="tx1"/>
                          </a:solidFill>
                          <a:effectLst/>
                          <a:latin typeface="Meiryo" panose="020B0604030504040204" pitchFamily="34" charset="-128"/>
                          <a:ea typeface="Meiryo" panose="020B0604030504040204" pitchFamily="34" charset="-128"/>
                          <a:cs typeface="+mn-cs"/>
                        </a:rPr>
                        <a:t>MB</a:t>
                      </a:r>
                      <a:r>
                        <a:rPr lang="ja-JP" altLang="en-US" sz="800" b="0" i="0">
                          <a:solidFill>
                            <a:schemeClr val="tx1"/>
                          </a:solidFill>
                          <a:effectLst/>
                          <a:latin typeface="Meiryo" panose="020B0604030504040204" pitchFamily="34" charset="-128"/>
                          <a:ea typeface="Meiryo" panose="020B0604030504040204" pitchFamily="34" charset="-128"/>
                          <a:cs typeface="+mn-cs"/>
                        </a:rPr>
                        <a:t>以内</a:t>
                      </a:r>
                      <a:r>
                        <a:rPr lang="en-US" altLang="ja-JP" sz="800" b="0" i="0" dirty="0">
                          <a:solidFill>
                            <a:schemeClr val="tx1"/>
                          </a:solidFill>
                          <a:effectLst/>
                          <a:latin typeface="Meiryo" panose="020B0604030504040204" pitchFamily="34" charset="-128"/>
                          <a:ea typeface="Meiryo" panose="020B0604030504040204" pitchFamily="34" charset="-128"/>
                          <a:cs typeface="+mn-cs"/>
                        </a:rPr>
                        <a:t>)</a:t>
                      </a:r>
                    </a:p>
                    <a:p>
                      <a:pPr algn="l"/>
                      <a:r>
                        <a:rPr lang="ja-JP" altLang="en-US" sz="800" b="0" i="0">
                          <a:solidFill>
                            <a:schemeClr val="tx1"/>
                          </a:solidFill>
                          <a:effectLst/>
                          <a:latin typeface="Meiryo" panose="020B0604030504040204" pitchFamily="34" charset="-128"/>
                          <a:ea typeface="Meiryo" panose="020B0604030504040204" pitchFamily="34" charset="-128"/>
                          <a:cs typeface="+mn-cs"/>
                        </a:rPr>
                        <a:t>・デザインされた画像</a:t>
                      </a:r>
                      <a:r>
                        <a:rPr lang="en-US" altLang="ja-JP" sz="800" b="0" i="0" dirty="0">
                          <a:solidFill>
                            <a:schemeClr val="tx1"/>
                          </a:solidFill>
                          <a:effectLst/>
                          <a:latin typeface="Meiryo" panose="020B0604030504040204" pitchFamily="34" charset="-128"/>
                          <a:ea typeface="Meiryo" panose="020B0604030504040204" pitchFamily="34" charset="-128"/>
                          <a:cs typeface="+mn-cs"/>
                        </a:rPr>
                        <a:t>1</a:t>
                      </a:r>
                      <a:r>
                        <a:rPr lang="ja-JP" altLang="en-US" sz="800" b="0" i="0">
                          <a:solidFill>
                            <a:schemeClr val="tx1"/>
                          </a:solidFill>
                          <a:effectLst/>
                          <a:latin typeface="Meiryo" panose="020B0604030504040204" pitchFamily="34" charset="-128"/>
                          <a:ea typeface="Meiryo" panose="020B0604030504040204" pitchFamily="34" charset="-128"/>
                          <a:cs typeface="+mn-cs"/>
                        </a:rPr>
                        <a:t>点をご納品ください</a:t>
                      </a:r>
                      <a:endParaRPr lang="en-US" altLang="ja-JP" sz="800" b="0" i="0" dirty="0">
                        <a:solidFill>
                          <a:schemeClr val="tx1"/>
                        </a:solidFill>
                        <a:effectLst/>
                        <a:latin typeface="Meiryo" panose="020B0604030504040204" pitchFamily="34" charset="-128"/>
                        <a:ea typeface="Meiryo" panose="020B0604030504040204" pitchFamily="34" charset="-128"/>
                        <a:cs typeface="+mn-cs"/>
                      </a:endParaRPr>
                    </a:p>
                    <a:p>
                      <a:pPr marL="134620" indent="-134620" algn="l">
                        <a:tabLst/>
                      </a:pPr>
                      <a:r>
                        <a:rPr lang="ja-JP" altLang="en-US" sz="800" b="0" i="0">
                          <a:solidFill>
                            <a:schemeClr val="tx1"/>
                          </a:solidFill>
                          <a:effectLst/>
                          <a:latin typeface="Meiryo" panose="020B0604030504040204" pitchFamily="34" charset="-128"/>
                          <a:ea typeface="Meiryo" panose="020B0604030504040204" pitchFamily="34" charset="-128"/>
                          <a:cs typeface="+mn-cs"/>
                        </a:rPr>
                        <a:t>・入稿シート提出時に併せてご納品ください</a:t>
                      </a:r>
                      <a:br>
                        <a:rPr lang="en-US" altLang="ja-JP" sz="800" b="0" i="0" dirty="0">
                          <a:solidFill>
                            <a:schemeClr val="tx1"/>
                          </a:solidFill>
                          <a:effectLst/>
                          <a:latin typeface="Meiryo" panose="020B0604030504040204" pitchFamily="34" charset="-128"/>
                          <a:ea typeface="Meiryo" panose="020B0604030504040204" pitchFamily="34" charset="-128"/>
                          <a:cs typeface="+mn-cs"/>
                        </a:rPr>
                      </a:br>
                      <a:r>
                        <a:rPr lang="en-US" altLang="ja-JP" sz="800" b="0" i="0" dirty="0">
                          <a:solidFill>
                            <a:schemeClr val="tx1"/>
                          </a:solidFill>
                          <a:effectLst/>
                          <a:latin typeface="Meiryo" panose="020B0604030504040204" pitchFamily="34" charset="-128"/>
                          <a:ea typeface="Meiryo" panose="020B0604030504040204" pitchFamily="34" charset="-128"/>
                          <a:cs typeface="+mn-cs"/>
                        </a:rPr>
                        <a:t>※</a:t>
                      </a:r>
                      <a:r>
                        <a:rPr lang="ja-JP" altLang="en-US" sz="800" b="0" i="0">
                          <a:solidFill>
                            <a:schemeClr val="tx1"/>
                          </a:solidFill>
                          <a:effectLst/>
                          <a:latin typeface="Meiryo" panose="020B0604030504040204" pitchFamily="34" charset="-128"/>
                          <a:ea typeface="Meiryo" panose="020B0604030504040204" pitchFamily="34" charset="-128"/>
                          <a:cs typeface="+mn-cs"/>
                        </a:rPr>
                        <a:t>詳細は画像規定をご確認ください</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9024539"/>
                  </a:ext>
                </a:extLst>
              </a:tr>
              <a:tr h="399476">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見出し</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dirty="0">
                          <a:solidFill>
                            <a:schemeClr val="tx1"/>
                          </a:solidFill>
                          <a:effectLst/>
                          <a:latin typeface="Meiryo" panose="020B0604030504040204" pitchFamily="34" charset="-128"/>
                          <a:ea typeface="Meiryo" panose="020B0604030504040204" pitchFamily="34" charset="-128"/>
                          <a:cs typeface="+mn-cs"/>
                        </a:rPr>
                        <a:t>27</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800" b="0" i="0">
                          <a:solidFill>
                            <a:schemeClr val="tx1"/>
                          </a:solidFill>
                          <a:effectLst/>
                          <a:latin typeface="Meiryo" panose="020B0604030504040204" pitchFamily="34" charset="-128"/>
                          <a:ea typeface="Meiryo" panose="020B0604030504040204" pitchFamily="34" charset="-128"/>
                          <a:cs typeface="+mn-cs"/>
                        </a:rPr>
                        <a:t>×</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a:ea typeface="Meiryo"/>
                          <a:cs typeface="+mn-cs"/>
                        </a:rPr>
                        <a:t>・見出しの編集権は当社に帰属します</a:t>
                      </a:r>
                      <a:endParaRPr kumimoji="1" lang="ja-JP" altLang="en-US" sz="800" b="0" i="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08007370"/>
                  </a:ext>
                </a:extLst>
              </a:tr>
              <a:tr h="399476">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画像クレジット</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a:solidFill>
                            <a:schemeClr val="tx1"/>
                          </a:solidFill>
                          <a:effectLst/>
                          <a:latin typeface="Meiryo" panose="020B0604030504040204" pitchFamily="34" charset="-128"/>
                          <a:ea typeface="Meiryo" panose="020B0604030504040204" pitchFamily="34" charset="-128"/>
                          <a:cs typeface="+mn-cs"/>
                        </a:rPr>
                        <a:t>15</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56765090"/>
                  </a:ext>
                </a:extLst>
              </a:tr>
              <a:tr h="399476">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本文</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en-US" altLang="ja-JP" sz="800" b="0" i="0">
                          <a:solidFill>
                            <a:schemeClr val="tx1"/>
                          </a:solidFill>
                          <a:effectLst/>
                          <a:latin typeface="Meiryo" panose="020B0604030504040204" pitchFamily="34" charset="-128"/>
                          <a:ea typeface="Meiryo" panose="020B0604030504040204" pitchFamily="34" charset="-128"/>
                          <a:cs typeface="+mn-cs"/>
                        </a:rPr>
                        <a:t>300</a:t>
                      </a:r>
                      <a:r>
                        <a:rPr lang="ja-JP" altLang="en-US" sz="800" b="0" i="0">
                          <a:solidFill>
                            <a:schemeClr val="tx1"/>
                          </a:solidFill>
                          <a:effectLst/>
                          <a:latin typeface="Meiryo" panose="020B0604030504040204" pitchFamily="34" charset="-128"/>
                          <a:ea typeface="Meiryo" panose="020B0604030504040204" pitchFamily="34" charset="-128"/>
                          <a:cs typeface="+mn-cs"/>
                        </a:rPr>
                        <a:t>文字以内</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800" b="0" i="0">
                          <a:solidFill>
                            <a:schemeClr val="tx1"/>
                          </a:solidFill>
                          <a:effectLst/>
                          <a:latin typeface="Meiryo" panose="020B0604030504040204" pitchFamily="34" charset="-128"/>
                          <a:ea typeface="Meiryo" panose="020B0604030504040204" pitchFamily="34" charset="-128"/>
                          <a:cs typeface="+mn-cs"/>
                        </a:rPr>
                        <a:t>×</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a:ea typeface="Meiryo"/>
                          <a:cs typeface="+mn-cs"/>
                        </a:rPr>
                        <a:t>・本文の編集権は当社に帰属します</a:t>
                      </a:r>
                      <a:endParaRPr kumimoji="1" lang="ja-JP" altLang="en-US" sz="800" b="0" i="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000871"/>
                  </a:ext>
                </a:extLst>
              </a:tr>
              <a:tr h="498642">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提供社名</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a:solidFill>
                            <a:schemeClr val="tx1"/>
                          </a:solidFill>
                          <a:effectLst/>
                          <a:latin typeface="Meiryo" panose="020B0604030504040204" pitchFamily="34" charset="-128"/>
                          <a:ea typeface="Meiryo" panose="020B0604030504040204" pitchFamily="34" charset="-128"/>
                          <a:cs typeface="+mn-cs"/>
                        </a:rPr>
                        <a:t>15</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・記事の本文末尾にテキストで記載いたします</a:t>
                      </a:r>
                      <a:endParaRPr lang="en-US" altLang="ja-JP" sz="800" b="0" i="0" dirty="0">
                        <a:solidFill>
                          <a:schemeClr val="tx1"/>
                        </a:solidFill>
                        <a:effectLst/>
                        <a:latin typeface="Meiryo" panose="020B0604030504040204" pitchFamily="34" charset="-128"/>
                        <a:ea typeface="Meiryo" panose="020B0604030504040204" pitchFamily="34" charset="-128"/>
                        <a:cs typeface="+mn-cs"/>
                      </a:endParaRPr>
                    </a:p>
                    <a:p>
                      <a:pPr algn="l"/>
                      <a:r>
                        <a:rPr lang="ja-JP" altLang="en-US" sz="800" b="0" i="0">
                          <a:solidFill>
                            <a:schemeClr val="tx1"/>
                          </a:solidFill>
                          <a:effectLst/>
                          <a:latin typeface="Meiryo" panose="020B0604030504040204" pitchFamily="34" charset="-128"/>
                          <a:ea typeface="Meiryo" panose="020B0604030504040204" pitchFamily="34" charset="-128"/>
                          <a:cs typeface="+mn-cs"/>
                        </a:rPr>
                        <a:t>・株式会社表記は省略、商品名・ブランド名での記載でも場合により可となります</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40103477"/>
                  </a:ext>
                </a:extLst>
              </a:tr>
              <a:tr h="795733">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遷移先</a:t>
                      </a:r>
                      <a:r>
                        <a:rPr kumimoji="1" lang="en" altLang="ja-JP" sz="800" b="0" i="0" dirty="0">
                          <a:solidFill>
                            <a:schemeClr val="tx1"/>
                          </a:solidFill>
                          <a:latin typeface="Meiryo" panose="020B0604030504040204" pitchFamily="34" charset="-128"/>
                          <a:ea typeface="Meiryo" panose="020B0604030504040204" pitchFamily="34" charset="-128"/>
                        </a:rPr>
                        <a:t>URL</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en-US" altLang="ja-JP" sz="800" b="0" i="0">
                          <a:solidFill>
                            <a:schemeClr val="tx1"/>
                          </a:solidFill>
                          <a:effectLst/>
                          <a:latin typeface="Meiryo" panose="020B0604030504040204" pitchFamily="34" charset="-128"/>
                          <a:ea typeface="Meiryo" panose="020B0604030504040204" pitchFamily="34" charset="-128"/>
                          <a:cs typeface="+mn-cs"/>
                        </a:rPr>
                        <a:t>1</a:t>
                      </a:r>
                      <a:r>
                        <a:rPr lang="ja-JP" altLang="en-US" sz="800" b="0" i="0">
                          <a:solidFill>
                            <a:schemeClr val="tx1"/>
                          </a:solidFill>
                          <a:effectLst/>
                          <a:latin typeface="Meiryo" panose="020B0604030504040204" pitchFamily="34" charset="-128"/>
                          <a:ea typeface="Meiryo" panose="020B0604030504040204" pitchFamily="34" charset="-128"/>
                          <a:cs typeface="+mn-cs"/>
                        </a:rPr>
                        <a:t>点 </a:t>
                      </a:r>
                      <a:r>
                        <a:rPr lang="en-US" altLang="ja-JP" sz="800" b="0" i="0">
                          <a:solidFill>
                            <a:schemeClr val="tx1"/>
                          </a:solidFill>
                          <a:effectLst/>
                          <a:latin typeface="Meiryo" panose="020B0604030504040204" pitchFamily="34" charset="-128"/>
                          <a:ea typeface="Meiryo" panose="020B0604030504040204" pitchFamily="34" charset="-128"/>
                          <a:cs typeface="+mn-cs"/>
                        </a:rPr>
                        <a:t>※</a:t>
                      </a:r>
                      <a:r>
                        <a:rPr lang="ja-JP" altLang="en-US" sz="800" b="0" i="0">
                          <a:solidFill>
                            <a:schemeClr val="tx1"/>
                          </a:solidFill>
                          <a:effectLst/>
                          <a:latin typeface="Meiryo" panose="020B0604030504040204" pitchFamily="34" charset="-128"/>
                          <a:ea typeface="Meiryo" panose="020B0604030504040204" pitchFamily="34" charset="-128"/>
                          <a:cs typeface="+mn-cs"/>
                        </a:rPr>
                        <a:t>両</a:t>
                      </a:r>
                      <a:r>
                        <a:rPr lang="en" altLang="ja-JP" sz="800" b="0" i="0">
                          <a:solidFill>
                            <a:schemeClr val="tx1"/>
                          </a:solidFill>
                          <a:effectLst/>
                          <a:latin typeface="Meiryo" panose="020B0604030504040204" pitchFamily="34" charset="-128"/>
                          <a:ea typeface="Meiryo" panose="020B0604030504040204" pitchFamily="34" charset="-128"/>
                          <a:cs typeface="+mn-cs"/>
                        </a:rPr>
                        <a:t>OS</a:t>
                      </a:r>
                      <a:r>
                        <a:rPr lang="ja-JP" altLang="en-US" sz="800" b="0" i="0">
                          <a:solidFill>
                            <a:schemeClr val="tx1"/>
                          </a:solidFill>
                          <a:effectLst/>
                          <a:latin typeface="Meiryo" panose="020B0604030504040204" pitchFamily="34" charset="-128"/>
                          <a:ea typeface="Meiryo" panose="020B0604030504040204" pitchFamily="34" charset="-128"/>
                          <a:cs typeface="+mn-cs"/>
                        </a:rPr>
                        <a:t>共通</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・入稿された</a:t>
                      </a:r>
                      <a:r>
                        <a:rPr lang="en" altLang="ja-JP" sz="800" b="0" i="0" dirty="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を弊社にて短縮</a:t>
                      </a:r>
                      <a:r>
                        <a:rPr lang="en" altLang="ja-JP" sz="800" b="0" i="0" dirty="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に変換して掲載いたします</a:t>
                      </a:r>
                      <a:r>
                        <a:rPr lang="en-US" altLang="ja-JP" sz="800" b="0" i="0" dirty="0">
                          <a:solidFill>
                            <a:schemeClr val="tx1"/>
                          </a:solidFill>
                          <a:effectLst/>
                          <a:latin typeface="Meiryo" panose="020B0604030504040204" pitchFamily="34" charset="-128"/>
                          <a:ea typeface="Meiryo" panose="020B0604030504040204" pitchFamily="34" charset="-128"/>
                          <a:cs typeface="+mn-cs"/>
                        </a:rPr>
                        <a:t>(</a:t>
                      </a:r>
                      <a:r>
                        <a:rPr lang="en" altLang="ja-JP" sz="800" b="0" i="0" dirty="0" err="1">
                          <a:solidFill>
                            <a:schemeClr val="tx1"/>
                          </a:solidFill>
                          <a:effectLst/>
                          <a:latin typeface="Meiryo" panose="020B0604030504040204" pitchFamily="34" charset="-128"/>
                          <a:ea typeface="Meiryo" panose="020B0604030504040204" pitchFamily="34" charset="-128"/>
                          <a:cs typeface="+mn-cs"/>
                        </a:rPr>
                        <a:t>lin.ee</a:t>
                      </a:r>
                      <a:r>
                        <a:rPr lang="ja-JP" altLang="en-US" sz="800" b="0" i="0">
                          <a:solidFill>
                            <a:schemeClr val="tx1"/>
                          </a:solidFill>
                          <a:effectLst/>
                          <a:latin typeface="Meiryo" panose="020B0604030504040204" pitchFamily="34" charset="-128"/>
                          <a:ea typeface="Meiryo" panose="020B0604030504040204" pitchFamily="34" charset="-128"/>
                          <a:cs typeface="+mn-cs"/>
                        </a:rPr>
                        <a:t>ドメイン形式</a:t>
                      </a:r>
                      <a:r>
                        <a:rPr lang="en-US" altLang="ja-JP" sz="800" b="0" i="0" dirty="0">
                          <a:solidFill>
                            <a:schemeClr val="tx1"/>
                          </a:solidFill>
                          <a:effectLst/>
                          <a:latin typeface="Meiryo" panose="020B0604030504040204" pitchFamily="34" charset="-128"/>
                          <a:ea typeface="Meiryo" panose="020B0604030504040204" pitchFamily="34" charset="-128"/>
                          <a:cs typeface="+mn-cs"/>
                        </a:rPr>
                        <a:t>)</a:t>
                      </a:r>
                    </a:p>
                    <a:p>
                      <a:pPr algn="l"/>
                      <a:r>
                        <a:rPr lang="ja-JP" altLang="en-US" sz="800" b="0" i="0">
                          <a:solidFill>
                            <a:schemeClr val="tx1"/>
                          </a:solidFill>
                          <a:effectLst/>
                          <a:latin typeface="Meiryo" panose="020B0604030504040204" pitchFamily="34" charset="-128"/>
                          <a:ea typeface="Meiryo" panose="020B0604030504040204" pitchFamily="34" charset="-128"/>
                          <a:cs typeface="+mn-cs"/>
                        </a:rPr>
                        <a:t>・計測用</a:t>
                      </a:r>
                      <a:r>
                        <a:rPr lang="en" altLang="ja-JP" sz="800" b="0" i="0" dirty="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の入稿も可となります</a:t>
                      </a:r>
                      <a:endParaRPr lang="en-US" altLang="ja-JP" sz="800" b="0" i="0" dirty="0">
                        <a:solidFill>
                          <a:schemeClr val="tx1"/>
                        </a:solidFill>
                        <a:effectLst/>
                        <a:latin typeface="Meiryo" panose="020B0604030504040204" pitchFamily="34" charset="-128"/>
                        <a:ea typeface="Meiryo" panose="020B0604030504040204" pitchFamily="34" charset="-128"/>
                        <a:cs typeface="+mn-cs"/>
                      </a:endParaRPr>
                    </a:p>
                    <a:p>
                      <a:pPr marL="134620" indent="-134620" algn="l">
                        <a:tabLst/>
                      </a:pPr>
                      <a:r>
                        <a:rPr lang="ja-JP" altLang="en-US" sz="800" b="0" i="0">
                          <a:solidFill>
                            <a:schemeClr val="tx1"/>
                          </a:solidFill>
                          <a:effectLst/>
                          <a:latin typeface="Meiryo" panose="020B0604030504040204" pitchFamily="34" charset="-128"/>
                          <a:ea typeface="Meiryo" panose="020B0604030504040204" pitchFamily="34" charset="-128"/>
                          <a:cs typeface="+mn-cs"/>
                        </a:rPr>
                        <a:t>・</a:t>
                      </a:r>
                      <a:r>
                        <a:rPr lang="en" altLang="ja-JP" sz="800" b="0" i="0" dirty="0">
                          <a:solidFill>
                            <a:schemeClr val="tx1"/>
                          </a:solidFill>
                          <a:effectLst/>
                          <a:latin typeface="Meiryo" panose="020B0604030504040204" pitchFamily="34" charset="-128"/>
                          <a:ea typeface="Meiryo" panose="020B0604030504040204" pitchFamily="34" charset="-128"/>
                          <a:cs typeface="+mn-cs"/>
                        </a:rPr>
                        <a:t>LINE</a:t>
                      </a:r>
                      <a:r>
                        <a:rPr lang="ja-JP" altLang="en-US" sz="800" b="0" i="0">
                          <a:solidFill>
                            <a:schemeClr val="tx1"/>
                          </a:solidFill>
                          <a:effectLst/>
                          <a:latin typeface="Meiryo" panose="020B0604030504040204" pitchFamily="34" charset="-128"/>
                          <a:ea typeface="Meiryo" panose="020B0604030504040204" pitchFamily="34" charset="-128"/>
                          <a:cs typeface="+mn-cs"/>
                        </a:rPr>
                        <a:t>公式アカウント友だち追加ページ等の</a:t>
                      </a:r>
                      <a:r>
                        <a:rPr lang="en" altLang="ja-JP" sz="800" b="0" i="0" dirty="0">
                          <a:solidFill>
                            <a:schemeClr val="tx1"/>
                          </a:solidFill>
                          <a:effectLst/>
                          <a:latin typeface="Meiryo" panose="020B0604030504040204" pitchFamily="34" charset="-128"/>
                          <a:ea typeface="Meiryo" panose="020B0604030504040204" pitchFamily="34" charset="-128"/>
                          <a:cs typeface="+mn-cs"/>
                        </a:rPr>
                        <a:t>LINE</a:t>
                      </a:r>
                      <a:r>
                        <a:rPr lang="ja-JP" altLang="en-US" sz="800" b="0" i="0">
                          <a:solidFill>
                            <a:schemeClr val="tx1"/>
                          </a:solidFill>
                          <a:effectLst/>
                          <a:latin typeface="Meiryo" panose="020B0604030504040204" pitchFamily="34" charset="-128"/>
                          <a:ea typeface="Meiryo" panose="020B0604030504040204" pitchFamily="34" charset="-128"/>
                          <a:cs typeface="+mn-cs"/>
                        </a:rPr>
                        <a:t>内部に遷移させる場合は、</a:t>
                      </a:r>
                      <a:r>
                        <a:rPr lang="en-US" altLang="ja-JP" sz="800" b="0" i="0" dirty="0">
                          <a:solidFill>
                            <a:schemeClr val="tx1"/>
                          </a:solidFill>
                          <a:effectLst/>
                          <a:latin typeface="Meiryo" panose="020B0604030504040204" pitchFamily="34" charset="-128"/>
                          <a:ea typeface="Meiryo" panose="020B0604030504040204" pitchFamily="34" charset="-128"/>
                          <a:cs typeface="+mn-cs"/>
                        </a:rPr>
                        <a:t>LP</a:t>
                      </a:r>
                      <a:r>
                        <a:rPr lang="ja-JP" altLang="en-US" sz="800" b="0" i="0">
                          <a:solidFill>
                            <a:schemeClr val="tx1"/>
                          </a:solidFill>
                          <a:effectLst/>
                          <a:latin typeface="Meiryo" panose="020B0604030504040204" pitchFamily="34" charset="-128"/>
                          <a:ea typeface="Meiryo" panose="020B0604030504040204" pitchFamily="34" charset="-128"/>
                          <a:cs typeface="+mn-cs"/>
                        </a:rPr>
                        <a:t>を経由する遷移を推奨いたします</a:t>
                      </a:r>
                      <a:endParaRPr lang="en-US" altLang="ja-JP" sz="800" b="0" i="0" dirty="0">
                        <a:solidFill>
                          <a:schemeClr val="tx1"/>
                        </a:solidFill>
                        <a:effectLst/>
                        <a:latin typeface="Meiryo" panose="020B0604030504040204" pitchFamily="34" charset="-128"/>
                        <a:ea typeface="Meiryo" panose="020B0604030504040204" pitchFamily="34" charset="-128"/>
                        <a:cs typeface="+mn-cs"/>
                      </a:endParaRPr>
                    </a:p>
                    <a:p>
                      <a:pPr marL="134620" indent="-134620" algn="l">
                        <a:tabLst/>
                      </a:pPr>
                      <a:r>
                        <a:rPr lang="ja-JP" altLang="en-US" sz="800" b="0" i="0">
                          <a:solidFill>
                            <a:schemeClr val="tx1"/>
                          </a:solidFill>
                          <a:effectLst/>
                          <a:latin typeface="Meiryo" panose="020B0604030504040204" pitchFamily="34" charset="-128"/>
                          <a:ea typeface="Meiryo" panose="020B0604030504040204" pitchFamily="34" charset="-128"/>
                          <a:cs typeface="+mn-cs"/>
                        </a:rPr>
                        <a:t>・ディープリンク、アンカーリンク付き</a:t>
                      </a:r>
                      <a:r>
                        <a:rPr lang="en" altLang="ja-JP" sz="800" b="0" i="0" dirty="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の入稿は不可です</a:t>
                      </a:r>
                      <a:r>
                        <a:rPr lang="en-US" altLang="ja-JP" sz="800" b="0" i="0" dirty="0">
                          <a:solidFill>
                            <a:schemeClr val="tx1"/>
                          </a:solidFill>
                          <a:effectLst/>
                          <a:latin typeface="Meiryo" panose="020B0604030504040204" pitchFamily="34" charset="-128"/>
                          <a:ea typeface="Meiryo" panose="020B0604030504040204" pitchFamily="34" charset="-128"/>
                          <a:cs typeface="+mn-cs"/>
                        </a:rPr>
                        <a:t>(</a:t>
                      </a:r>
                      <a:r>
                        <a:rPr lang="ja-JP" altLang="en-US" sz="800" b="0" i="0">
                          <a:solidFill>
                            <a:schemeClr val="tx1"/>
                          </a:solidFill>
                          <a:effectLst/>
                          <a:latin typeface="Meiryo" panose="020B0604030504040204" pitchFamily="34" charset="-128"/>
                          <a:ea typeface="Meiryo" panose="020B0604030504040204" pitchFamily="34" charset="-128"/>
                          <a:cs typeface="+mn-cs"/>
                        </a:rPr>
                        <a:t>一部環境で正常に動作しない可能性があるため</a:t>
                      </a:r>
                      <a:r>
                        <a:rPr lang="en-US" altLang="ja-JP" sz="800" b="0" i="0" dirty="0">
                          <a:solidFill>
                            <a:schemeClr val="tx1"/>
                          </a:solidFill>
                          <a:effectLst/>
                          <a:latin typeface="Meiryo" panose="020B0604030504040204" pitchFamily="34" charset="-128"/>
                          <a:ea typeface="Meiryo" panose="020B0604030504040204" pitchFamily="34" charset="-128"/>
                          <a:cs typeface="+mn-cs"/>
                        </a:rPr>
                        <a:t>)</a:t>
                      </a:r>
                      <a:endParaRPr kumimoji="1" lang="en-US" altLang="ja-JP" sz="800" b="0" i="0" dirty="0">
                        <a:solidFill>
                          <a:schemeClr val="tx1"/>
                        </a:solidFill>
                        <a:effectLst/>
                        <a:latin typeface="Meiryo" panose="020B0604030504040204" pitchFamily="34" charset="-128"/>
                        <a:ea typeface="Meiryo" panose="020B0604030504040204" pitchFamily="34" charset="-128"/>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51582712"/>
                  </a:ext>
                </a:extLst>
              </a:tr>
              <a:tr h="399476">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遷移先ページタイトル</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a:solidFill>
                            <a:schemeClr val="tx1"/>
                          </a:solidFill>
                          <a:effectLst/>
                          <a:latin typeface="Meiryo" panose="020B0604030504040204" pitchFamily="34" charset="-128"/>
                          <a:ea typeface="Meiryo" panose="020B0604030504040204" pitchFamily="34" charset="-128"/>
                          <a:cs typeface="+mn-cs"/>
                        </a:rPr>
                        <a:t>18</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dirty="0">
                          <a:solidFill>
                            <a:schemeClr val="tx1"/>
                          </a:solidFill>
                          <a:effectLst/>
                          <a:latin typeface="Meiryo" panose="020B0604030504040204" pitchFamily="34" charset="-128"/>
                          <a:ea typeface="Meiryo" panose="020B0604030504040204" pitchFamily="34" charset="-128"/>
                          <a:cs typeface="+mn-cs"/>
                        </a:rPr>
                        <a:t>・〇〇公式サイト等、遷移先ページタイトルを</a:t>
                      </a:r>
                      <a:r>
                        <a:rPr lang="ja-JP" altLang="en-US" sz="800" b="0" i="0">
                          <a:solidFill>
                            <a:schemeClr val="tx1"/>
                          </a:solidFill>
                          <a:effectLst/>
                          <a:latin typeface="Meiryo" panose="020B0604030504040204" pitchFamily="34" charset="-128"/>
                          <a:ea typeface="Meiryo" panose="020B0604030504040204" pitchFamily="34" charset="-128"/>
                          <a:cs typeface="+mn-cs"/>
                        </a:rPr>
                        <a:t>ご明記ください</a:t>
                      </a:r>
                      <a:endParaRPr lang="en-US" altLang="ja-JP" sz="800" b="0" i="0" dirty="0">
                        <a:solidFill>
                          <a:schemeClr val="tx1"/>
                        </a:solidFill>
                        <a:effectLst/>
                        <a:latin typeface="Meiryo" panose="020B0604030504040204" pitchFamily="34" charset="-128"/>
                        <a:ea typeface="Meiryo" panose="020B0604030504040204" pitchFamily="34" charset="-128"/>
                        <a:cs typeface="+mn-cs"/>
                      </a:endParaRPr>
                    </a:p>
                    <a:p>
                      <a:pPr algn="l"/>
                      <a:r>
                        <a:rPr lang="ja-JP" altLang="en-US" sz="800" b="0" i="0" dirty="0">
                          <a:solidFill>
                            <a:schemeClr val="tx1"/>
                          </a:solidFill>
                          <a:effectLst/>
                          <a:latin typeface="Meiryo" panose="020B0604030504040204" pitchFamily="34" charset="-128"/>
                          <a:ea typeface="Meiryo" panose="020B0604030504040204" pitchFamily="34" charset="-128"/>
                          <a:cs typeface="+mn-cs"/>
                        </a:rPr>
                        <a:t>・「</a:t>
                      </a:r>
                      <a:r>
                        <a:rPr lang="en-US" altLang="ja-JP" sz="800" b="0" i="0" dirty="0">
                          <a:solidFill>
                            <a:schemeClr val="tx1"/>
                          </a:solidFill>
                          <a:effectLst/>
                          <a:latin typeface="Meiryo" panose="020B0604030504040204" pitchFamily="34" charset="-128"/>
                          <a:ea typeface="Meiryo" panose="020B0604030504040204" pitchFamily="34" charset="-128"/>
                          <a:cs typeface="+mn-cs"/>
                        </a:rPr>
                        <a:t>〜</a:t>
                      </a:r>
                      <a:r>
                        <a:rPr lang="ja-JP" altLang="en-US" sz="800" b="0" i="0" dirty="0">
                          <a:solidFill>
                            <a:schemeClr val="tx1"/>
                          </a:solidFill>
                          <a:effectLst/>
                          <a:latin typeface="Meiryo" panose="020B0604030504040204" pitchFamily="34" charset="-128"/>
                          <a:ea typeface="Meiryo" panose="020B0604030504040204" pitchFamily="34" charset="-128"/>
                          <a:cs typeface="+mn-cs"/>
                        </a:rPr>
                        <a:t>はこちら」などの誘導文言は</a:t>
                      </a:r>
                      <a:r>
                        <a:rPr lang="ja-JP" altLang="en-US" sz="800" b="0" i="0">
                          <a:solidFill>
                            <a:schemeClr val="tx1"/>
                          </a:solidFill>
                          <a:effectLst/>
                          <a:latin typeface="Meiryo" panose="020B0604030504040204" pitchFamily="34" charset="-128"/>
                          <a:ea typeface="Meiryo" panose="020B0604030504040204" pitchFamily="34" charset="-128"/>
                          <a:cs typeface="+mn-cs"/>
                        </a:rPr>
                        <a:t>不可です</a:t>
                      </a:r>
                      <a:endParaRPr kumimoji="1" lang="ja-JP" altLang="en-US" sz="800" b="0" i="0" dirty="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345609"/>
                  </a:ext>
                </a:extLst>
              </a:tr>
            </a:tbl>
          </a:graphicData>
        </a:graphic>
      </p:graphicFrame>
      <p:sp>
        <p:nvSpPr>
          <p:cNvPr id="9" name="テキスト プレースホルダー 1">
            <a:extLst>
              <a:ext uri="{FF2B5EF4-FFF2-40B4-BE49-F238E27FC236}">
                <a16:creationId xmlns:a16="http://schemas.microsoft.com/office/drawing/2014/main" id="{3B257074-8B51-1480-E74D-91ED43414348}"/>
              </a:ext>
            </a:extLst>
          </p:cNvPr>
          <p:cNvSpPr>
            <a:spLocks noGrp="1"/>
          </p:cNvSpPr>
          <p:nvPr>
            <p:ph type="body" sz="quarter" idx="12"/>
          </p:nvPr>
        </p:nvSpPr>
        <p:spPr>
          <a:xfrm>
            <a:off x="608923" y="81412"/>
            <a:ext cx="866756" cy="410840"/>
          </a:xfrm>
        </p:spPr>
        <p:txBody>
          <a:bodyPr/>
          <a:lstStyle/>
          <a:p>
            <a:pPr marL="0" indent="0" algn="l">
              <a:buNone/>
            </a:pPr>
            <a:r>
              <a:rPr lang="ja-JP" altLang="en-US" spc="0"/>
              <a:t>商品スペック</a:t>
            </a:r>
          </a:p>
        </p:txBody>
      </p:sp>
      <p:sp>
        <p:nvSpPr>
          <p:cNvPr id="10" name="テキスト プレースホルダー 3">
            <a:extLst>
              <a:ext uri="{FF2B5EF4-FFF2-40B4-BE49-F238E27FC236}">
                <a16:creationId xmlns:a16="http://schemas.microsoft.com/office/drawing/2014/main" id="{289EA94D-894A-8A79-6B98-F9A046753BA8}"/>
              </a:ext>
            </a:extLst>
          </p:cNvPr>
          <p:cNvSpPr>
            <a:spLocks noGrp="1"/>
          </p:cNvSpPr>
          <p:nvPr>
            <p:ph type="body" sz="quarter" idx="10"/>
          </p:nvPr>
        </p:nvSpPr>
        <p:spPr>
          <a:xfrm>
            <a:off x="1887808" y="252000"/>
            <a:ext cx="8136904" cy="335028"/>
          </a:xfrm>
        </p:spPr>
        <p:txBody>
          <a:bodyPr/>
          <a:lstStyle/>
          <a:p>
            <a:r>
              <a:rPr lang="ja-JP" altLang="en-US">
                <a:latin typeface="+mn-ea"/>
                <a:cs typeface="メイリオ" panose="020B0604030504040204" pitchFamily="50" charset="-128"/>
              </a:rPr>
              <a:t>クリエイティブ詳細</a:t>
            </a:r>
            <a:endParaRPr lang="ja-JP" altLang="en-US" dirty="0">
              <a:latin typeface="+mn-ea"/>
              <a:cs typeface="メイリオ" panose="020B0604030504040204" pitchFamily="50" charset="-128"/>
            </a:endParaRPr>
          </a:p>
        </p:txBody>
      </p:sp>
      <p:sp>
        <p:nvSpPr>
          <p:cNvPr id="11" name="Google Shape;77;g3dd45998c6a_3_11">
            <a:extLst>
              <a:ext uri="{FF2B5EF4-FFF2-40B4-BE49-F238E27FC236}">
                <a16:creationId xmlns:a16="http://schemas.microsoft.com/office/drawing/2014/main" id="{24C51E70-5E22-54DD-EF51-1A5AB081DB5A}"/>
              </a:ext>
            </a:extLst>
          </p:cNvPr>
          <p:cNvSpPr txBox="1"/>
          <p:nvPr/>
        </p:nvSpPr>
        <p:spPr>
          <a:xfrm>
            <a:off x="608923" y="1030242"/>
            <a:ext cx="10317600" cy="433200"/>
          </a:xfrm>
          <a:prstGeom prst="rect">
            <a:avLst/>
          </a:prstGeom>
          <a:noFill/>
          <a:ln>
            <a:noFill/>
          </a:ln>
        </p:spPr>
        <p:txBody>
          <a:bodyPr spcFirstLastPara="1" wrap="square" lIns="0" tIns="0" rIns="0" bIns="0" anchor="ctr" anchorCtr="0">
            <a:noAutofit/>
          </a:bodyPr>
          <a:lstStyle/>
          <a:p>
            <a:pPr marL="12700">
              <a:spcBef>
                <a:spcPts val="100"/>
              </a:spcBef>
            </a:pPr>
            <a:r>
              <a:rPr lang="ja-JP" altLang="ja-JP" b="1">
                <a:solidFill>
                  <a:srgbClr val="000048"/>
                </a:solidFill>
              </a:rPr>
              <a:t>下記の規定に準拠してください。</a:t>
            </a:r>
          </a:p>
        </p:txBody>
      </p:sp>
    </p:spTree>
    <p:extLst>
      <p:ext uri="{BB962C8B-B14F-4D97-AF65-F5344CB8AC3E}">
        <p14:creationId xmlns:p14="http://schemas.microsoft.com/office/powerpoint/2010/main" val="2258655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48B2D-46DD-7220-1917-F032BE7041CD}"/>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39CB2889-54AF-4242-1463-66AB2B534D97}"/>
              </a:ext>
            </a:extLst>
          </p:cNvPr>
          <p:cNvSpPr>
            <a:spLocks noGrp="1"/>
          </p:cNvSpPr>
          <p:nvPr>
            <p:ph type="body" sz="quarter" idx="19"/>
          </p:nvPr>
        </p:nvSpPr>
        <p:spPr>
          <a:xfrm>
            <a:off x="2814518" y="4798379"/>
            <a:ext cx="6582420" cy="543702"/>
          </a:xfrm>
        </p:spPr>
        <p:txBody>
          <a:bodyPr/>
          <a:lstStyle/>
          <a:p>
            <a:r>
              <a:rPr lang="ja-JP" altLang="en-US">
                <a:solidFill>
                  <a:srgbClr val="000048"/>
                </a:solidFill>
              </a:rPr>
              <a:t>オプションメニューのご案内</a:t>
            </a:r>
          </a:p>
        </p:txBody>
      </p:sp>
      <p:sp>
        <p:nvSpPr>
          <p:cNvPr id="2" name="テキスト プレースホルダー 5">
            <a:extLst>
              <a:ext uri="{FF2B5EF4-FFF2-40B4-BE49-F238E27FC236}">
                <a16:creationId xmlns:a16="http://schemas.microsoft.com/office/drawing/2014/main" id="{B9C1787A-BDCA-16D3-C724-98527D851E2B}"/>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a:solidFill>
                  <a:srgbClr val="000048"/>
                </a:solidFill>
              </a:rPr>
              <a:t>05 </a:t>
            </a:r>
          </a:p>
        </p:txBody>
      </p:sp>
      <p:pic>
        <p:nvPicPr>
          <p:cNvPr id="4" name="図プレースホルダー 10" descr="アイコン&#10;&#10;自動的に生成された説明">
            <a:extLst>
              <a:ext uri="{FF2B5EF4-FFF2-40B4-BE49-F238E27FC236}">
                <a16:creationId xmlns:a16="http://schemas.microsoft.com/office/drawing/2014/main" id="{02D64F4F-650D-645B-70DB-24D4BD5023D8}"/>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17535996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C513A-AE30-1572-85EB-49C4AA73741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0E5EB6D-EFC4-0DE9-64ED-67A7656F7EED}"/>
              </a:ext>
            </a:extLst>
          </p:cNvPr>
          <p:cNvSpPr>
            <a:spLocks noGrp="1"/>
          </p:cNvSpPr>
          <p:nvPr>
            <p:ph type="body" sz="quarter" idx="12"/>
          </p:nvPr>
        </p:nvSpPr>
        <p:spPr>
          <a:xfrm>
            <a:off x="587922" y="67514"/>
            <a:ext cx="968503" cy="410840"/>
          </a:xfrm>
        </p:spPr>
        <p:txBody>
          <a:bodyPr/>
          <a:lstStyle/>
          <a:p>
            <a:pPr marL="0" indent="0">
              <a:buNone/>
            </a:pPr>
            <a:r>
              <a:rPr lang="ja-JP" altLang="en-US" spc="0"/>
              <a:t>オプション</a:t>
            </a:r>
            <a:endParaRPr kumimoji="1" lang="ja-JP" altLang="en-US" spc="0"/>
          </a:p>
        </p:txBody>
      </p:sp>
      <p:pic>
        <p:nvPicPr>
          <p:cNvPr id="6" name="図プレースホルダー 8" descr="アイコン&#10;&#10;自動的に生成された説明">
            <a:extLst>
              <a:ext uri="{FF2B5EF4-FFF2-40B4-BE49-F238E27FC236}">
                <a16:creationId xmlns:a16="http://schemas.microsoft.com/office/drawing/2014/main" id="{A54009B0-2E3D-7532-F29F-A6CB0BB0BD8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B591A0A6-6863-1507-1669-3655FF3797A8}"/>
              </a:ext>
            </a:extLst>
          </p:cNvPr>
          <p:cNvSpPr txBox="1">
            <a:spLocks noChangeArrowheads="1"/>
          </p:cNvSpPr>
          <p:nvPr/>
        </p:nvSpPr>
        <p:spPr bwMode="auto">
          <a:xfrm>
            <a:off x="1883486" y="280734"/>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dirty="0">
                <a:latin typeface="メイリオ" panose="020B0604030504040204" pitchFamily="34" charset="-128"/>
                <a:ea typeface="メイリオ" panose="020B0604030504040204" pitchFamily="34" charset="-128"/>
              </a:rPr>
              <a:t>DIGEST Spot Video </a:t>
            </a:r>
            <a:r>
              <a:rPr lang="ja-JP" altLang="en-US" sz="2000">
                <a:latin typeface="メイリオ" panose="020B0604030504040204" pitchFamily="34" charset="-128"/>
                <a:ea typeface="メイリオ" panose="020B0604030504040204" pitchFamily="34" charset="-128"/>
              </a:rPr>
              <a:t>オプション</a:t>
            </a:r>
            <a:endParaRPr lang="en-US" altLang="ja-JP" sz="2000" dirty="0">
              <a:latin typeface="メイリオ" panose="020B0604030504040204" pitchFamily="34" charset="-128"/>
              <a:ea typeface="メイリオ" panose="020B0604030504040204" pitchFamily="34" charset="-128"/>
            </a:endParaRPr>
          </a:p>
        </p:txBody>
      </p:sp>
      <p:sp>
        <p:nvSpPr>
          <p:cNvPr id="17" name="object 8">
            <a:extLst>
              <a:ext uri="{FF2B5EF4-FFF2-40B4-BE49-F238E27FC236}">
                <a16:creationId xmlns:a16="http://schemas.microsoft.com/office/drawing/2014/main" id="{BBFB9AA5-F01C-A70F-E7CF-1A604A42319C}"/>
              </a:ext>
            </a:extLst>
          </p:cNvPr>
          <p:cNvSpPr txBox="1"/>
          <p:nvPr/>
        </p:nvSpPr>
        <p:spPr>
          <a:xfrm>
            <a:off x="587922" y="1893110"/>
            <a:ext cx="1295564" cy="182100"/>
          </a:xfrm>
          <a:prstGeom prst="rect">
            <a:avLst/>
          </a:prstGeom>
        </p:spPr>
        <p:txBody>
          <a:bodyPr vert="horz" wrap="square" lIns="0" tIns="12699" rIns="0" bIns="0" rtlCol="0">
            <a:spAutoFit/>
          </a:bodyPr>
          <a:lstStyle/>
          <a:p>
            <a:pPr marL="12700">
              <a:spcBef>
                <a:spcPts val="100"/>
              </a:spcBef>
            </a:pPr>
            <a:r>
              <a:rPr lang="ja-JP" altLang="en-US" sz="1100" b="1" spc="55">
                <a:solidFill>
                  <a:srgbClr val="999999"/>
                </a:solidFill>
                <a:latin typeface="Meiryo" panose="020B0604030504040204" pitchFamily="34" charset="-128"/>
                <a:ea typeface="Meiryo" panose="020B0604030504040204" pitchFamily="34" charset="-128"/>
                <a:cs typeface="HiraMinProN-W6"/>
              </a:rPr>
              <a:t>掲載面</a:t>
            </a:r>
            <a:endParaRPr lang="ja-JP" altLang="en-US" sz="1100" b="1" dirty="0">
              <a:latin typeface="Meiryo" panose="020B0604030504040204" pitchFamily="34" charset="-128"/>
              <a:ea typeface="Meiryo" panose="020B0604030504040204" pitchFamily="34" charset="-128"/>
              <a:cs typeface="HiraMinProN-W6"/>
            </a:endParaRPr>
          </a:p>
        </p:txBody>
      </p:sp>
      <p:sp>
        <p:nvSpPr>
          <p:cNvPr id="27" name="object 12">
            <a:extLst>
              <a:ext uri="{FF2B5EF4-FFF2-40B4-BE49-F238E27FC236}">
                <a16:creationId xmlns:a16="http://schemas.microsoft.com/office/drawing/2014/main" id="{12E3B219-5C1C-F76E-11C9-B6C8138ED141}"/>
              </a:ext>
            </a:extLst>
          </p:cNvPr>
          <p:cNvSpPr txBox="1"/>
          <p:nvPr/>
        </p:nvSpPr>
        <p:spPr>
          <a:xfrm>
            <a:off x="5450445" y="2990281"/>
            <a:ext cx="158890" cy="1887220"/>
          </a:xfrm>
          <a:prstGeom prst="rect">
            <a:avLst/>
          </a:prstGeom>
        </p:spPr>
        <p:txBody>
          <a:bodyPr vert="eaVert" wrap="square" lIns="0" tIns="0" rIns="0" bIns="0" rtlCol="0">
            <a:spAutoFit/>
          </a:bodyPr>
          <a:lstStyle/>
          <a:p>
            <a:pPr marL="12700">
              <a:lnSpc>
                <a:spcPct val="65000"/>
              </a:lnSpc>
            </a:pPr>
            <a:r>
              <a:rPr sz="1400" b="1" spc="75">
                <a:solidFill>
                  <a:srgbClr val="FFFFFF"/>
                </a:solidFill>
                <a:latin typeface="Meiryo" panose="020B0604030504040204" pitchFamily="34" charset="-128"/>
                <a:ea typeface="Meiryo" panose="020B0604030504040204" pitchFamily="34" charset="-128"/>
                <a:cs typeface="ヒラギノ角ゴ StdN W8"/>
              </a:rPr>
              <a:t>ご指定サイトへ遷</a:t>
            </a:r>
            <a:r>
              <a:rPr sz="1400" b="1">
                <a:solidFill>
                  <a:srgbClr val="FFFFFF"/>
                </a:solidFill>
                <a:latin typeface="Meiryo" panose="020B0604030504040204" pitchFamily="34" charset="-128"/>
                <a:ea typeface="Meiryo" panose="020B0604030504040204" pitchFamily="34" charset="-128"/>
                <a:cs typeface="ヒラギノ角ゴ StdN W8"/>
              </a:rPr>
              <a:t>移</a:t>
            </a:r>
            <a:endParaRPr sz="1400" b="1">
              <a:latin typeface="Meiryo" panose="020B0604030504040204" pitchFamily="34" charset="-128"/>
              <a:ea typeface="Meiryo" panose="020B0604030504040204" pitchFamily="34" charset="-128"/>
              <a:cs typeface="ヒラギノ角ゴ StdN W8"/>
            </a:endParaRPr>
          </a:p>
        </p:txBody>
      </p:sp>
      <p:sp>
        <p:nvSpPr>
          <p:cNvPr id="79" name="object 5">
            <a:extLst>
              <a:ext uri="{FF2B5EF4-FFF2-40B4-BE49-F238E27FC236}">
                <a16:creationId xmlns:a16="http://schemas.microsoft.com/office/drawing/2014/main" id="{C9A1B22C-2134-B06F-3DBD-7CAF8B6F4FEF}"/>
              </a:ext>
            </a:extLst>
          </p:cNvPr>
          <p:cNvSpPr txBox="1"/>
          <p:nvPr/>
        </p:nvSpPr>
        <p:spPr>
          <a:xfrm>
            <a:off x="7626823" y="5154216"/>
            <a:ext cx="3646803" cy="335985"/>
          </a:xfrm>
          <a:prstGeom prst="rect">
            <a:avLst/>
          </a:prstGeom>
        </p:spPr>
        <p:txBody>
          <a:bodyPr vert="horz" wrap="square" lIns="0" tIns="58416" rIns="0" bIns="0" rtlCol="0">
            <a:spAutoFit/>
          </a:bodyPr>
          <a:lstStyle/>
          <a:p>
            <a:r>
              <a:rPr lang="ja-JP" altLang="en-US" sz="900">
                <a:latin typeface="Meiryo" panose="020B0604030504040204" pitchFamily="34" charset="-128"/>
                <a:ea typeface="Meiryo" panose="020B0604030504040204" pitchFamily="34" charset="-128"/>
              </a:rPr>
              <a:t>音声有り </a:t>
            </a:r>
            <a:r>
              <a:rPr lang="en-US" altLang="ja-JP" sz="900" dirty="0">
                <a:latin typeface="Meiryo" panose="020B0604030504040204" pitchFamily="34" charset="-128"/>
                <a:ea typeface="Meiryo" panose="020B0604030504040204" pitchFamily="34" charset="-128"/>
              </a:rPr>
              <a:t>/ </a:t>
            </a:r>
            <a:r>
              <a:rPr lang="ja-JP" altLang="en-US" sz="900">
                <a:latin typeface="Meiryo" panose="020B0604030504040204" pitchFamily="34" charset="-128"/>
                <a:ea typeface="Meiryo" panose="020B0604030504040204" pitchFamily="34" charset="-128"/>
              </a:rPr>
              <a:t>字幕有り </a:t>
            </a:r>
            <a:r>
              <a:rPr lang="en-US" altLang="ja-JP" sz="900" dirty="0">
                <a:latin typeface="Meiryo" panose="020B0604030504040204" pitchFamily="34" charset="-128"/>
                <a:ea typeface="Meiryo" panose="020B0604030504040204" pitchFamily="34" charset="-128"/>
              </a:rPr>
              <a:t>/ 60</a:t>
            </a:r>
            <a:r>
              <a:rPr lang="ja-JP" altLang="en-US" sz="900">
                <a:latin typeface="Meiryo" panose="020B0604030504040204" pitchFamily="34" charset="-128"/>
                <a:ea typeface="Meiryo" panose="020B0604030504040204" pitchFamily="34" charset="-128"/>
              </a:rPr>
              <a:t>秒以内 </a:t>
            </a:r>
            <a:r>
              <a:rPr lang="en-US" altLang="ja-JP" sz="900" dirty="0">
                <a:latin typeface="Meiryo" panose="020B0604030504040204" pitchFamily="34" charset="-128"/>
                <a:ea typeface="Meiryo" panose="020B0604030504040204" pitchFamily="34" charset="-128"/>
              </a:rPr>
              <a:t>/ </a:t>
            </a:r>
            <a:r>
              <a:rPr lang="en" altLang="ja-JP" sz="900" dirty="0">
                <a:latin typeface="Meiryo" panose="020B0604030504040204" pitchFamily="34" charset="-128"/>
                <a:ea typeface="Meiryo" panose="020B0604030504040204" pitchFamily="34" charset="-128"/>
              </a:rPr>
              <a:t>mpeg4</a:t>
            </a:r>
            <a:r>
              <a:rPr lang="en-US" altLang="ja-JP" sz="900" dirty="0">
                <a:latin typeface="Meiryo" panose="020B0604030504040204" pitchFamily="34" charset="-128"/>
                <a:ea typeface="Meiryo" panose="020B0604030504040204" pitchFamily="34" charset="-128"/>
              </a:rPr>
              <a:t>(</a:t>
            </a:r>
            <a:r>
              <a:rPr lang="en" altLang="ja-JP" sz="900" dirty="0">
                <a:latin typeface="Meiryo" panose="020B0604030504040204" pitchFamily="34" charset="-128"/>
                <a:ea typeface="Meiryo" panose="020B0604030504040204" pitchFamily="34" charset="-128"/>
              </a:rPr>
              <a:t>MP4</a:t>
            </a:r>
            <a:r>
              <a:rPr lang="en-US" altLang="ja-JP" sz="900" dirty="0">
                <a:latin typeface="Meiryo" panose="020B0604030504040204" pitchFamily="34" charset="-128"/>
                <a:ea typeface="Meiryo" panose="020B0604030504040204" pitchFamily="34" charset="-128"/>
              </a:rPr>
              <a:t>)</a:t>
            </a:r>
            <a:r>
              <a:rPr lang="ja-JP" altLang="en-US" sz="900">
                <a:latin typeface="Meiryo" panose="020B0604030504040204" pitchFamily="34" charset="-128"/>
                <a:ea typeface="Meiryo" panose="020B0604030504040204" pitchFamily="34" charset="-128"/>
              </a:rPr>
              <a:t>形式 </a:t>
            </a:r>
            <a:r>
              <a:rPr lang="en-US" altLang="ja-JP" sz="900" dirty="0">
                <a:latin typeface="Meiryo" panose="020B0604030504040204" pitchFamily="34" charset="-128"/>
                <a:ea typeface="Meiryo" panose="020B0604030504040204" pitchFamily="34" charset="-128"/>
              </a:rPr>
              <a:t>/ 50</a:t>
            </a:r>
            <a:r>
              <a:rPr lang="en" altLang="ja-JP" sz="900" dirty="0">
                <a:latin typeface="Meiryo" panose="020B0604030504040204" pitchFamily="34" charset="-128"/>
                <a:ea typeface="Meiryo" panose="020B0604030504040204" pitchFamily="34" charset="-128"/>
              </a:rPr>
              <a:t>MB</a:t>
            </a:r>
            <a:r>
              <a:rPr lang="ja-JP" altLang="en-US" sz="900">
                <a:latin typeface="Meiryo" panose="020B0604030504040204" pitchFamily="34" charset="-128"/>
                <a:ea typeface="Meiryo" panose="020B0604030504040204" pitchFamily="34" charset="-128"/>
              </a:rPr>
              <a:t>以内</a:t>
            </a:r>
            <a:r>
              <a:rPr lang="en-US" altLang="ja-JP" sz="900" dirty="0">
                <a:latin typeface="Meiryo" panose="020B0604030504040204" pitchFamily="34" charset="-128"/>
                <a:ea typeface="Meiryo" panose="020B0604030504040204" pitchFamily="34" charset="-128"/>
              </a:rPr>
              <a:t> / </a:t>
            </a:r>
          </a:p>
          <a:p>
            <a:r>
              <a:rPr lang="ja-JP" altLang="en-US" sz="900">
                <a:latin typeface="Meiryo" panose="020B0604030504040204" pitchFamily="34" charset="-128"/>
                <a:ea typeface="Meiryo" panose="020B0604030504040204" pitchFamily="34" charset="-128"/>
              </a:rPr>
              <a:t>フレームレート</a:t>
            </a:r>
            <a:r>
              <a:rPr lang="en-US" altLang="ja-JP" sz="900" dirty="0">
                <a:latin typeface="Meiryo" panose="020B0604030504040204" pitchFamily="34" charset="-128"/>
                <a:ea typeface="Meiryo" panose="020B0604030504040204" pitchFamily="34" charset="-128"/>
              </a:rPr>
              <a:t>24fps </a:t>
            </a:r>
            <a:endParaRPr lang="ja-JP" altLang="en-US" sz="900">
              <a:latin typeface="Meiryo" panose="020B0604030504040204" pitchFamily="34" charset="-128"/>
              <a:ea typeface="Meiryo" panose="020B0604030504040204" pitchFamily="34" charset="-128"/>
            </a:endParaRPr>
          </a:p>
        </p:txBody>
      </p:sp>
      <p:sp>
        <p:nvSpPr>
          <p:cNvPr id="91" name="object 17">
            <a:extLst>
              <a:ext uri="{FF2B5EF4-FFF2-40B4-BE49-F238E27FC236}">
                <a16:creationId xmlns:a16="http://schemas.microsoft.com/office/drawing/2014/main" id="{94AAD8CF-253E-342C-70D5-A4646FE2106B}"/>
              </a:ext>
            </a:extLst>
          </p:cNvPr>
          <p:cNvSpPr txBox="1"/>
          <p:nvPr/>
        </p:nvSpPr>
        <p:spPr>
          <a:xfrm>
            <a:off x="7626823" y="5560802"/>
            <a:ext cx="1836915" cy="105156"/>
          </a:xfrm>
          <a:prstGeom prst="rect">
            <a:avLst/>
          </a:prstGeom>
        </p:spPr>
        <p:txBody>
          <a:bodyPr vert="horz" wrap="square" lIns="0" tIns="12699" rIns="0" bIns="0" rtlCol="0">
            <a:spAutoFit/>
          </a:bodyPr>
          <a:lstStyle/>
          <a:p>
            <a:pPr marL="12699">
              <a:spcBef>
                <a:spcPts val="100"/>
              </a:spcBef>
            </a:pPr>
            <a:r>
              <a:rPr lang="en-US" altLang="ja-JP" sz="600" dirty="0">
                <a:solidFill>
                  <a:srgbClr val="999999"/>
                </a:solidFill>
                <a:latin typeface="Meiryo" panose="020B0604030504040204" pitchFamily="34" charset="-128"/>
                <a:ea typeface="Meiryo" panose="020B0604030504040204" pitchFamily="34" charset="-128"/>
                <a:cs typeface="Arial Unicode MS"/>
              </a:rPr>
              <a:t>※</a:t>
            </a:r>
            <a:r>
              <a:rPr lang="ja-JP" altLang="en-US" sz="600">
                <a:solidFill>
                  <a:srgbClr val="999999"/>
                </a:solidFill>
                <a:latin typeface="Meiryo" panose="020B0604030504040204" pitchFamily="34" charset="-128"/>
                <a:ea typeface="Meiryo" panose="020B0604030504040204" pitchFamily="34" charset="-128"/>
                <a:cs typeface="Arial Unicode MS"/>
              </a:rPr>
              <a:t>別途入稿シート内の規定に準拠してください。</a:t>
            </a:r>
            <a:endParaRPr sz="600" dirty="0">
              <a:latin typeface="Meiryo" panose="020B0604030504040204" pitchFamily="34" charset="-128"/>
              <a:ea typeface="Meiryo" panose="020B0604030504040204" pitchFamily="34" charset="-128"/>
              <a:cs typeface="Arial Unicode MS"/>
            </a:endParaRPr>
          </a:p>
        </p:txBody>
      </p:sp>
      <p:sp>
        <p:nvSpPr>
          <p:cNvPr id="4" name="テキスト プレースホルダー 3">
            <a:extLst>
              <a:ext uri="{FF2B5EF4-FFF2-40B4-BE49-F238E27FC236}">
                <a16:creationId xmlns:a16="http://schemas.microsoft.com/office/drawing/2014/main" id="{5C43F55C-79C2-EB84-2911-5B8D9E0969EF}"/>
              </a:ext>
            </a:extLst>
          </p:cNvPr>
          <p:cNvSpPr txBox="1">
            <a:spLocks/>
          </p:cNvSpPr>
          <p:nvPr/>
        </p:nvSpPr>
        <p:spPr>
          <a:xfrm>
            <a:off x="612270" y="990509"/>
            <a:ext cx="10967459" cy="703342"/>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ja-JP"/>
              <a:t>記事</a:t>
            </a:r>
            <a:r>
              <a:rPr lang="ja-JP" altLang="en-US"/>
              <a:t>内下部</a:t>
            </a:r>
            <a:r>
              <a:rPr lang="ja-JP" altLang="ja-JP"/>
              <a:t>に動画を挿入できるオプションメニューです。</a:t>
            </a:r>
          </a:p>
          <a:p>
            <a:r>
              <a:rPr lang="ja-JP" altLang="ja-JP"/>
              <a:t>情報補完やブランドリフトなど、幅広い訴求にご活用いただけます。</a:t>
            </a:r>
          </a:p>
        </p:txBody>
      </p:sp>
      <p:pic>
        <p:nvPicPr>
          <p:cNvPr id="8" name="図 7">
            <a:extLst>
              <a:ext uri="{FF2B5EF4-FFF2-40B4-BE49-F238E27FC236}">
                <a16:creationId xmlns:a16="http://schemas.microsoft.com/office/drawing/2014/main" id="{4B861BE8-08E0-37F1-7E7B-6B62AB54C70F}"/>
              </a:ext>
            </a:extLst>
          </p:cNvPr>
          <p:cNvPicPr>
            <a:picLocks noChangeAspect="1"/>
          </p:cNvPicPr>
          <p:nvPr/>
        </p:nvPicPr>
        <p:blipFill>
          <a:blip r:embed="rId4"/>
          <a:stretch>
            <a:fillRect/>
          </a:stretch>
        </p:blipFill>
        <p:spPr>
          <a:xfrm>
            <a:off x="592154" y="2071401"/>
            <a:ext cx="1292701" cy="4263770"/>
          </a:xfrm>
          <a:prstGeom prst="rect">
            <a:avLst/>
          </a:prstGeom>
        </p:spPr>
      </p:pic>
      <p:sp>
        <p:nvSpPr>
          <p:cNvPr id="9" name="object 8">
            <a:extLst>
              <a:ext uri="{FF2B5EF4-FFF2-40B4-BE49-F238E27FC236}">
                <a16:creationId xmlns:a16="http://schemas.microsoft.com/office/drawing/2014/main" id="{253C4874-4019-F01A-E31D-9EAF5A4F3075}"/>
              </a:ext>
            </a:extLst>
          </p:cNvPr>
          <p:cNvSpPr txBox="1"/>
          <p:nvPr/>
        </p:nvSpPr>
        <p:spPr>
          <a:xfrm>
            <a:off x="2343735" y="2845429"/>
            <a:ext cx="2647830" cy="259044"/>
          </a:xfrm>
          <a:prstGeom prst="rect">
            <a:avLst/>
          </a:prstGeom>
        </p:spPr>
        <p:txBody>
          <a:bodyPr vert="horz" wrap="square" lIns="0" tIns="12699" rIns="0" bIns="0" rtlCol="0">
            <a:spAutoFit/>
          </a:bodyPr>
          <a:lstStyle/>
          <a:p>
            <a:pPr marL="12700">
              <a:spcBef>
                <a:spcPts val="100"/>
              </a:spcBef>
            </a:pPr>
            <a:r>
              <a:rPr lang="en-US" altLang="ja-JP" sz="1600" b="1" spc="55" dirty="0">
                <a:solidFill>
                  <a:srgbClr val="000048"/>
                </a:solidFill>
                <a:latin typeface="Meiryo" panose="020B0604030504040204" pitchFamily="34" charset="-128"/>
                <a:ea typeface="Meiryo" panose="020B0604030504040204" pitchFamily="34" charset="-128"/>
                <a:cs typeface="HiraMinProN-W6"/>
              </a:rPr>
              <a:t>- </a:t>
            </a:r>
            <a:r>
              <a:rPr lang="ja-JP" altLang="en-US" sz="1600" b="1" spc="55">
                <a:solidFill>
                  <a:srgbClr val="000048"/>
                </a:solidFill>
                <a:latin typeface="Meiryo" panose="020B0604030504040204" pitchFamily="34" charset="-128"/>
                <a:ea typeface="Meiryo" panose="020B0604030504040204" pitchFamily="34" charset="-128"/>
                <a:cs typeface="HiraMinProN-W6"/>
              </a:rPr>
              <a:t>動画プレーヤーの仕様</a:t>
            </a:r>
            <a:r>
              <a:rPr lang="en-US" altLang="ja-JP" sz="1600" b="1" spc="55" dirty="0">
                <a:solidFill>
                  <a:srgbClr val="000048"/>
                </a:solidFill>
                <a:latin typeface="Meiryo" panose="020B0604030504040204" pitchFamily="34" charset="-128"/>
                <a:ea typeface="Meiryo" panose="020B0604030504040204" pitchFamily="34" charset="-128"/>
                <a:cs typeface="HiraMinProN-W6"/>
              </a:rPr>
              <a:t> -</a:t>
            </a:r>
            <a:endParaRPr lang="ja-JP" altLang="en-US" sz="1600" b="1" dirty="0">
              <a:solidFill>
                <a:srgbClr val="000048"/>
              </a:solidFill>
              <a:latin typeface="Meiryo" panose="020B0604030504040204" pitchFamily="34" charset="-128"/>
              <a:ea typeface="Meiryo" panose="020B0604030504040204" pitchFamily="34" charset="-128"/>
              <a:cs typeface="HiraMinProN-W6"/>
            </a:endParaRPr>
          </a:p>
        </p:txBody>
      </p:sp>
      <p:sp>
        <p:nvSpPr>
          <p:cNvPr id="10" name="object 11">
            <a:extLst>
              <a:ext uri="{FF2B5EF4-FFF2-40B4-BE49-F238E27FC236}">
                <a16:creationId xmlns:a16="http://schemas.microsoft.com/office/drawing/2014/main" id="{DCA65FF8-5CF6-61D5-1610-0D499BA79606}"/>
              </a:ext>
            </a:extLst>
          </p:cNvPr>
          <p:cNvSpPr txBox="1"/>
          <p:nvPr/>
        </p:nvSpPr>
        <p:spPr>
          <a:xfrm>
            <a:off x="2343735" y="3125992"/>
            <a:ext cx="3932374" cy="2077489"/>
          </a:xfrm>
          <a:prstGeom prst="rect">
            <a:avLst/>
          </a:prstGeom>
        </p:spPr>
        <p:txBody>
          <a:bodyPr vert="horz" wrap="square" lIns="0" tIns="45717" rIns="0" bIns="0" rtlCol="0">
            <a:spAutoFit/>
          </a:bodyPr>
          <a:lstStyle/>
          <a:p>
            <a:r>
              <a:rPr lang="ja-JP" altLang="ja-JP" sz="1200">
                <a:latin typeface="+mn-ea"/>
                <a:ea typeface="+mn-ea"/>
              </a:rPr>
              <a:t>Viewableであれば自動再生され(設定で自動再生をオフにしているユーザーを除きます)</a:t>
            </a:r>
            <a:r>
              <a:rPr lang="ja-JP" altLang="en-US" sz="1200">
                <a:latin typeface="+mn-ea"/>
                <a:ea typeface="+mn-ea"/>
              </a:rPr>
              <a:t>、</a:t>
            </a:r>
            <a:r>
              <a:rPr lang="ja-JP" altLang="ja-JP" sz="1200">
                <a:latin typeface="+mn-ea"/>
                <a:ea typeface="+mn-ea"/>
              </a:rPr>
              <a:t>Viewableでなければ停止状態となります。</a:t>
            </a:r>
            <a:endParaRPr lang="en-US" altLang="ja-JP" sz="1200" dirty="0">
              <a:latin typeface="+mn-ea"/>
              <a:ea typeface="+mn-ea"/>
            </a:endParaRPr>
          </a:p>
          <a:p>
            <a:endParaRPr lang="en-US" altLang="ja-JP" sz="1200" dirty="0">
              <a:latin typeface="+mn-ea"/>
              <a:ea typeface="+mn-ea"/>
            </a:endParaRPr>
          </a:p>
          <a:p>
            <a:r>
              <a:rPr lang="ja-JP" altLang="ja-JP" sz="1200">
                <a:latin typeface="+mn-ea"/>
                <a:ea typeface="+mn-ea"/>
              </a:rPr>
              <a:t>厳密には、スクロール終了時に、動画プレ</a:t>
            </a:r>
            <a:r>
              <a:rPr lang="ja-JP" altLang="en-US" sz="1200">
                <a:latin typeface="+mn-ea"/>
                <a:ea typeface="+mn-ea"/>
              </a:rPr>
              <a:t>ー</a:t>
            </a:r>
            <a:r>
              <a:rPr lang="ja-JP" altLang="ja-JP" sz="1200">
                <a:latin typeface="+mn-ea"/>
                <a:ea typeface="+mn-ea"/>
              </a:rPr>
              <a:t>ヤーの50%が画面外に出ている場合、一時停止されます。</a:t>
            </a:r>
            <a:endParaRPr lang="en-US" altLang="ja-JP" sz="1200" dirty="0">
              <a:latin typeface="+mn-ea"/>
              <a:ea typeface="+mn-ea"/>
            </a:endParaRPr>
          </a:p>
          <a:p>
            <a:endParaRPr lang="en-US" altLang="ja-JP" sz="1200" dirty="0">
              <a:latin typeface="+mn-ea"/>
              <a:ea typeface="+mn-ea"/>
            </a:endParaRPr>
          </a:p>
          <a:p>
            <a:r>
              <a:rPr lang="ja-JP" altLang="en-US" sz="1200">
                <a:latin typeface="+mn-ea"/>
                <a:ea typeface="+mn-ea"/>
              </a:rPr>
              <a:t>自動再生をオフにしている場合は、</a:t>
            </a:r>
            <a:r>
              <a:rPr lang="ja-JP" altLang="en-US" sz="1200" spc="-25">
                <a:solidFill>
                  <a:srgbClr val="333333"/>
                </a:solidFill>
                <a:latin typeface="Meiryo" panose="020B0604030504040204" pitchFamily="34" charset="-128"/>
                <a:ea typeface="Meiryo" panose="020B0604030504040204" pitchFamily="34" charset="-128"/>
                <a:cs typeface="Arial Unicode MS"/>
              </a:rPr>
              <a:t>動画プレーヤー上に再生マークが表示されます。これをタップすると動画が再生されます。</a:t>
            </a:r>
            <a:endParaRPr lang="ja-JP" altLang="en-US" sz="1200">
              <a:latin typeface="Meiryo" panose="020B0604030504040204" pitchFamily="34" charset="-128"/>
              <a:ea typeface="Meiryo" panose="020B0604030504040204" pitchFamily="34" charset="-128"/>
              <a:cs typeface="Arial Unicode MS"/>
            </a:endParaRPr>
          </a:p>
          <a:p>
            <a:endParaRPr lang="ja-JP" altLang="ja-JP" sz="1200">
              <a:latin typeface="+mn-ea"/>
              <a:ea typeface="+mn-ea"/>
            </a:endParaRPr>
          </a:p>
        </p:txBody>
      </p:sp>
      <p:sp>
        <p:nvSpPr>
          <p:cNvPr id="15" name="テキスト ボックス 2">
            <a:extLst>
              <a:ext uri="{FF2B5EF4-FFF2-40B4-BE49-F238E27FC236}">
                <a16:creationId xmlns:a16="http://schemas.microsoft.com/office/drawing/2014/main" id="{8331B760-F494-44F9-5718-C0743E4FF200}"/>
              </a:ext>
            </a:extLst>
          </p:cNvPr>
          <p:cNvSpPr txBox="1"/>
          <p:nvPr/>
        </p:nvSpPr>
        <p:spPr>
          <a:xfrm>
            <a:off x="1213655" y="6364968"/>
            <a:ext cx="6237786" cy="300019"/>
          </a:xfrm>
          <a:prstGeom prst="rect">
            <a:avLst/>
          </a:prstGeom>
          <a:noFill/>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133350" marR="5602" indent="-119063">
              <a:lnSpc>
                <a:spcPct val="119100"/>
              </a:lnSpc>
              <a:spcBef>
                <a:spcPts val="110"/>
              </a:spcBef>
            </a:pPr>
            <a:r>
              <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800" spc="-11">
                <a:solidFill>
                  <a:schemeClr val="bg1">
                    <a:lumMod val="65000"/>
                  </a:schemeClr>
                </a:solidFill>
                <a:latin typeface="Meiryo" panose="020B0604030504040204" pitchFamily="34" charset="-128"/>
                <a:ea typeface="Meiryo" panose="020B0604030504040204" pitchFamily="34" charset="-128"/>
                <a:cs typeface="Arial Unicode MS"/>
              </a:rPr>
              <a:t> </a:t>
            </a:r>
            <a:r>
              <a:rPr lang="ja-JP" altLang="en-US" sz="800" spc="-6">
                <a:solidFill>
                  <a:schemeClr val="bg1">
                    <a:lumMod val="65000"/>
                  </a:schemeClr>
                </a:solidFill>
                <a:latin typeface="Meiryo" panose="020B0604030504040204" pitchFamily="34" charset="-128"/>
                <a:ea typeface="Meiryo" panose="020B0604030504040204" pitchFamily="34" charset="-128"/>
                <a:cs typeface="Arial Unicode MS"/>
              </a:rPr>
              <a:t>ペー</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ジデ</a:t>
            </a:r>
            <a:r>
              <a:rPr lang="ja-JP" altLang="en-US" sz="800" spc="-39">
                <a:solidFill>
                  <a:schemeClr val="bg1">
                    <a:lumMod val="65000"/>
                  </a:schemeClr>
                </a:solidFill>
                <a:latin typeface="Meiryo" panose="020B0604030504040204" pitchFamily="34" charset="-128"/>
                <a:ea typeface="Meiryo" panose="020B0604030504040204" pitchFamily="34" charset="-128"/>
                <a:cs typeface="Arial Unicode MS"/>
              </a:rPr>
              <a:t>ザ</a:t>
            </a:r>
            <a:r>
              <a:rPr lang="ja-JP" altLang="en-US" sz="800" spc="-72">
                <a:solidFill>
                  <a:schemeClr val="bg1">
                    <a:lumMod val="65000"/>
                  </a:schemeClr>
                </a:solidFill>
                <a:latin typeface="Meiryo" panose="020B0604030504040204" pitchFamily="34" charset="-128"/>
                <a:ea typeface="Meiryo" panose="020B0604030504040204" pitchFamily="34" charset="-128"/>
                <a:cs typeface="Arial Unicode MS"/>
              </a:rPr>
              <a:t>イ</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ン</a:t>
            </a:r>
            <a:r>
              <a:rPr lang="ja-JP" altLang="en-US" sz="800" spc="-39">
                <a:solidFill>
                  <a:schemeClr val="bg1">
                    <a:lumMod val="65000"/>
                  </a:schemeClr>
                </a:solidFill>
                <a:latin typeface="Meiryo" panose="020B0604030504040204" pitchFamily="34" charset="-128"/>
                <a:ea typeface="Meiryo" panose="020B0604030504040204" pitchFamily="34" charset="-128"/>
                <a:cs typeface="Arial Unicode MS"/>
              </a:rPr>
              <a:t>お</a:t>
            </a:r>
            <a:r>
              <a:rPr lang="ja-JP" altLang="en-US" sz="800" spc="-50">
                <a:solidFill>
                  <a:schemeClr val="bg1">
                    <a:lumMod val="65000"/>
                  </a:schemeClr>
                </a:solidFill>
                <a:latin typeface="Meiryo" panose="020B0604030504040204" pitchFamily="34" charset="-128"/>
                <a:ea typeface="Meiryo" panose="020B0604030504040204" pitchFamily="34" charset="-128"/>
                <a:cs typeface="Arial Unicode MS"/>
              </a:rPr>
              <a:t>よ</a:t>
            </a:r>
            <a:r>
              <a:rPr lang="ja-JP" altLang="en-US" sz="800" spc="-11">
                <a:solidFill>
                  <a:schemeClr val="bg1">
                    <a:lumMod val="65000"/>
                  </a:schemeClr>
                </a:solidFill>
                <a:latin typeface="Meiryo" panose="020B0604030504040204" pitchFamily="34" charset="-128"/>
                <a:ea typeface="Meiryo" panose="020B0604030504040204" pitchFamily="34" charset="-128"/>
                <a:cs typeface="Arial Unicode MS"/>
              </a:rPr>
              <a:t>び</a:t>
            </a:r>
            <a:r>
              <a:rPr lang="ja-JP" altLang="en-US" sz="800" spc="-61">
                <a:solidFill>
                  <a:schemeClr val="bg1">
                    <a:lumMod val="65000"/>
                  </a:schemeClr>
                </a:solidFill>
                <a:latin typeface="Meiryo" panose="020B0604030504040204" pitchFamily="34" charset="-128"/>
                <a:ea typeface="Meiryo" panose="020B0604030504040204" pitchFamily="34" charset="-128"/>
                <a:cs typeface="Arial Unicode MS"/>
              </a:rPr>
              <a:t>メ</a:t>
            </a:r>
            <a:r>
              <a:rPr lang="ja-JP" altLang="en-US" sz="800" spc="-105">
                <a:solidFill>
                  <a:schemeClr val="bg1">
                    <a:lumMod val="65000"/>
                  </a:schemeClr>
                </a:solidFill>
                <a:latin typeface="Meiryo" panose="020B0604030504040204" pitchFamily="34" charset="-128"/>
                <a:ea typeface="Meiryo" panose="020B0604030504040204" pitchFamily="34" charset="-128"/>
                <a:cs typeface="Arial Unicode MS"/>
              </a:rPr>
              <a:t>ニ</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ュ</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ー概</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要</a:t>
            </a:r>
            <a:r>
              <a:rPr lang="ja-JP" altLang="en-US" sz="800" spc="-6">
                <a:solidFill>
                  <a:schemeClr val="bg1">
                    <a:lumMod val="65000"/>
                  </a:schemeClr>
                </a:solidFill>
                <a:latin typeface="Meiryo" panose="020B0604030504040204" pitchFamily="34" charset="-128"/>
                <a:ea typeface="Meiryo" panose="020B0604030504040204" pitchFamily="34" charset="-128"/>
                <a:cs typeface="Arial Unicode MS"/>
              </a:rPr>
              <a:t>を</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予</a:t>
            </a:r>
            <a:r>
              <a:rPr lang="ja-JP" altLang="en-US" sz="800" spc="6">
                <a:solidFill>
                  <a:schemeClr val="bg1">
                    <a:lumMod val="65000"/>
                  </a:schemeClr>
                </a:solidFill>
                <a:latin typeface="Meiryo" panose="020B0604030504040204" pitchFamily="34" charset="-128"/>
                <a:ea typeface="Meiryo" panose="020B0604030504040204" pitchFamily="34" charset="-128"/>
                <a:cs typeface="Arial Unicode MS"/>
              </a:rPr>
              <a:t>告</a:t>
            </a:r>
            <a:r>
              <a:rPr lang="ja-JP" altLang="en-US" sz="800" spc="-61">
                <a:solidFill>
                  <a:schemeClr val="bg1">
                    <a:lumMod val="65000"/>
                  </a:schemeClr>
                </a:solidFill>
                <a:latin typeface="Meiryo" panose="020B0604030504040204" pitchFamily="34" charset="-128"/>
                <a:ea typeface="Meiryo" panose="020B0604030504040204" pitchFamily="34" charset="-128"/>
                <a:cs typeface="Arial Unicode MS"/>
              </a:rPr>
              <a:t>な</a:t>
            </a:r>
            <a:r>
              <a:rPr lang="ja-JP" altLang="en-US" sz="800" spc="-72">
                <a:solidFill>
                  <a:schemeClr val="bg1">
                    <a:lumMod val="65000"/>
                  </a:schemeClr>
                </a:solidFill>
                <a:latin typeface="Meiryo" panose="020B0604030504040204" pitchFamily="34" charset="-128"/>
                <a:ea typeface="Meiryo" panose="020B0604030504040204" pitchFamily="34" charset="-128"/>
                <a:cs typeface="Arial Unicode MS"/>
              </a:rPr>
              <a:t>く</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変</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更</a:t>
            </a:r>
            <a:r>
              <a:rPr lang="ja-JP" altLang="en-US" sz="800" spc="-39">
                <a:solidFill>
                  <a:schemeClr val="bg1">
                    <a:lumMod val="65000"/>
                  </a:schemeClr>
                </a:solidFill>
                <a:latin typeface="Meiryo" panose="020B0604030504040204" pitchFamily="34" charset="-128"/>
                <a:ea typeface="Meiryo" panose="020B0604030504040204" pitchFamily="34" charset="-128"/>
                <a:cs typeface="Arial Unicode MS"/>
              </a:rPr>
              <a:t>す</a:t>
            </a:r>
            <a:r>
              <a:rPr lang="ja-JP" altLang="en-US" sz="800" spc="-6">
                <a:solidFill>
                  <a:schemeClr val="bg1">
                    <a:lumMod val="65000"/>
                  </a:schemeClr>
                </a:solidFill>
                <a:latin typeface="Meiryo" panose="020B0604030504040204" pitchFamily="34" charset="-128"/>
                <a:ea typeface="Meiryo" panose="020B0604030504040204" pitchFamily="34" charset="-128"/>
                <a:cs typeface="Arial Unicode MS"/>
              </a:rPr>
              <a:t>る</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場</a:t>
            </a:r>
            <a:r>
              <a:rPr lang="ja-JP" altLang="en-US" sz="800" spc="6">
                <a:solidFill>
                  <a:schemeClr val="bg1">
                    <a:lumMod val="65000"/>
                  </a:schemeClr>
                </a:solidFill>
                <a:latin typeface="Meiryo" panose="020B0604030504040204" pitchFamily="34" charset="-128"/>
                <a:ea typeface="Meiryo" panose="020B0604030504040204" pitchFamily="34" charset="-128"/>
                <a:cs typeface="Arial Unicode MS"/>
              </a:rPr>
              <a:t>合</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が</a:t>
            </a:r>
            <a:r>
              <a:rPr lang="ja-JP" altLang="en-US" sz="800" spc="-33">
                <a:solidFill>
                  <a:schemeClr val="bg1">
                    <a:lumMod val="65000"/>
                  </a:schemeClr>
                </a:solidFill>
                <a:latin typeface="Meiryo" panose="020B0604030504040204" pitchFamily="34" charset="-128"/>
                <a:ea typeface="Meiryo" panose="020B0604030504040204" pitchFamily="34" charset="-128"/>
                <a:cs typeface="Arial Unicode MS"/>
              </a:rPr>
              <a:t>ござ</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い</a:t>
            </a:r>
            <a:r>
              <a:rPr lang="ja-JP" altLang="en-US" sz="800" spc="-33">
                <a:solidFill>
                  <a:schemeClr val="bg1">
                    <a:lumMod val="65000"/>
                  </a:schemeClr>
                </a:solidFill>
                <a:latin typeface="Meiryo" panose="020B0604030504040204" pitchFamily="34" charset="-128"/>
                <a:ea typeface="Meiryo" panose="020B0604030504040204" pitchFamily="34" charset="-128"/>
                <a:cs typeface="Arial Unicode MS"/>
              </a:rPr>
              <a:t>ま</a:t>
            </a:r>
            <a:r>
              <a:rPr lang="ja-JP" altLang="en-US" sz="800" spc="-22">
                <a:solidFill>
                  <a:schemeClr val="bg1">
                    <a:lumMod val="65000"/>
                  </a:schemeClr>
                </a:solidFill>
                <a:latin typeface="Meiryo" panose="020B0604030504040204" pitchFamily="34" charset="-128"/>
                <a:ea typeface="Meiryo" panose="020B0604030504040204" pitchFamily="34" charset="-128"/>
                <a:cs typeface="Arial Unicode MS"/>
              </a:rPr>
              <a:t>す。</a:t>
            </a:r>
            <a:r>
              <a:rPr lang="ja-JP" altLang="en-US" sz="800" spc="-20">
                <a:solidFill>
                  <a:schemeClr val="bg1">
                    <a:lumMod val="65000"/>
                  </a:schemeClr>
                </a:solidFill>
                <a:latin typeface="Meiryo" panose="020B0604030504040204" pitchFamily="34" charset="-128"/>
                <a:ea typeface="Meiryo" panose="020B0604030504040204" pitchFamily="34" charset="-128"/>
                <a:cs typeface="Arial Unicode MS"/>
              </a:rPr>
              <a:t>詳</a:t>
            </a:r>
            <a:r>
              <a:rPr lang="ja-JP" altLang="en-US" sz="800" spc="-85">
                <a:solidFill>
                  <a:schemeClr val="bg1">
                    <a:lumMod val="65000"/>
                  </a:schemeClr>
                </a:solidFill>
                <a:latin typeface="Meiryo" panose="020B0604030504040204" pitchFamily="34" charset="-128"/>
                <a:ea typeface="Meiryo" panose="020B0604030504040204" pitchFamily="34" charset="-128"/>
                <a:cs typeface="Arial Unicode MS"/>
              </a:rPr>
              <a:t>し</a:t>
            </a:r>
            <a:r>
              <a:rPr lang="ja-JP" altLang="en-US" sz="800" spc="-80">
                <a:solidFill>
                  <a:schemeClr val="bg1">
                    <a:lumMod val="65000"/>
                  </a:schemeClr>
                </a:solidFill>
                <a:latin typeface="Meiryo" panose="020B0604030504040204" pitchFamily="34" charset="-128"/>
                <a:ea typeface="Meiryo" panose="020B0604030504040204" pitchFamily="34" charset="-128"/>
                <a:cs typeface="Arial Unicode MS"/>
              </a:rPr>
              <a:t>く</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は担当</a:t>
            </a:r>
            <a:r>
              <a:rPr lang="ja-JP" altLang="en-US" sz="800" spc="25">
                <a:solidFill>
                  <a:schemeClr val="bg1">
                    <a:lumMod val="65000"/>
                  </a:schemeClr>
                </a:solidFill>
                <a:latin typeface="Meiryo" panose="020B0604030504040204" pitchFamily="34" charset="-128"/>
                <a:ea typeface="Meiryo" panose="020B0604030504040204" pitchFamily="34" charset="-128"/>
                <a:cs typeface="Arial Unicode MS"/>
              </a:rPr>
              <a:t>営</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業</a:t>
            </a:r>
            <a:r>
              <a:rPr lang="ja-JP" altLang="en-US" sz="800" spc="-30">
                <a:solidFill>
                  <a:schemeClr val="bg1">
                    <a:lumMod val="65000"/>
                  </a:schemeClr>
                </a:solidFill>
                <a:latin typeface="Meiryo" panose="020B0604030504040204" pitchFamily="34" charset="-128"/>
                <a:ea typeface="Meiryo" panose="020B0604030504040204" pitchFamily="34" charset="-128"/>
                <a:cs typeface="Arial Unicode MS"/>
              </a:rPr>
              <a:t>に</a:t>
            </a:r>
            <a:r>
              <a:rPr lang="ja-JP" altLang="en-US" sz="800" spc="5">
                <a:solidFill>
                  <a:schemeClr val="bg1">
                    <a:lumMod val="65000"/>
                  </a:schemeClr>
                </a:solidFill>
                <a:latin typeface="Meiryo" panose="020B0604030504040204" pitchFamily="34" charset="-128"/>
                <a:ea typeface="Meiryo" panose="020B0604030504040204" pitchFamily="34" charset="-128"/>
                <a:cs typeface="Arial Unicode MS"/>
              </a:rPr>
              <a:t>お</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問い</a:t>
            </a:r>
            <a:r>
              <a:rPr lang="ja-JP" altLang="en-US" sz="800" spc="5">
                <a:solidFill>
                  <a:schemeClr val="bg1">
                    <a:lumMod val="65000"/>
                  </a:schemeClr>
                </a:solidFill>
                <a:latin typeface="Meiryo" panose="020B0604030504040204" pitchFamily="34" charset="-128"/>
                <a:ea typeface="Meiryo" panose="020B0604030504040204" pitchFamily="34" charset="-128"/>
                <a:cs typeface="Arial Unicode MS"/>
              </a:rPr>
              <a:t>合</a:t>
            </a:r>
            <a:r>
              <a:rPr lang="ja-JP" altLang="en-US" sz="800" spc="-5">
                <a:solidFill>
                  <a:schemeClr val="bg1">
                    <a:lumMod val="65000"/>
                  </a:schemeClr>
                </a:solidFill>
                <a:latin typeface="Meiryo" panose="020B0604030504040204" pitchFamily="34" charset="-128"/>
                <a:ea typeface="Meiryo" panose="020B0604030504040204" pitchFamily="34" charset="-128"/>
                <a:cs typeface="Arial Unicode MS"/>
              </a:rPr>
              <a:t>わ</a:t>
            </a:r>
            <a:r>
              <a:rPr lang="ja-JP" altLang="en-US" sz="800" spc="-60">
                <a:solidFill>
                  <a:schemeClr val="bg1">
                    <a:lumMod val="65000"/>
                  </a:schemeClr>
                </a:solidFill>
                <a:latin typeface="Meiryo" panose="020B0604030504040204" pitchFamily="34" charset="-128"/>
                <a:ea typeface="Meiryo" panose="020B0604030504040204" pitchFamily="34" charset="-128"/>
                <a:cs typeface="Arial Unicode MS"/>
              </a:rPr>
              <a:t>せ</a:t>
            </a:r>
            <a:r>
              <a:rPr lang="ja-JP" altLang="en-US" sz="800" spc="-85">
                <a:solidFill>
                  <a:schemeClr val="bg1">
                    <a:lumMod val="65000"/>
                  </a:schemeClr>
                </a:solidFill>
                <a:latin typeface="Meiryo" panose="020B0604030504040204" pitchFamily="34" charset="-128"/>
                <a:ea typeface="Meiryo" panose="020B0604030504040204" pitchFamily="34" charset="-128"/>
                <a:cs typeface="Arial Unicode MS"/>
              </a:rPr>
              <a:t>く</a:t>
            </a:r>
            <a:r>
              <a:rPr lang="ja-JP" altLang="en-US" sz="800" spc="-30">
                <a:solidFill>
                  <a:schemeClr val="bg1">
                    <a:lumMod val="65000"/>
                  </a:schemeClr>
                </a:solidFill>
                <a:latin typeface="Meiryo" panose="020B0604030504040204" pitchFamily="34" charset="-128"/>
                <a:ea typeface="Meiryo" panose="020B0604030504040204" pitchFamily="34" charset="-128"/>
                <a:cs typeface="Arial Unicode MS"/>
              </a:rPr>
              <a:t>だ</a:t>
            </a:r>
            <a:r>
              <a:rPr lang="ja-JP" altLang="en-US" sz="800" spc="-45">
                <a:solidFill>
                  <a:schemeClr val="bg1">
                    <a:lumMod val="65000"/>
                  </a:schemeClr>
                </a:solidFill>
                <a:latin typeface="Meiryo" panose="020B0604030504040204" pitchFamily="34" charset="-128"/>
                <a:ea typeface="Meiryo" panose="020B0604030504040204" pitchFamily="34" charset="-128"/>
                <a:cs typeface="Arial Unicode MS"/>
              </a:rPr>
              <a:t>さ</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い</a:t>
            </a:r>
            <a:endParaRPr lang="ja-JP" altLang="en-US" sz="800" spc="-347">
              <a:solidFill>
                <a:schemeClr val="bg1">
                  <a:lumMod val="65000"/>
                </a:schemeClr>
              </a:solidFill>
              <a:latin typeface="Meiryo" panose="020B0604030504040204" pitchFamily="34" charset="-128"/>
              <a:ea typeface="Meiryo" panose="020B0604030504040204" pitchFamily="34" charset="-128"/>
              <a:cs typeface="Arial Unicode MS"/>
            </a:endParaRPr>
          </a:p>
          <a:p>
            <a:pPr marL="133350" marR="5602" indent="-119063">
              <a:lnSpc>
                <a:spcPct val="119100"/>
              </a:lnSpc>
              <a:spcBef>
                <a:spcPts val="110"/>
              </a:spcBef>
            </a:pPr>
            <a:r>
              <a:rPr lang="ja-JP" altLang="en-US" sz="800" spc="-347">
                <a:solidFill>
                  <a:schemeClr val="bg1">
                    <a:lumMod val="65000"/>
                  </a:schemeClr>
                </a:solidFill>
                <a:latin typeface="Meiryo" panose="020B0604030504040204" pitchFamily="34" charset="-128"/>
                <a:ea typeface="Meiryo" panose="020B0604030504040204" pitchFamily="34" charset="-128"/>
                <a:cs typeface="Arial Unicode MS"/>
              </a:rPr>
              <a:t>   </a:t>
            </a:r>
            <a:r>
              <a:rPr lang="en-US" altLang="ja-JP" sz="800"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一部端末で表示が異なる場合があります</a:t>
            </a:r>
            <a:endParaRPr lang="ja-JP" altLang="en-US" sz="800" spc="25">
              <a:solidFill>
                <a:schemeClr val="bg1">
                  <a:lumMod val="65000"/>
                </a:schemeClr>
              </a:solidFill>
              <a:latin typeface="Meiryo" panose="020B0604030504040204" pitchFamily="34" charset="-128"/>
              <a:ea typeface="Meiryo" panose="020B0604030504040204" pitchFamily="34" charset="-128"/>
              <a:cs typeface="Arial Unicode MS"/>
            </a:endParaRPr>
          </a:p>
        </p:txBody>
      </p:sp>
      <p:cxnSp>
        <p:nvCxnSpPr>
          <p:cNvPr id="21" name="カギ線コネクタ 20">
            <a:extLst>
              <a:ext uri="{FF2B5EF4-FFF2-40B4-BE49-F238E27FC236}">
                <a16:creationId xmlns:a16="http://schemas.microsoft.com/office/drawing/2014/main" id="{DE649DB3-E659-BD5E-E75F-C5BBD236427F}"/>
              </a:ext>
            </a:extLst>
          </p:cNvPr>
          <p:cNvCxnSpPr>
            <a:cxnSpLocks/>
            <a:endCxn id="10" idx="2"/>
          </p:cNvCxnSpPr>
          <p:nvPr/>
        </p:nvCxnSpPr>
        <p:spPr>
          <a:xfrm flipV="1">
            <a:off x="1832159" y="5203481"/>
            <a:ext cx="2477763" cy="143980"/>
          </a:xfrm>
          <a:prstGeom prst="bentConnector2">
            <a:avLst/>
          </a:prstGeom>
          <a:ln w="28575">
            <a:headEnd type="oval" w="lg" len="lg"/>
            <a:tailEnd type="triangle"/>
          </a:ln>
        </p:spPr>
        <p:style>
          <a:lnRef idx="1">
            <a:schemeClr val="accent1"/>
          </a:lnRef>
          <a:fillRef idx="0">
            <a:schemeClr val="accent1"/>
          </a:fillRef>
          <a:effectRef idx="0">
            <a:schemeClr val="accent1"/>
          </a:effectRef>
          <a:fontRef idx="minor">
            <a:schemeClr val="tx1"/>
          </a:fontRef>
        </p:style>
      </p:cxnSp>
      <p:sp>
        <p:nvSpPr>
          <p:cNvPr id="31" name="Google Shape;106;p3">
            <a:extLst>
              <a:ext uri="{FF2B5EF4-FFF2-40B4-BE49-F238E27FC236}">
                <a16:creationId xmlns:a16="http://schemas.microsoft.com/office/drawing/2014/main" id="{FAD5A0D5-4D66-6310-5424-528AB430679D}"/>
              </a:ext>
            </a:extLst>
          </p:cNvPr>
          <p:cNvSpPr/>
          <p:nvPr/>
        </p:nvSpPr>
        <p:spPr>
          <a:xfrm>
            <a:off x="6724203" y="1883702"/>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32" name="Google Shape;100;p3">
            <a:extLst>
              <a:ext uri="{FF2B5EF4-FFF2-40B4-BE49-F238E27FC236}">
                <a16:creationId xmlns:a16="http://schemas.microsoft.com/office/drawing/2014/main" id="{EA36E336-E595-0D5D-72F9-500C8BF4E024}"/>
              </a:ext>
            </a:extLst>
          </p:cNvPr>
          <p:cNvSpPr txBox="1"/>
          <p:nvPr/>
        </p:nvSpPr>
        <p:spPr>
          <a:xfrm>
            <a:off x="7629711" y="2285471"/>
            <a:ext cx="4129071" cy="330466"/>
          </a:xfrm>
          <a:prstGeom prst="rect">
            <a:avLst/>
          </a:prstGeom>
          <a:noFill/>
          <a:ln>
            <a:noFill/>
          </a:ln>
        </p:spPr>
        <p:txBody>
          <a:bodyPr spcFirstLastPara="1" wrap="square" lIns="0" tIns="52950" rIns="0" bIns="0" anchor="ctr" anchorCtr="0">
            <a:spAutoFit/>
          </a:bodyPr>
          <a:lstStyle/>
          <a:p>
            <a:r>
              <a:rPr lang="ja-JP" altLang="ja-JP" sz="900">
                <a:latin typeface="+mn-ea"/>
                <a:ea typeface="+mn-ea"/>
              </a:rPr>
              <a:t>記事内 下部</a:t>
            </a:r>
          </a:p>
          <a:p>
            <a:r>
              <a:rPr lang="ja-JP" altLang="ja-JP" sz="900">
                <a:latin typeface="+mn-ea"/>
                <a:ea typeface="+mn-ea"/>
              </a:rPr>
              <a:t>※遷移先URLは動画の下に掲載されます</a:t>
            </a:r>
          </a:p>
        </p:txBody>
      </p:sp>
      <p:sp>
        <p:nvSpPr>
          <p:cNvPr id="33" name="Google Shape;101;p3">
            <a:extLst>
              <a:ext uri="{FF2B5EF4-FFF2-40B4-BE49-F238E27FC236}">
                <a16:creationId xmlns:a16="http://schemas.microsoft.com/office/drawing/2014/main" id="{899A3944-798E-A3D7-1581-2EC8D9D3AA89}"/>
              </a:ext>
            </a:extLst>
          </p:cNvPr>
          <p:cNvSpPr txBox="1"/>
          <p:nvPr/>
        </p:nvSpPr>
        <p:spPr>
          <a:xfrm>
            <a:off x="6710212" y="2400402"/>
            <a:ext cx="741229"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掲載</a:t>
            </a:r>
            <a:r>
              <a:rPr lang="ja-JP" altLang="en-US" sz="816">
                <a:solidFill>
                  <a:srgbClr val="999999"/>
                </a:solidFill>
                <a:latin typeface="メイリオ" panose="020B0604030504040204" pitchFamily="50" charset="-128"/>
                <a:ea typeface="メイリオ" panose="020B0604030504040204" pitchFamily="50" charset="-128"/>
                <a:cs typeface="Meiryo"/>
                <a:sym typeface="Meiryo"/>
              </a:rPr>
              <a:t>面</a:t>
            </a:r>
            <a:endParaRPr sz="816"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34" name="Google Shape;106;p3">
            <a:extLst>
              <a:ext uri="{FF2B5EF4-FFF2-40B4-BE49-F238E27FC236}">
                <a16:creationId xmlns:a16="http://schemas.microsoft.com/office/drawing/2014/main" id="{E23C0997-9B6B-DF2E-5523-39FEB6BD6434}"/>
              </a:ext>
            </a:extLst>
          </p:cNvPr>
          <p:cNvSpPr/>
          <p:nvPr/>
        </p:nvSpPr>
        <p:spPr>
          <a:xfrm>
            <a:off x="6724203" y="2687474"/>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35" name="Google Shape;100;p3">
            <a:extLst>
              <a:ext uri="{FF2B5EF4-FFF2-40B4-BE49-F238E27FC236}">
                <a16:creationId xmlns:a16="http://schemas.microsoft.com/office/drawing/2014/main" id="{104B67CC-421B-1415-5443-9729927AED0A}"/>
              </a:ext>
            </a:extLst>
          </p:cNvPr>
          <p:cNvSpPr txBox="1"/>
          <p:nvPr/>
        </p:nvSpPr>
        <p:spPr>
          <a:xfrm>
            <a:off x="7629711" y="2757945"/>
            <a:ext cx="4129071" cy="191967"/>
          </a:xfrm>
          <a:prstGeom prst="rect">
            <a:avLst/>
          </a:prstGeom>
          <a:noFill/>
          <a:ln>
            <a:noFill/>
          </a:ln>
        </p:spPr>
        <p:txBody>
          <a:bodyPr spcFirstLastPara="1" wrap="square" lIns="0" tIns="52950" rIns="0" bIns="0" anchor="ctr" anchorCtr="0">
            <a:spAutoFit/>
          </a:bodyPr>
          <a:lstStyle/>
          <a:p>
            <a:r>
              <a:rPr lang="ja-JP" altLang="en-US" sz="900"/>
              <a:t>動画</a:t>
            </a:r>
            <a:endParaRPr lang="ja-JP" altLang="ja-JP" sz="900"/>
          </a:p>
        </p:txBody>
      </p:sp>
      <p:sp>
        <p:nvSpPr>
          <p:cNvPr id="36" name="Google Shape;101;p3">
            <a:extLst>
              <a:ext uri="{FF2B5EF4-FFF2-40B4-BE49-F238E27FC236}">
                <a16:creationId xmlns:a16="http://schemas.microsoft.com/office/drawing/2014/main" id="{41558EC5-5DEF-D089-2470-B09813484186}"/>
              </a:ext>
            </a:extLst>
          </p:cNvPr>
          <p:cNvSpPr txBox="1"/>
          <p:nvPr/>
        </p:nvSpPr>
        <p:spPr>
          <a:xfrm>
            <a:off x="6710212" y="2811376"/>
            <a:ext cx="741229"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掲載</a:t>
            </a:r>
            <a:r>
              <a:rPr lang="ja-JP" altLang="en-US" sz="816">
                <a:solidFill>
                  <a:srgbClr val="999999"/>
                </a:solidFill>
                <a:latin typeface="メイリオ" panose="020B0604030504040204" pitchFamily="50" charset="-128"/>
                <a:ea typeface="メイリオ" panose="020B0604030504040204" pitchFamily="50" charset="-128"/>
                <a:cs typeface="Meiryo"/>
                <a:sym typeface="Meiryo"/>
              </a:rPr>
              <a:t>内容</a:t>
            </a:r>
            <a:endParaRPr sz="816"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37" name="Google Shape;106;p3">
            <a:extLst>
              <a:ext uri="{FF2B5EF4-FFF2-40B4-BE49-F238E27FC236}">
                <a16:creationId xmlns:a16="http://schemas.microsoft.com/office/drawing/2014/main" id="{244C14DF-8199-6D64-1B14-515A18478FE7}"/>
              </a:ext>
            </a:extLst>
          </p:cNvPr>
          <p:cNvSpPr/>
          <p:nvPr/>
        </p:nvSpPr>
        <p:spPr>
          <a:xfrm>
            <a:off x="6724203" y="3064189"/>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38" name="Google Shape;100;p3">
            <a:extLst>
              <a:ext uri="{FF2B5EF4-FFF2-40B4-BE49-F238E27FC236}">
                <a16:creationId xmlns:a16="http://schemas.microsoft.com/office/drawing/2014/main" id="{A99F5510-B114-F911-C710-E2B224E238C5}"/>
              </a:ext>
            </a:extLst>
          </p:cNvPr>
          <p:cNvSpPr txBox="1"/>
          <p:nvPr/>
        </p:nvSpPr>
        <p:spPr>
          <a:xfrm>
            <a:off x="7629711" y="3131371"/>
            <a:ext cx="4129071" cy="191967"/>
          </a:xfrm>
          <a:prstGeom prst="rect">
            <a:avLst/>
          </a:prstGeom>
          <a:noFill/>
          <a:ln>
            <a:noFill/>
          </a:ln>
        </p:spPr>
        <p:txBody>
          <a:bodyPr spcFirstLastPara="1" wrap="square" lIns="0" tIns="52950" rIns="0" bIns="0" anchor="ctr" anchorCtr="0">
            <a:spAutoFit/>
          </a:bodyPr>
          <a:lstStyle/>
          <a:p>
            <a:r>
              <a:rPr lang="en-US" altLang="ja-JP" sz="900" dirty="0">
                <a:latin typeface="+mn-ea"/>
                <a:ea typeface="+mn-ea"/>
              </a:rPr>
              <a:t>1</a:t>
            </a:r>
            <a:r>
              <a:rPr lang="ja-JP" altLang="en-US" sz="900">
                <a:latin typeface="+mn-ea"/>
                <a:ea typeface="+mn-ea"/>
              </a:rPr>
              <a:t>本／</a:t>
            </a:r>
            <a:r>
              <a:rPr lang="en-US" altLang="ja-JP" sz="900" dirty="0">
                <a:latin typeface="+mn-ea"/>
                <a:ea typeface="+mn-ea"/>
              </a:rPr>
              <a:t>1</a:t>
            </a:r>
            <a:r>
              <a:rPr lang="ja-JP" altLang="en-US" sz="900">
                <a:latin typeface="+mn-ea"/>
                <a:ea typeface="+mn-ea"/>
              </a:rPr>
              <a:t>記事</a:t>
            </a:r>
            <a:endParaRPr lang="ja-JP" altLang="ja-JP" sz="900">
              <a:latin typeface="+mn-ea"/>
              <a:ea typeface="+mn-ea"/>
            </a:endParaRPr>
          </a:p>
        </p:txBody>
      </p:sp>
      <p:sp>
        <p:nvSpPr>
          <p:cNvPr id="41" name="Google Shape;101;p3">
            <a:extLst>
              <a:ext uri="{FF2B5EF4-FFF2-40B4-BE49-F238E27FC236}">
                <a16:creationId xmlns:a16="http://schemas.microsoft.com/office/drawing/2014/main" id="{C757EA14-D11E-8DB6-A0D2-AEF8F71A8B98}"/>
              </a:ext>
            </a:extLst>
          </p:cNvPr>
          <p:cNvSpPr txBox="1"/>
          <p:nvPr/>
        </p:nvSpPr>
        <p:spPr>
          <a:xfrm>
            <a:off x="6710212" y="3177053"/>
            <a:ext cx="741229"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altLang="en-US" sz="816">
                <a:solidFill>
                  <a:srgbClr val="999999"/>
                </a:solidFill>
                <a:latin typeface="メイリオ" panose="020B0604030504040204" pitchFamily="50" charset="-128"/>
                <a:ea typeface="メイリオ" panose="020B0604030504040204" pitchFamily="50" charset="-128"/>
                <a:cs typeface="Meiryo"/>
                <a:sym typeface="Meiryo"/>
              </a:rPr>
              <a:t>枠数</a:t>
            </a:r>
            <a:endParaRPr sz="816"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42" name="Google Shape;106;p3">
            <a:extLst>
              <a:ext uri="{FF2B5EF4-FFF2-40B4-BE49-F238E27FC236}">
                <a16:creationId xmlns:a16="http://schemas.microsoft.com/office/drawing/2014/main" id="{2E2DAAD0-8041-1768-2CFC-EDA2E87ED724}"/>
              </a:ext>
            </a:extLst>
          </p:cNvPr>
          <p:cNvSpPr/>
          <p:nvPr/>
        </p:nvSpPr>
        <p:spPr>
          <a:xfrm>
            <a:off x="6724203" y="3428812"/>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43" name="Google Shape;100;p3">
            <a:extLst>
              <a:ext uri="{FF2B5EF4-FFF2-40B4-BE49-F238E27FC236}">
                <a16:creationId xmlns:a16="http://schemas.microsoft.com/office/drawing/2014/main" id="{269227C3-4302-9D65-F511-1EE50402FF7E}"/>
              </a:ext>
            </a:extLst>
          </p:cNvPr>
          <p:cNvSpPr txBox="1"/>
          <p:nvPr/>
        </p:nvSpPr>
        <p:spPr>
          <a:xfrm>
            <a:off x="7629711" y="3526854"/>
            <a:ext cx="4129071" cy="204791"/>
          </a:xfrm>
          <a:prstGeom prst="rect">
            <a:avLst/>
          </a:prstGeom>
          <a:noFill/>
          <a:ln>
            <a:noFill/>
          </a:ln>
        </p:spPr>
        <p:txBody>
          <a:bodyPr spcFirstLastPara="1" wrap="square" lIns="0" tIns="52950" rIns="0" bIns="0" anchor="ctr" anchorCtr="0">
            <a:spAutoFit/>
          </a:bodyPr>
          <a:lstStyle/>
          <a:p>
            <a:pPr marL="12699">
              <a:spcBef>
                <a:spcPts val="100"/>
              </a:spcBef>
            </a:pPr>
            <a:r>
              <a:rPr lang="ja-JP" altLang="en-US" sz="900" spc="25">
                <a:solidFill>
                  <a:srgbClr val="333333"/>
                </a:solidFill>
                <a:latin typeface="Meiryo" panose="020B0604030504040204" pitchFamily="34" charset="-128"/>
                <a:ea typeface="Meiryo" panose="020B0604030504040204" pitchFamily="34" charset="-128"/>
                <a:cs typeface="Arial Unicode MS"/>
              </a:rPr>
              <a:t>動画再生数</a:t>
            </a:r>
            <a:r>
              <a:rPr lang="ja-JP" altLang="en-US" sz="900" spc="-320">
                <a:solidFill>
                  <a:srgbClr val="333333"/>
                </a:solidFill>
                <a:latin typeface="Meiryo" panose="020B0604030504040204" pitchFamily="34" charset="-128"/>
                <a:ea typeface="Meiryo" panose="020B0604030504040204" pitchFamily="34" charset="-128"/>
                <a:cs typeface="Arial Unicode MS"/>
              </a:rPr>
              <a:t>、</a:t>
            </a:r>
            <a:r>
              <a:rPr lang="ja-JP" altLang="en-US" sz="900" spc="25">
                <a:solidFill>
                  <a:srgbClr val="333333"/>
                </a:solidFill>
                <a:latin typeface="Meiryo" panose="020B0604030504040204" pitchFamily="34" charset="-128"/>
                <a:ea typeface="Meiryo" panose="020B0604030504040204" pitchFamily="34" charset="-128"/>
                <a:cs typeface="Arial Unicode MS"/>
              </a:rPr>
              <a:t>動画再生</a:t>
            </a:r>
            <a:r>
              <a:rPr lang="ja-JP" altLang="en-US" sz="900" spc="-6">
                <a:solidFill>
                  <a:srgbClr val="333333"/>
                </a:solidFill>
                <a:latin typeface="Meiryo" panose="020B0604030504040204" pitchFamily="34" charset="-128"/>
                <a:ea typeface="Meiryo" panose="020B0604030504040204" pitchFamily="34" charset="-128"/>
                <a:cs typeface="Arial Unicode MS"/>
              </a:rPr>
              <a:t>完了</a:t>
            </a:r>
            <a:r>
              <a:rPr lang="ja-JP" altLang="en-US" sz="900">
                <a:solidFill>
                  <a:srgbClr val="333333"/>
                </a:solidFill>
                <a:latin typeface="Meiryo" panose="020B0604030504040204" pitchFamily="34" charset="-128"/>
                <a:ea typeface="Meiryo" panose="020B0604030504040204" pitchFamily="34" charset="-128"/>
                <a:cs typeface="Arial Unicode MS"/>
              </a:rPr>
              <a:t>数</a:t>
            </a:r>
            <a:endParaRPr lang="ja-JP" altLang="en-US" sz="900" dirty="0">
              <a:latin typeface="Meiryo" panose="020B0604030504040204" pitchFamily="34" charset="-128"/>
              <a:ea typeface="Meiryo" panose="020B0604030504040204" pitchFamily="34" charset="-128"/>
              <a:cs typeface="Arial Unicode MS"/>
            </a:endParaRPr>
          </a:p>
        </p:txBody>
      </p:sp>
      <p:sp>
        <p:nvSpPr>
          <p:cNvPr id="44" name="Google Shape;101;p3">
            <a:extLst>
              <a:ext uri="{FF2B5EF4-FFF2-40B4-BE49-F238E27FC236}">
                <a16:creationId xmlns:a16="http://schemas.microsoft.com/office/drawing/2014/main" id="{1BDC0482-A26B-51A0-7466-249F75264EB4}"/>
              </a:ext>
            </a:extLst>
          </p:cNvPr>
          <p:cNvSpPr txBox="1"/>
          <p:nvPr/>
        </p:nvSpPr>
        <p:spPr>
          <a:xfrm>
            <a:off x="6710212" y="3571199"/>
            <a:ext cx="741229" cy="150625"/>
          </a:xfrm>
          <a:prstGeom prst="rect">
            <a:avLst/>
          </a:prstGeom>
          <a:noFill/>
          <a:ln>
            <a:noFill/>
          </a:ln>
        </p:spPr>
        <p:txBody>
          <a:bodyPr spcFirstLastPara="1" wrap="square" lIns="0" tIns="11500" rIns="0" bIns="0" anchor="t" anchorCtr="0">
            <a:spAutoFit/>
          </a:bodyPr>
          <a:lstStyle/>
          <a:p>
            <a:pPr marL="12699">
              <a:spcBef>
                <a:spcPts val="100"/>
              </a:spcBef>
            </a:pPr>
            <a:r>
              <a:rPr lang="ja-JP" altLang="en-US" sz="820" spc="-65">
                <a:solidFill>
                  <a:srgbClr val="999999"/>
                </a:solidFill>
                <a:latin typeface="Meiryo" panose="020B0604030504040204" pitchFamily="34" charset="-128"/>
                <a:ea typeface="Meiryo" panose="020B0604030504040204" pitchFamily="34" charset="-128"/>
                <a:cs typeface="Arial Unicode MS"/>
              </a:rPr>
              <a:t>レ</a:t>
            </a:r>
            <a:r>
              <a:rPr lang="ja-JP" altLang="en-US" sz="820" spc="-40">
                <a:solidFill>
                  <a:srgbClr val="999999"/>
                </a:solidFill>
                <a:latin typeface="Meiryo" panose="020B0604030504040204" pitchFamily="34" charset="-128"/>
                <a:ea typeface="Meiryo" panose="020B0604030504040204" pitchFamily="34" charset="-128"/>
                <a:cs typeface="Arial Unicode MS"/>
              </a:rPr>
              <a:t>ポ</a:t>
            </a:r>
            <a:r>
              <a:rPr lang="ja-JP" altLang="en-US" sz="820" spc="-80">
                <a:solidFill>
                  <a:srgbClr val="999999"/>
                </a:solidFill>
                <a:latin typeface="Meiryo" panose="020B0604030504040204" pitchFamily="34" charset="-128"/>
                <a:ea typeface="Meiryo" panose="020B0604030504040204" pitchFamily="34" charset="-128"/>
                <a:cs typeface="Arial Unicode MS"/>
              </a:rPr>
              <a:t>ー</a:t>
            </a:r>
            <a:r>
              <a:rPr lang="ja-JP" altLang="en-US" sz="820" spc="-65">
                <a:solidFill>
                  <a:srgbClr val="999999"/>
                </a:solidFill>
                <a:latin typeface="Meiryo" panose="020B0604030504040204" pitchFamily="34" charset="-128"/>
                <a:ea typeface="Meiryo" panose="020B0604030504040204" pitchFamily="34" charset="-128"/>
                <a:cs typeface="Arial Unicode MS"/>
              </a:rPr>
              <a:t>ト</a:t>
            </a:r>
            <a:r>
              <a:rPr lang="ja-JP" altLang="en-US" sz="820" spc="-35">
                <a:solidFill>
                  <a:srgbClr val="999999"/>
                </a:solidFill>
                <a:latin typeface="Meiryo" panose="020B0604030504040204" pitchFamily="34" charset="-128"/>
                <a:ea typeface="Meiryo" panose="020B0604030504040204" pitchFamily="34" charset="-128"/>
                <a:cs typeface="Arial Unicode MS"/>
              </a:rPr>
              <a:t>項</a:t>
            </a:r>
            <a:r>
              <a:rPr lang="ja-JP" altLang="en-US" sz="820">
                <a:solidFill>
                  <a:srgbClr val="999999"/>
                </a:solidFill>
                <a:latin typeface="Meiryo" panose="020B0604030504040204" pitchFamily="34" charset="-128"/>
                <a:ea typeface="Meiryo" panose="020B0604030504040204" pitchFamily="34" charset="-128"/>
                <a:cs typeface="Arial Unicode MS"/>
              </a:rPr>
              <a:t>目</a:t>
            </a:r>
            <a:endParaRPr lang="ja-JP" altLang="en-US" sz="820" dirty="0">
              <a:latin typeface="Meiryo" panose="020B0604030504040204" pitchFamily="34" charset="-128"/>
              <a:ea typeface="Meiryo" panose="020B0604030504040204" pitchFamily="34" charset="-128"/>
              <a:cs typeface="Arial Unicode MS"/>
            </a:endParaRPr>
          </a:p>
        </p:txBody>
      </p:sp>
      <p:sp>
        <p:nvSpPr>
          <p:cNvPr id="53" name="Google Shape;106;p3">
            <a:extLst>
              <a:ext uri="{FF2B5EF4-FFF2-40B4-BE49-F238E27FC236}">
                <a16:creationId xmlns:a16="http://schemas.microsoft.com/office/drawing/2014/main" id="{926B4ECE-0D2A-B860-CF15-D3B23B083C5E}"/>
              </a:ext>
            </a:extLst>
          </p:cNvPr>
          <p:cNvSpPr/>
          <p:nvPr/>
        </p:nvSpPr>
        <p:spPr>
          <a:xfrm>
            <a:off x="6724203" y="3858629"/>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67" name="Google Shape;101;p3">
            <a:extLst>
              <a:ext uri="{FF2B5EF4-FFF2-40B4-BE49-F238E27FC236}">
                <a16:creationId xmlns:a16="http://schemas.microsoft.com/office/drawing/2014/main" id="{D255D243-5FDF-DB55-0954-5B6DD319C9C7}"/>
              </a:ext>
            </a:extLst>
          </p:cNvPr>
          <p:cNvSpPr txBox="1"/>
          <p:nvPr/>
        </p:nvSpPr>
        <p:spPr>
          <a:xfrm>
            <a:off x="6710212" y="4055588"/>
            <a:ext cx="741229" cy="150625"/>
          </a:xfrm>
          <a:prstGeom prst="rect">
            <a:avLst/>
          </a:prstGeom>
          <a:noFill/>
          <a:ln>
            <a:noFill/>
          </a:ln>
        </p:spPr>
        <p:txBody>
          <a:bodyPr spcFirstLastPara="1" wrap="square" lIns="0" tIns="11500" rIns="0" bIns="0" anchor="t" anchorCtr="0">
            <a:spAutoFit/>
          </a:bodyPr>
          <a:lstStyle/>
          <a:p>
            <a:pPr marL="12699">
              <a:spcBef>
                <a:spcPts val="100"/>
              </a:spcBef>
            </a:pPr>
            <a:r>
              <a:rPr lang="ja-JP" altLang="en-US" sz="820" spc="-65">
                <a:solidFill>
                  <a:srgbClr val="999999"/>
                </a:solidFill>
                <a:latin typeface="Meiryo" panose="020B0604030504040204" pitchFamily="34" charset="-128"/>
                <a:ea typeface="Meiryo" panose="020B0604030504040204" pitchFamily="34" charset="-128"/>
                <a:cs typeface="Arial Unicode MS"/>
              </a:rPr>
              <a:t>レ</a:t>
            </a:r>
            <a:r>
              <a:rPr lang="ja-JP" altLang="en-US" sz="820" spc="-40">
                <a:solidFill>
                  <a:srgbClr val="999999"/>
                </a:solidFill>
                <a:latin typeface="Meiryo" panose="020B0604030504040204" pitchFamily="34" charset="-128"/>
                <a:ea typeface="Meiryo" panose="020B0604030504040204" pitchFamily="34" charset="-128"/>
                <a:cs typeface="Arial Unicode MS"/>
              </a:rPr>
              <a:t>ポ</a:t>
            </a:r>
            <a:r>
              <a:rPr lang="ja-JP" altLang="en-US" sz="820" spc="-80">
                <a:solidFill>
                  <a:srgbClr val="999999"/>
                </a:solidFill>
                <a:latin typeface="Meiryo" panose="020B0604030504040204" pitchFamily="34" charset="-128"/>
                <a:ea typeface="Meiryo" panose="020B0604030504040204" pitchFamily="34" charset="-128"/>
                <a:cs typeface="Arial Unicode MS"/>
              </a:rPr>
              <a:t>ー</a:t>
            </a:r>
            <a:r>
              <a:rPr lang="ja-JP" altLang="en-US" sz="820" spc="-65">
                <a:solidFill>
                  <a:srgbClr val="999999"/>
                </a:solidFill>
                <a:latin typeface="Meiryo" panose="020B0604030504040204" pitchFamily="34" charset="-128"/>
                <a:ea typeface="Meiryo" panose="020B0604030504040204" pitchFamily="34" charset="-128"/>
                <a:cs typeface="Arial Unicode MS"/>
              </a:rPr>
              <a:t>ト</a:t>
            </a:r>
            <a:r>
              <a:rPr lang="ja-JP" altLang="en-US" sz="820" spc="-20">
                <a:solidFill>
                  <a:srgbClr val="999999"/>
                </a:solidFill>
                <a:latin typeface="Meiryo" panose="020B0604030504040204" pitchFamily="34" charset="-128"/>
                <a:ea typeface="Meiryo" panose="020B0604030504040204" pitchFamily="34" charset="-128"/>
                <a:cs typeface="Arial Unicode MS"/>
              </a:rPr>
              <a:t>提</a:t>
            </a:r>
            <a:r>
              <a:rPr lang="ja-JP" altLang="en-US" sz="820" spc="-50">
                <a:solidFill>
                  <a:srgbClr val="999999"/>
                </a:solidFill>
                <a:latin typeface="Meiryo" panose="020B0604030504040204" pitchFamily="34" charset="-128"/>
                <a:ea typeface="Meiryo" panose="020B0604030504040204" pitchFamily="34" charset="-128"/>
                <a:cs typeface="Arial Unicode MS"/>
              </a:rPr>
              <a:t>出</a:t>
            </a:r>
            <a:r>
              <a:rPr lang="ja-JP" altLang="en-US" sz="820">
                <a:solidFill>
                  <a:srgbClr val="999999"/>
                </a:solidFill>
                <a:latin typeface="Meiryo" panose="020B0604030504040204" pitchFamily="34" charset="-128"/>
                <a:ea typeface="Meiryo" panose="020B0604030504040204" pitchFamily="34" charset="-128"/>
                <a:cs typeface="Arial Unicode MS"/>
              </a:rPr>
              <a:t>日</a:t>
            </a:r>
            <a:endParaRPr lang="ja-JP" altLang="en-US" sz="820" dirty="0">
              <a:latin typeface="Meiryo" panose="020B0604030504040204" pitchFamily="34" charset="-128"/>
              <a:ea typeface="Meiryo" panose="020B0604030504040204" pitchFamily="34" charset="-128"/>
              <a:cs typeface="Arial Unicode MS"/>
            </a:endParaRPr>
          </a:p>
        </p:txBody>
      </p:sp>
      <p:sp>
        <p:nvSpPr>
          <p:cNvPr id="70" name="Google Shape;106;p3">
            <a:extLst>
              <a:ext uri="{FF2B5EF4-FFF2-40B4-BE49-F238E27FC236}">
                <a16:creationId xmlns:a16="http://schemas.microsoft.com/office/drawing/2014/main" id="{1C1F8916-A6A7-1F26-312D-C30022BB9CF8}"/>
              </a:ext>
            </a:extLst>
          </p:cNvPr>
          <p:cNvSpPr/>
          <p:nvPr/>
        </p:nvSpPr>
        <p:spPr>
          <a:xfrm>
            <a:off x="6724203" y="4413847"/>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97" name="Google Shape;106;p3">
            <a:extLst>
              <a:ext uri="{FF2B5EF4-FFF2-40B4-BE49-F238E27FC236}">
                <a16:creationId xmlns:a16="http://schemas.microsoft.com/office/drawing/2014/main" id="{C36A4F37-8AFF-A3DA-3FDF-BBB3DEA39CBC}"/>
              </a:ext>
            </a:extLst>
          </p:cNvPr>
          <p:cNvSpPr/>
          <p:nvPr/>
        </p:nvSpPr>
        <p:spPr>
          <a:xfrm>
            <a:off x="6724203" y="2226359"/>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98" name="Google Shape;101;p3">
            <a:extLst>
              <a:ext uri="{FF2B5EF4-FFF2-40B4-BE49-F238E27FC236}">
                <a16:creationId xmlns:a16="http://schemas.microsoft.com/office/drawing/2014/main" id="{F4F67A2F-3CF4-9CB0-2D0F-1A5F327644F3}"/>
              </a:ext>
            </a:extLst>
          </p:cNvPr>
          <p:cNvSpPr txBox="1"/>
          <p:nvPr/>
        </p:nvSpPr>
        <p:spPr>
          <a:xfrm>
            <a:off x="6710212" y="1990638"/>
            <a:ext cx="741229" cy="137159"/>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altLang="en-US" sz="816">
                <a:solidFill>
                  <a:srgbClr val="999999"/>
                </a:solidFill>
                <a:latin typeface="メイリオ" panose="020B0604030504040204" pitchFamily="50" charset="-128"/>
                <a:ea typeface="メイリオ" panose="020B0604030504040204" pitchFamily="50" charset="-128"/>
                <a:cs typeface="Meiryo"/>
                <a:sym typeface="Meiryo"/>
              </a:rPr>
              <a:t>掲載料金</a:t>
            </a:r>
            <a:endParaRPr sz="816"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99" name="Google Shape;100;p3">
            <a:extLst>
              <a:ext uri="{FF2B5EF4-FFF2-40B4-BE49-F238E27FC236}">
                <a16:creationId xmlns:a16="http://schemas.microsoft.com/office/drawing/2014/main" id="{06C0BE37-9FB8-A7D8-E1FA-DB652D005DF3}"/>
              </a:ext>
            </a:extLst>
          </p:cNvPr>
          <p:cNvSpPr txBox="1"/>
          <p:nvPr/>
        </p:nvSpPr>
        <p:spPr>
          <a:xfrm>
            <a:off x="7629711" y="1877634"/>
            <a:ext cx="4129071" cy="256087"/>
          </a:xfrm>
          <a:prstGeom prst="rect">
            <a:avLst/>
          </a:prstGeom>
          <a:noFill/>
          <a:ln>
            <a:noFill/>
          </a:ln>
        </p:spPr>
        <p:txBody>
          <a:bodyPr spcFirstLastPara="1" wrap="square" lIns="0" tIns="52950" rIns="0" bIns="0" anchor="ctr" anchorCtr="0">
            <a:spAutoFit/>
          </a:bodyPr>
          <a:lstStyle/>
          <a:p>
            <a:pPr marL="15239">
              <a:spcBef>
                <a:spcPts val="459"/>
              </a:spcBef>
            </a:pPr>
            <a:r>
              <a:rPr lang="en-US" altLang="ja-JP" sz="900" dirty="0">
                <a:solidFill>
                  <a:srgbClr val="333333"/>
                </a:solidFill>
                <a:latin typeface="Meiryo" panose="020B0604030504040204" pitchFamily="34" charset="-128"/>
                <a:ea typeface="Meiryo" panose="020B0604030504040204" pitchFamily="34" charset="-128"/>
                <a:cs typeface="Arial Unicode MS"/>
              </a:rPr>
              <a:t>\1,000,000</a:t>
            </a:r>
            <a:endParaRPr lang="en-US" altLang="ja-JP" sz="900" dirty="0">
              <a:latin typeface="Meiryo" panose="020B0604030504040204" pitchFamily="34" charset="-128"/>
              <a:ea typeface="Meiryo" panose="020B0604030504040204" pitchFamily="34" charset="-128"/>
              <a:cs typeface="Arial Unicode MS"/>
            </a:endParaRPr>
          </a:p>
        </p:txBody>
      </p:sp>
      <p:sp>
        <p:nvSpPr>
          <p:cNvPr id="101" name="Google Shape;100;p3">
            <a:extLst>
              <a:ext uri="{FF2B5EF4-FFF2-40B4-BE49-F238E27FC236}">
                <a16:creationId xmlns:a16="http://schemas.microsoft.com/office/drawing/2014/main" id="{01556E1D-FE3C-8452-2144-86219F603BC5}"/>
              </a:ext>
            </a:extLst>
          </p:cNvPr>
          <p:cNvSpPr txBox="1"/>
          <p:nvPr/>
        </p:nvSpPr>
        <p:spPr>
          <a:xfrm>
            <a:off x="7629711" y="4439582"/>
            <a:ext cx="4129071" cy="256087"/>
          </a:xfrm>
          <a:prstGeom prst="rect">
            <a:avLst/>
          </a:prstGeom>
          <a:noFill/>
          <a:ln>
            <a:noFill/>
          </a:ln>
        </p:spPr>
        <p:txBody>
          <a:bodyPr spcFirstLastPara="1" wrap="square" lIns="0" tIns="52950" rIns="0" bIns="0" anchor="ctr" anchorCtr="0">
            <a:spAutoFit/>
          </a:bodyPr>
          <a:lstStyle/>
          <a:p>
            <a:pPr marL="15239">
              <a:spcBef>
                <a:spcPts val="459"/>
              </a:spcBef>
            </a:pPr>
            <a:r>
              <a:rPr lang="en-US" altLang="ja-JP" sz="900" dirty="0">
                <a:solidFill>
                  <a:srgbClr val="333333"/>
                </a:solidFill>
                <a:latin typeface="Meiryo" panose="020B0604030504040204" pitchFamily="34" charset="-128"/>
                <a:ea typeface="Meiryo" panose="020B0604030504040204" pitchFamily="34" charset="-128"/>
                <a:cs typeface="Arial Unicode MS"/>
              </a:rPr>
              <a:t>200,000</a:t>
            </a:r>
            <a:r>
              <a:rPr lang="ja-JP" altLang="en-US" sz="900">
                <a:solidFill>
                  <a:srgbClr val="333333"/>
                </a:solidFill>
                <a:latin typeface="Meiryo" panose="020B0604030504040204" pitchFamily="34" charset="-128"/>
                <a:ea typeface="Meiryo" panose="020B0604030504040204" pitchFamily="34" charset="-128"/>
                <a:cs typeface="Arial Unicode MS"/>
              </a:rPr>
              <a:t>～</a:t>
            </a:r>
            <a:r>
              <a:rPr lang="en-US" altLang="ja-JP" sz="900" dirty="0">
                <a:solidFill>
                  <a:srgbClr val="333333"/>
                </a:solidFill>
                <a:latin typeface="Meiryo" panose="020B0604030504040204" pitchFamily="34" charset="-128"/>
                <a:ea typeface="Meiryo" panose="020B0604030504040204" pitchFamily="34" charset="-128"/>
                <a:cs typeface="Arial Unicode MS"/>
              </a:rPr>
              <a:t>400,000</a:t>
            </a:r>
            <a:r>
              <a:rPr lang="ja-JP" altLang="en-US" sz="900">
                <a:solidFill>
                  <a:srgbClr val="333333"/>
                </a:solidFill>
                <a:latin typeface="Meiryo" panose="020B0604030504040204" pitchFamily="34" charset="-128"/>
                <a:ea typeface="Meiryo" panose="020B0604030504040204" pitchFamily="34" charset="-128"/>
                <a:cs typeface="Arial Unicode MS"/>
              </a:rPr>
              <a:t>回</a:t>
            </a:r>
            <a:endParaRPr lang="ja-JP" altLang="en-US" sz="900" dirty="0">
              <a:latin typeface="Meiryo" panose="020B0604030504040204" pitchFamily="34" charset="-128"/>
              <a:ea typeface="Meiryo" panose="020B0604030504040204" pitchFamily="34" charset="-128"/>
              <a:cs typeface="Arial Unicode MS"/>
            </a:endParaRPr>
          </a:p>
        </p:txBody>
      </p:sp>
      <p:sp>
        <p:nvSpPr>
          <p:cNvPr id="102" name="Google Shape;101;p3">
            <a:extLst>
              <a:ext uri="{FF2B5EF4-FFF2-40B4-BE49-F238E27FC236}">
                <a16:creationId xmlns:a16="http://schemas.microsoft.com/office/drawing/2014/main" id="{A537AB5C-2F09-9772-E67A-A8697DD5920C}"/>
              </a:ext>
            </a:extLst>
          </p:cNvPr>
          <p:cNvSpPr txBox="1"/>
          <p:nvPr/>
        </p:nvSpPr>
        <p:spPr>
          <a:xfrm>
            <a:off x="6710212" y="4537905"/>
            <a:ext cx="741229" cy="150625"/>
          </a:xfrm>
          <a:prstGeom prst="rect">
            <a:avLst/>
          </a:prstGeom>
          <a:noFill/>
          <a:ln>
            <a:noFill/>
          </a:ln>
        </p:spPr>
        <p:txBody>
          <a:bodyPr spcFirstLastPara="1" wrap="square" lIns="0" tIns="11500" rIns="0" bIns="0" anchor="t" anchorCtr="0">
            <a:spAutoFit/>
          </a:bodyPr>
          <a:lstStyle/>
          <a:p>
            <a:pPr marL="12699">
              <a:spcBef>
                <a:spcPts val="100"/>
              </a:spcBef>
            </a:pPr>
            <a:r>
              <a:rPr lang="ja-JP" altLang="en-US" sz="820" spc="-65">
                <a:solidFill>
                  <a:srgbClr val="999999"/>
                </a:solidFill>
                <a:latin typeface="Meiryo" panose="020B0604030504040204" pitchFamily="34" charset="-128"/>
                <a:ea typeface="Meiryo" panose="020B0604030504040204" pitchFamily="34" charset="-128"/>
                <a:cs typeface="Arial Unicode MS"/>
              </a:rPr>
              <a:t>想定再生数</a:t>
            </a:r>
            <a:endParaRPr lang="ja-JP" altLang="en-US" sz="820" dirty="0">
              <a:latin typeface="Meiryo" panose="020B0604030504040204" pitchFamily="34" charset="-128"/>
              <a:ea typeface="Meiryo" panose="020B0604030504040204" pitchFamily="34" charset="-128"/>
              <a:cs typeface="Arial Unicode MS"/>
            </a:endParaRPr>
          </a:p>
        </p:txBody>
      </p:sp>
      <p:sp>
        <p:nvSpPr>
          <p:cNvPr id="103" name="Google Shape;106;p3">
            <a:extLst>
              <a:ext uri="{FF2B5EF4-FFF2-40B4-BE49-F238E27FC236}">
                <a16:creationId xmlns:a16="http://schemas.microsoft.com/office/drawing/2014/main" id="{B0F6981E-75AE-3D23-F575-08C621E292B5}"/>
              </a:ext>
            </a:extLst>
          </p:cNvPr>
          <p:cNvSpPr/>
          <p:nvPr/>
        </p:nvSpPr>
        <p:spPr>
          <a:xfrm>
            <a:off x="6724203" y="4812294"/>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05" name="Google Shape;101;p3">
            <a:extLst>
              <a:ext uri="{FF2B5EF4-FFF2-40B4-BE49-F238E27FC236}">
                <a16:creationId xmlns:a16="http://schemas.microsoft.com/office/drawing/2014/main" id="{E60FD548-75B1-5AD8-6870-86EB22429EF2}"/>
              </a:ext>
            </a:extLst>
          </p:cNvPr>
          <p:cNvSpPr txBox="1"/>
          <p:nvPr/>
        </p:nvSpPr>
        <p:spPr>
          <a:xfrm>
            <a:off x="6710212" y="5194063"/>
            <a:ext cx="956498" cy="150625"/>
          </a:xfrm>
          <a:prstGeom prst="rect">
            <a:avLst/>
          </a:prstGeom>
          <a:noFill/>
          <a:ln>
            <a:noFill/>
          </a:ln>
        </p:spPr>
        <p:txBody>
          <a:bodyPr spcFirstLastPara="1" wrap="square" lIns="0" tIns="11500" rIns="0" bIns="0" anchor="t" anchorCtr="0">
            <a:spAutoFit/>
          </a:bodyPr>
          <a:lstStyle/>
          <a:p>
            <a:pPr marL="12699">
              <a:spcBef>
                <a:spcPts val="100"/>
              </a:spcBef>
            </a:pPr>
            <a:r>
              <a:rPr lang="ja-JP" altLang="en-US" sz="820">
                <a:solidFill>
                  <a:srgbClr val="999999"/>
                </a:solidFill>
                <a:latin typeface="Meiryo" panose="020B0604030504040204" pitchFamily="34" charset="-128"/>
                <a:ea typeface="Meiryo" panose="020B0604030504040204" pitchFamily="34" charset="-128"/>
                <a:cs typeface="Arial Unicode MS"/>
              </a:rPr>
              <a:t>クリエイティブ</a:t>
            </a:r>
            <a:endParaRPr lang="ja-JP" altLang="en-US" sz="820" dirty="0">
              <a:latin typeface="Meiryo" panose="020B0604030504040204" pitchFamily="34" charset="-128"/>
              <a:ea typeface="Meiryo" panose="020B0604030504040204" pitchFamily="34" charset="-128"/>
              <a:cs typeface="Arial Unicode MS"/>
            </a:endParaRPr>
          </a:p>
        </p:txBody>
      </p:sp>
      <p:sp>
        <p:nvSpPr>
          <p:cNvPr id="107" name="Google Shape;100;p3">
            <a:extLst>
              <a:ext uri="{FF2B5EF4-FFF2-40B4-BE49-F238E27FC236}">
                <a16:creationId xmlns:a16="http://schemas.microsoft.com/office/drawing/2014/main" id="{1D267446-4EC0-45B3-D1A2-4F9012F94093}"/>
              </a:ext>
            </a:extLst>
          </p:cNvPr>
          <p:cNvSpPr txBox="1"/>
          <p:nvPr/>
        </p:nvSpPr>
        <p:spPr>
          <a:xfrm>
            <a:off x="7629711" y="4890571"/>
            <a:ext cx="4129071" cy="191967"/>
          </a:xfrm>
          <a:prstGeom prst="rect">
            <a:avLst/>
          </a:prstGeom>
          <a:noFill/>
          <a:ln>
            <a:noFill/>
          </a:ln>
        </p:spPr>
        <p:txBody>
          <a:bodyPr spcFirstLastPara="1" wrap="square" lIns="0" tIns="52950" rIns="0" bIns="0" anchor="ctr" anchorCtr="0">
            <a:spAutoFit/>
          </a:bodyPr>
          <a:lstStyle/>
          <a:p>
            <a:r>
              <a:rPr lang="ja-JP" altLang="en-US" sz="900">
                <a:solidFill>
                  <a:srgbClr val="333333"/>
                </a:solidFill>
                <a:latin typeface="Meiryo" panose="020B0604030504040204" pitchFamily="34" charset="-128"/>
                <a:ea typeface="Meiryo" panose="020B0604030504040204" pitchFamily="34" charset="-128"/>
                <a:cs typeface="Arial Unicode MS"/>
              </a:rPr>
              <a:t>動画　</a:t>
            </a:r>
            <a:r>
              <a:rPr lang="en-US" altLang="ja-JP" sz="900" dirty="0">
                <a:latin typeface="Meiryo" panose="020B0604030504040204" pitchFamily="34" charset="-128"/>
                <a:ea typeface="Meiryo" panose="020B0604030504040204" pitchFamily="34" charset="-128"/>
              </a:rPr>
              <a:t>1</a:t>
            </a:r>
            <a:r>
              <a:rPr lang="ja-JP" altLang="en-US" sz="900">
                <a:latin typeface="Meiryo" panose="020B0604030504040204" pitchFamily="34" charset="-128"/>
                <a:ea typeface="Meiryo" panose="020B0604030504040204" pitchFamily="34" charset="-128"/>
              </a:rPr>
              <a:t>点：縦</a:t>
            </a:r>
            <a:r>
              <a:rPr lang="en-US" altLang="ja-JP" sz="900" dirty="0">
                <a:latin typeface="Meiryo" panose="020B0604030504040204" pitchFamily="34" charset="-128"/>
                <a:ea typeface="Meiryo" panose="020B0604030504040204" pitchFamily="34" charset="-128"/>
              </a:rPr>
              <a:t>720</a:t>
            </a:r>
            <a:r>
              <a:rPr lang="en" altLang="ja-JP" sz="900" dirty="0" err="1">
                <a:latin typeface="Meiryo" panose="020B0604030504040204" pitchFamily="34" charset="-128"/>
                <a:ea typeface="Meiryo" panose="020B0604030504040204" pitchFamily="34" charset="-128"/>
              </a:rPr>
              <a:t>px</a:t>
            </a:r>
            <a:r>
              <a:rPr lang="en" altLang="ja-JP" sz="900" dirty="0">
                <a:latin typeface="Meiryo" panose="020B0604030504040204" pitchFamily="34" charset="-128"/>
                <a:ea typeface="Meiryo" panose="020B0604030504040204" pitchFamily="34" charset="-128"/>
              </a:rPr>
              <a:t> </a:t>
            </a:r>
            <a:r>
              <a:rPr lang="ja-JP" altLang="en-US" sz="900">
                <a:latin typeface="Meiryo" panose="020B0604030504040204" pitchFamily="34" charset="-128"/>
                <a:ea typeface="Meiryo" panose="020B0604030504040204" pitchFamily="34" charset="-128"/>
              </a:rPr>
              <a:t>横</a:t>
            </a:r>
            <a:r>
              <a:rPr lang="en-US" altLang="ja-JP" sz="900" dirty="0">
                <a:latin typeface="Meiryo" panose="020B0604030504040204" pitchFamily="34" charset="-128"/>
                <a:ea typeface="Meiryo" panose="020B0604030504040204" pitchFamily="34" charset="-128"/>
              </a:rPr>
              <a:t>1280</a:t>
            </a:r>
            <a:r>
              <a:rPr lang="en" altLang="ja-JP" sz="900" dirty="0" err="1">
                <a:latin typeface="Meiryo" panose="020B0604030504040204" pitchFamily="34" charset="-128"/>
                <a:ea typeface="Meiryo" panose="020B0604030504040204" pitchFamily="34" charset="-128"/>
              </a:rPr>
              <a:t>px</a:t>
            </a:r>
            <a:endParaRPr lang="ja-JP" altLang="en-US" sz="900">
              <a:latin typeface="Meiryo" panose="020B0604030504040204" pitchFamily="34" charset="-128"/>
              <a:ea typeface="Meiryo" panose="020B0604030504040204" pitchFamily="34" charset="-128"/>
            </a:endParaRPr>
          </a:p>
        </p:txBody>
      </p:sp>
      <p:sp>
        <p:nvSpPr>
          <p:cNvPr id="108" name="Google Shape;100;p3">
            <a:extLst>
              <a:ext uri="{FF2B5EF4-FFF2-40B4-BE49-F238E27FC236}">
                <a16:creationId xmlns:a16="http://schemas.microsoft.com/office/drawing/2014/main" id="{BDEADD05-A992-22B1-8E8E-9669508B3201}"/>
              </a:ext>
            </a:extLst>
          </p:cNvPr>
          <p:cNvSpPr txBox="1"/>
          <p:nvPr/>
        </p:nvSpPr>
        <p:spPr>
          <a:xfrm>
            <a:off x="7629711" y="3954315"/>
            <a:ext cx="4129071" cy="330466"/>
          </a:xfrm>
          <a:prstGeom prst="rect">
            <a:avLst/>
          </a:prstGeom>
          <a:noFill/>
          <a:ln>
            <a:noFill/>
          </a:ln>
        </p:spPr>
        <p:txBody>
          <a:bodyPr spcFirstLastPara="1" wrap="square" lIns="0" tIns="52950" rIns="0" bIns="0" anchor="ctr" anchorCtr="0">
            <a:spAutoFit/>
          </a:bodyPr>
          <a:lstStyle/>
          <a:p>
            <a:r>
              <a:rPr lang="ja-JP" altLang="ja-JP" sz="900">
                <a:latin typeface="+mn-ea"/>
                <a:ea typeface="+mn-ea"/>
              </a:rPr>
              <a:t>掲載開始日より10営業日以内</a:t>
            </a:r>
          </a:p>
          <a:p>
            <a:r>
              <a:rPr lang="ja-JP" altLang="ja-JP" sz="900">
                <a:latin typeface="+mn-ea"/>
                <a:ea typeface="+mn-ea"/>
              </a:rPr>
              <a:t>※掲載日より7日分を集計いたします</a:t>
            </a:r>
          </a:p>
        </p:txBody>
      </p:sp>
      <p:sp>
        <p:nvSpPr>
          <p:cNvPr id="110" name="Google Shape;106;p3">
            <a:extLst>
              <a:ext uri="{FF2B5EF4-FFF2-40B4-BE49-F238E27FC236}">
                <a16:creationId xmlns:a16="http://schemas.microsoft.com/office/drawing/2014/main" id="{C34F59B9-435D-5958-492E-FD4CE6F581B1}"/>
              </a:ext>
            </a:extLst>
          </p:cNvPr>
          <p:cNvSpPr/>
          <p:nvPr/>
        </p:nvSpPr>
        <p:spPr>
          <a:xfrm>
            <a:off x="6724203" y="5771805"/>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11" name="Google Shape;101;p3">
            <a:extLst>
              <a:ext uri="{FF2B5EF4-FFF2-40B4-BE49-F238E27FC236}">
                <a16:creationId xmlns:a16="http://schemas.microsoft.com/office/drawing/2014/main" id="{D85A1908-7642-E567-FDAD-14CB08E38B09}"/>
              </a:ext>
            </a:extLst>
          </p:cNvPr>
          <p:cNvSpPr txBox="1"/>
          <p:nvPr/>
        </p:nvSpPr>
        <p:spPr>
          <a:xfrm>
            <a:off x="6710212" y="5965161"/>
            <a:ext cx="956498" cy="150625"/>
          </a:xfrm>
          <a:prstGeom prst="rect">
            <a:avLst/>
          </a:prstGeom>
          <a:noFill/>
          <a:ln>
            <a:noFill/>
          </a:ln>
        </p:spPr>
        <p:txBody>
          <a:bodyPr spcFirstLastPara="1" wrap="square" lIns="0" tIns="11500" rIns="0" bIns="0" anchor="t" anchorCtr="0">
            <a:spAutoFit/>
          </a:bodyPr>
          <a:lstStyle/>
          <a:p>
            <a:pPr marL="12699">
              <a:spcBef>
                <a:spcPts val="100"/>
              </a:spcBef>
            </a:pPr>
            <a:r>
              <a:rPr lang="ja-JP" altLang="en-US" sz="820">
                <a:solidFill>
                  <a:srgbClr val="999999"/>
                </a:solidFill>
                <a:latin typeface="Meiryo" panose="020B0604030504040204" pitchFamily="34" charset="-128"/>
                <a:ea typeface="Meiryo" panose="020B0604030504040204" pitchFamily="34" charset="-128"/>
                <a:cs typeface="Arial Unicode MS"/>
              </a:rPr>
              <a:t>備考</a:t>
            </a:r>
            <a:endParaRPr lang="ja-JP" altLang="en-US" sz="820" dirty="0">
              <a:latin typeface="Meiryo" panose="020B0604030504040204" pitchFamily="34" charset="-128"/>
              <a:ea typeface="Meiryo" panose="020B0604030504040204" pitchFamily="34" charset="-128"/>
              <a:cs typeface="Arial Unicode MS"/>
            </a:endParaRPr>
          </a:p>
        </p:txBody>
      </p:sp>
      <p:sp>
        <p:nvSpPr>
          <p:cNvPr id="113" name="Google Shape;100;p3">
            <a:extLst>
              <a:ext uri="{FF2B5EF4-FFF2-40B4-BE49-F238E27FC236}">
                <a16:creationId xmlns:a16="http://schemas.microsoft.com/office/drawing/2014/main" id="{A6373C05-3AF7-53F0-9575-E8BEEE8E910C}"/>
              </a:ext>
            </a:extLst>
          </p:cNvPr>
          <p:cNvSpPr txBox="1"/>
          <p:nvPr/>
        </p:nvSpPr>
        <p:spPr>
          <a:xfrm>
            <a:off x="7629711" y="5875240"/>
            <a:ext cx="4129071" cy="330466"/>
          </a:xfrm>
          <a:prstGeom prst="rect">
            <a:avLst/>
          </a:prstGeom>
          <a:noFill/>
          <a:ln>
            <a:noFill/>
          </a:ln>
        </p:spPr>
        <p:txBody>
          <a:bodyPr spcFirstLastPara="1" wrap="square" lIns="0" tIns="52950" rIns="0" bIns="0" anchor="ctr" anchorCtr="0">
            <a:spAutoFit/>
          </a:bodyPr>
          <a:lstStyle/>
          <a:p>
            <a:r>
              <a:rPr lang="ja-JP" altLang="ja-JP" sz="900">
                <a:latin typeface="+mn-ea"/>
                <a:ea typeface="+mn-ea"/>
              </a:rPr>
              <a:t>DIGEST Spotの実施が必須となります。</a:t>
            </a:r>
          </a:p>
          <a:p>
            <a:r>
              <a:rPr lang="ja-JP" altLang="ja-JP" sz="900">
                <a:latin typeface="+mn-ea"/>
                <a:ea typeface="+mn-ea"/>
              </a:rPr>
              <a:t>その他の内容はDIGEST Spotに準拠いたします。</a:t>
            </a:r>
          </a:p>
        </p:txBody>
      </p:sp>
      <p:sp>
        <p:nvSpPr>
          <p:cNvPr id="115" name="Google Shape;124;p3">
            <a:extLst>
              <a:ext uri="{FF2B5EF4-FFF2-40B4-BE49-F238E27FC236}">
                <a16:creationId xmlns:a16="http://schemas.microsoft.com/office/drawing/2014/main" id="{E4F291C8-BC1E-BC0C-2E73-208E734148E8}"/>
              </a:ext>
            </a:extLst>
          </p:cNvPr>
          <p:cNvSpPr/>
          <p:nvPr/>
        </p:nvSpPr>
        <p:spPr>
          <a:xfrm>
            <a:off x="6738953" y="6341133"/>
            <a:ext cx="4767778" cy="6909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Tree>
    <p:extLst>
      <p:ext uri="{BB962C8B-B14F-4D97-AF65-F5344CB8AC3E}">
        <p14:creationId xmlns:p14="http://schemas.microsoft.com/office/powerpoint/2010/main" val="1879302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D1821C2-01D7-1C18-C4BC-C78639D833BE}"/>
              </a:ext>
            </a:extLst>
          </p:cNvPr>
          <p:cNvSpPr>
            <a:spLocks noGrp="1"/>
          </p:cNvSpPr>
          <p:nvPr>
            <p:ph type="body" sz="quarter" idx="14"/>
          </p:nvPr>
        </p:nvSpPr>
        <p:spPr>
          <a:xfrm>
            <a:off x="1935474" y="1187747"/>
            <a:ext cx="5414600" cy="360040"/>
          </a:xfrm>
        </p:spPr>
        <p:txBody>
          <a:bodyPr anchor="ctr">
            <a:noAutofit/>
          </a:bodyPr>
          <a:lstStyle/>
          <a:p>
            <a:pPr marL="0" indent="0">
              <a:lnSpc>
                <a:spcPct val="100000"/>
              </a:lnSpc>
              <a:buNone/>
            </a:pPr>
            <a:r>
              <a:rPr lang="ja-JP" altLang="en-US" sz="2000">
                <a:solidFill>
                  <a:srgbClr val="0D0D0D"/>
                </a:solidFill>
                <a:latin typeface="+mn-ea"/>
              </a:rPr>
              <a:t>新プランのご案内</a:t>
            </a:r>
            <a:endParaRPr lang="ja-JP" altLang="en-US" sz="2000" dirty="0">
              <a:solidFill>
                <a:srgbClr val="0D0D0D"/>
              </a:solidFill>
              <a:latin typeface="+mn-ea"/>
            </a:endParaRP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935474" y="2789245"/>
            <a:ext cx="5414600" cy="360040"/>
          </a:xfrm>
        </p:spPr>
        <p:txBody>
          <a:bodyPr anchor="ctr">
            <a:noAutofit/>
          </a:bodyPr>
          <a:lstStyle/>
          <a:p>
            <a:pPr marL="0" indent="0">
              <a:buNone/>
            </a:pPr>
            <a:r>
              <a:rPr lang="en-US" altLang="ja-JP" sz="2000" b="1" dirty="0">
                <a:solidFill>
                  <a:srgbClr val="0D0D0D"/>
                </a:solidFill>
                <a:latin typeface="+mn-ea"/>
                <a:ea typeface="+mn-ea"/>
              </a:rPr>
              <a:t>LINE NEWS</a:t>
            </a:r>
            <a:r>
              <a:rPr lang="ja-JP" altLang="en-US" sz="2000" b="1">
                <a:solidFill>
                  <a:srgbClr val="0D0D0D"/>
                </a:solidFill>
                <a:latin typeface="+mn-ea"/>
                <a:ea typeface="+mn-ea"/>
              </a:rPr>
              <a:t>の特長</a:t>
            </a: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935474" y="3555189"/>
            <a:ext cx="5414600" cy="360040"/>
          </a:xfrm>
          <a:prstGeom prst="rect">
            <a:avLst/>
          </a:prstGeom>
        </p:spPr>
        <p:txBody>
          <a:bodyP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D0D0D"/>
                </a:solidFill>
                <a:latin typeface="+mn-ea"/>
                <a:ea typeface="+mn-ea"/>
              </a:rPr>
              <a:t>LINE NEWS DIGEST Spot</a:t>
            </a:r>
            <a:r>
              <a:rPr lang="ja-JP" altLang="en-US" sz="2000" b="1">
                <a:solidFill>
                  <a:srgbClr val="0D0D0D"/>
                </a:solidFill>
                <a:latin typeface="+mn-ea"/>
                <a:ea typeface="+mn-ea"/>
              </a:rPr>
              <a:t>の商品スペック</a:t>
            </a:r>
            <a:endParaRPr lang="en-US" altLang="ja-JP" sz="2000" dirty="0">
              <a:solidFill>
                <a:srgbClr val="0D0D0D"/>
              </a:solidFill>
              <a:latin typeface="+mn-ea"/>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935474" y="5909871"/>
            <a:ext cx="5414600" cy="360040"/>
          </a:xfrm>
          <a:prstGeom prst="rect">
            <a:avLst/>
          </a:prstGeom>
        </p:spPr>
        <p:txBody>
          <a:bodyP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a:solidFill>
                  <a:srgbClr val="0D0D0D"/>
                </a:solidFill>
                <a:latin typeface="+mn-ea"/>
              </a:rPr>
              <a:t>その他・注意事項</a:t>
            </a:r>
          </a:p>
        </p:txBody>
      </p:sp>
      <p:sp>
        <p:nvSpPr>
          <p:cNvPr id="5" name="テキスト プレースホルダー 2">
            <a:extLst>
              <a:ext uri="{FF2B5EF4-FFF2-40B4-BE49-F238E27FC236}">
                <a16:creationId xmlns:a16="http://schemas.microsoft.com/office/drawing/2014/main" id="{533793EC-9F8D-C621-C5EE-5E64F9946124}"/>
              </a:ext>
            </a:extLst>
          </p:cNvPr>
          <p:cNvSpPr txBox="1">
            <a:spLocks/>
          </p:cNvSpPr>
          <p:nvPr/>
        </p:nvSpPr>
        <p:spPr>
          <a:xfrm>
            <a:off x="1935474" y="1981356"/>
            <a:ext cx="5414600" cy="360040"/>
          </a:xfrm>
          <a:prstGeom prst="rect">
            <a:avLst/>
          </a:prstGeom>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2000" dirty="0">
                <a:solidFill>
                  <a:srgbClr val="0D0D0D"/>
                </a:solidFill>
                <a:latin typeface="+mn-ea"/>
              </a:rPr>
              <a:t>継続キャンペーン</a:t>
            </a:r>
            <a:r>
              <a:rPr lang="ja-JP" altLang="en-US" sz="2000">
                <a:solidFill>
                  <a:srgbClr val="0D0D0D"/>
                </a:solidFill>
                <a:latin typeface="+mn-ea"/>
              </a:rPr>
              <a:t>のご案内</a:t>
            </a:r>
            <a:endParaRPr lang="ja-JP" altLang="en-US" sz="2000" dirty="0">
              <a:solidFill>
                <a:srgbClr val="0D0D0D"/>
              </a:solidFill>
              <a:latin typeface="+mn-ea"/>
            </a:endParaRPr>
          </a:p>
        </p:txBody>
      </p:sp>
      <p:sp>
        <p:nvSpPr>
          <p:cNvPr id="24" name="テキスト プレースホルダー 1">
            <a:extLst>
              <a:ext uri="{FF2B5EF4-FFF2-40B4-BE49-F238E27FC236}">
                <a16:creationId xmlns:a16="http://schemas.microsoft.com/office/drawing/2014/main" id="{4CFB725C-754B-1C36-4E2B-50BBBB320115}"/>
              </a:ext>
            </a:extLst>
          </p:cNvPr>
          <p:cNvSpPr txBox="1">
            <a:spLocks/>
          </p:cNvSpPr>
          <p:nvPr/>
        </p:nvSpPr>
        <p:spPr>
          <a:xfrm>
            <a:off x="1935474" y="5131606"/>
            <a:ext cx="5414600" cy="360040"/>
          </a:xfrm>
          <a:prstGeom prst="rect">
            <a:avLst/>
          </a:prstGeom>
        </p:spPr>
        <p:txBody>
          <a:bodyP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a:solidFill>
                  <a:srgbClr val="0D0D0D"/>
                </a:solidFill>
                <a:latin typeface="+mn-ea"/>
              </a:rPr>
              <a:t>規定・申込について</a:t>
            </a:r>
            <a:endParaRPr lang="en-US" altLang="ja-JP" sz="2000" dirty="0">
              <a:solidFill>
                <a:srgbClr val="0D0D0D"/>
              </a:solidFill>
              <a:latin typeface="+mn-ea"/>
            </a:endParaRPr>
          </a:p>
        </p:txBody>
      </p:sp>
      <p:sp>
        <p:nvSpPr>
          <p:cNvPr id="25" name="テキスト プレースホルダー 1">
            <a:extLst>
              <a:ext uri="{FF2B5EF4-FFF2-40B4-BE49-F238E27FC236}">
                <a16:creationId xmlns:a16="http://schemas.microsoft.com/office/drawing/2014/main" id="{E3C2E537-7C20-8899-8B24-94D5C0B9C19D}"/>
              </a:ext>
            </a:extLst>
          </p:cNvPr>
          <p:cNvSpPr txBox="1">
            <a:spLocks/>
          </p:cNvSpPr>
          <p:nvPr/>
        </p:nvSpPr>
        <p:spPr>
          <a:xfrm>
            <a:off x="1935474" y="4344952"/>
            <a:ext cx="5414600" cy="360040"/>
          </a:xfrm>
          <a:prstGeom prst="rect">
            <a:avLst/>
          </a:prstGeom>
        </p:spPr>
        <p:txBody>
          <a:bodyP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a:solidFill>
                  <a:srgbClr val="0D0D0D"/>
                </a:solidFill>
                <a:latin typeface="+mn-ea"/>
              </a:rPr>
              <a:t>オプションメニューのご案内</a:t>
            </a:r>
            <a:endParaRPr lang="en-US" altLang="ja-JP" sz="2000" dirty="0">
              <a:solidFill>
                <a:srgbClr val="0D0D0D"/>
              </a:solidFill>
              <a:latin typeface="+mn-ea"/>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B8B84-52B9-CB69-6FAF-E05AC5F1EBA9}"/>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C30B750-9D8B-3676-93E2-BA464CCF1E10}"/>
              </a:ext>
            </a:extLst>
          </p:cNvPr>
          <p:cNvSpPr>
            <a:spLocks noGrp="1"/>
          </p:cNvSpPr>
          <p:nvPr>
            <p:ph type="body" sz="quarter" idx="12"/>
          </p:nvPr>
        </p:nvSpPr>
        <p:spPr>
          <a:xfrm>
            <a:off x="587922" y="67514"/>
            <a:ext cx="968503" cy="410840"/>
          </a:xfrm>
        </p:spPr>
        <p:txBody>
          <a:bodyPr/>
          <a:lstStyle/>
          <a:p>
            <a:pPr marL="0" indent="0">
              <a:buNone/>
            </a:pPr>
            <a:r>
              <a:rPr lang="ja-JP" altLang="en-US" spc="0"/>
              <a:t>オプション</a:t>
            </a:r>
          </a:p>
        </p:txBody>
      </p:sp>
      <p:pic>
        <p:nvPicPr>
          <p:cNvPr id="6" name="図プレースホルダー 8" descr="アイコン&#10;&#10;自動的に生成された説明">
            <a:extLst>
              <a:ext uri="{FF2B5EF4-FFF2-40B4-BE49-F238E27FC236}">
                <a16:creationId xmlns:a16="http://schemas.microsoft.com/office/drawing/2014/main" id="{028A047C-A579-A5AF-5F36-49ADF90AA74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Google Shape;77;g3dd45998c6a_3_11">
            <a:extLst>
              <a:ext uri="{FF2B5EF4-FFF2-40B4-BE49-F238E27FC236}">
                <a16:creationId xmlns:a16="http://schemas.microsoft.com/office/drawing/2014/main" id="{95D8D704-4E6B-384F-0509-178F7FB7D558}"/>
              </a:ext>
            </a:extLst>
          </p:cNvPr>
          <p:cNvSpPr txBox="1"/>
          <p:nvPr/>
        </p:nvSpPr>
        <p:spPr>
          <a:xfrm>
            <a:off x="608923" y="1030242"/>
            <a:ext cx="10317600" cy="433200"/>
          </a:xfrm>
          <a:prstGeom prst="rect">
            <a:avLst/>
          </a:prstGeom>
          <a:noFill/>
          <a:ln>
            <a:noFill/>
          </a:ln>
        </p:spPr>
        <p:txBody>
          <a:bodyPr spcFirstLastPara="1" wrap="square" lIns="0" tIns="0" rIns="0" bIns="0" anchor="ctr" anchorCtr="0">
            <a:noAutofit/>
          </a:bodyPr>
          <a:lstStyle/>
          <a:p>
            <a:pPr marL="12700">
              <a:spcBef>
                <a:spcPts val="100"/>
              </a:spcBef>
            </a:pPr>
            <a:r>
              <a:rPr lang="ja-JP" altLang="en-US" b="1">
                <a:solidFill>
                  <a:srgbClr val="000048"/>
                </a:solidFill>
              </a:rPr>
              <a:t>動画素材可否</a:t>
            </a:r>
            <a:endParaRPr lang="ja-JP" altLang="ja-JP" b="1">
              <a:solidFill>
                <a:srgbClr val="000048"/>
              </a:solidFill>
            </a:endParaRPr>
          </a:p>
        </p:txBody>
      </p:sp>
      <p:sp>
        <p:nvSpPr>
          <p:cNvPr id="4" name="テキスト ボックス 3">
            <a:extLst>
              <a:ext uri="{FF2B5EF4-FFF2-40B4-BE49-F238E27FC236}">
                <a16:creationId xmlns:a16="http://schemas.microsoft.com/office/drawing/2014/main" id="{C3F665BC-1D77-4022-875B-056A6F70F5C9}"/>
              </a:ext>
            </a:extLst>
          </p:cNvPr>
          <p:cNvSpPr txBox="1"/>
          <p:nvPr/>
        </p:nvSpPr>
        <p:spPr>
          <a:xfrm>
            <a:off x="1073482" y="1661510"/>
            <a:ext cx="4469426" cy="3230343"/>
          </a:xfrm>
          <a:prstGeom prst="rect">
            <a:avLst/>
          </a:prstGeom>
          <a:noFill/>
        </p:spPr>
        <p:txBody>
          <a:bodyPr wrap="square" lIns="0" tIns="39698" rIns="0" bIns="0" rtlCol="0" anchor="t">
            <a:noAutofit/>
          </a:bodyPr>
          <a:lstStyle/>
          <a:p>
            <a:pPr algn="just" latinLnBrk="1">
              <a:lnSpc>
                <a:spcPct val="150000"/>
              </a:lnSpc>
              <a:buClr>
                <a:srgbClr val="0AC200"/>
              </a:buClr>
            </a:pPr>
            <a:r>
              <a:rPr lang="ja-JP" altLang="en-US" sz="1200" b="1">
                <a:solidFill>
                  <a:srgbClr val="000048"/>
                </a:solidFill>
                <a:latin typeface="Meiryo" panose="020B0604030504040204" pitchFamily="34" charset="-128"/>
                <a:ea typeface="Meiryo" panose="020B0604030504040204" pitchFamily="34" charset="-128"/>
                <a:cs typeface="Arial" charset="0"/>
              </a:rPr>
              <a:t>動画素材可否について</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別途動画の可否が必要となります。 以下の項目については不可となります。</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rPr>
              <a:t>20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歳未満の方への飲酒喫煙を想起させるもの、性的表現、暴力的表現、</a:t>
            </a: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ナショナリズムを煽るもの、その他公序良俗に反するもの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・薬機法、景品表示法、その他法令を遵守していないもの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コマ目が単一色のみ、また、内容が不明なもの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・記事内容とマッチしないもの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・ユーザーの事実誤認を誘発する恐れのある内容</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・その他弊社が不適切と判断した内容</a:t>
            </a:r>
          </a:p>
        </p:txBody>
      </p:sp>
      <p:sp>
        <p:nvSpPr>
          <p:cNvPr id="5" name="テキスト ボックス 5">
            <a:extLst>
              <a:ext uri="{FF2B5EF4-FFF2-40B4-BE49-F238E27FC236}">
                <a16:creationId xmlns:a16="http://schemas.microsoft.com/office/drawing/2014/main" id="{830F842C-13CC-EF59-CBB4-4C5C7E937106}"/>
              </a:ext>
            </a:extLst>
          </p:cNvPr>
          <p:cNvSpPr txBox="1"/>
          <p:nvPr/>
        </p:nvSpPr>
        <p:spPr>
          <a:xfrm>
            <a:off x="1073482" y="3796878"/>
            <a:ext cx="5545872" cy="1275677"/>
          </a:xfrm>
          <a:prstGeom prst="rect">
            <a:avLst/>
          </a:prstGeom>
          <a:noFill/>
        </p:spPr>
        <p:txBody>
          <a:bodyPr wrap="square" lIns="0" tIns="39698" rIns="0" bIns="0" rtlCol="0" anchor="t">
            <a:noAutofit/>
          </a:bodyPr>
          <a:lstStyle/>
          <a:p>
            <a:pPr>
              <a:lnSpc>
                <a:spcPct val="150000"/>
              </a:lnSpc>
              <a:buClr>
                <a:srgbClr val="0AC200"/>
              </a:buClr>
            </a:pPr>
            <a:r>
              <a:rPr lang="ja-JP" altLang="en-US" sz="1200" b="1">
                <a:solidFill>
                  <a:srgbClr val="000048"/>
                </a:solidFill>
                <a:latin typeface="Meiryo" panose="020B0604030504040204" pitchFamily="34" charset="-128"/>
                <a:ea typeface="Meiryo" panose="020B0604030504040204" pitchFamily="34" charset="-128"/>
                <a:cs typeface="Arial" charset="0"/>
              </a:rPr>
              <a:t>音声について</a:t>
            </a:r>
          </a:p>
          <a:p>
            <a:pPr>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音声や</a:t>
            </a:r>
            <a:r>
              <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rPr>
              <a:t>BGM</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を必ず付けてください。</a:t>
            </a:r>
            <a:endParaRPr lang="ja-JP" altLang="en-US" sz="1000" b="1">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b="1">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8" name="テキスト ボックス 5">
            <a:extLst>
              <a:ext uri="{FF2B5EF4-FFF2-40B4-BE49-F238E27FC236}">
                <a16:creationId xmlns:a16="http://schemas.microsoft.com/office/drawing/2014/main" id="{C1A6E2F2-DF74-2C4D-378C-17CC08A530B7}"/>
              </a:ext>
            </a:extLst>
          </p:cNvPr>
          <p:cNvSpPr txBox="1"/>
          <p:nvPr/>
        </p:nvSpPr>
        <p:spPr>
          <a:xfrm>
            <a:off x="1073482" y="4374545"/>
            <a:ext cx="4469426" cy="1275677"/>
          </a:xfrm>
          <a:prstGeom prst="rect">
            <a:avLst/>
          </a:prstGeom>
          <a:noFill/>
        </p:spPr>
        <p:txBody>
          <a:bodyPr wrap="square" lIns="0" tIns="39698" rIns="0" bIns="0" rtlCol="0" anchor="t">
            <a:noAutofit/>
          </a:bodyPr>
          <a:lstStyle/>
          <a:p>
            <a:pPr>
              <a:lnSpc>
                <a:spcPct val="150000"/>
              </a:lnSpc>
              <a:buClr>
                <a:srgbClr val="0AC200"/>
              </a:buClr>
            </a:pPr>
            <a:r>
              <a:rPr lang="ja-JP" altLang="en-US" sz="1200" b="1">
                <a:solidFill>
                  <a:srgbClr val="000048"/>
                </a:solidFill>
                <a:latin typeface="Meiryo" panose="020B0604030504040204" pitchFamily="34" charset="-128"/>
                <a:ea typeface="Meiryo" panose="020B0604030504040204" pitchFamily="34" charset="-128"/>
                <a:cs typeface="Arial" charset="0"/>
              </a:rPr>
              <a:t>字幕について</a:t>
            </a:r>
          </a:p>
          <a:p>
            <a:pPr algn="just">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サウンド</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rPr>
              <a:t>OFF</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で再生するユーザーへの配慮のため、字幕なしの動画は原則不可とさせていただきます。</a:t>
            </a:r>
          </a:p>
          <a:p>
            <a:pPr latinLnBrk="1">
              <a:lnSpc>
                <a:spcPct val="150000"/>
              </a:lnSpc>
              <a:buClr>
                <a:srgbClr val="0AC200"/>
              </a:buClr>
            </a:pPr>
            <a:endParaRPr lang="ja-JP" altLang="en-US" sz="1050" b="1">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9" name="テキスト ボックス 5">
            <a:extLst>
              <a:ext uri="{FF2B5EF4-FFF2-40B4-BE49-F238E27FC236}">
                <a16:creationId xmlns:a16="http://schemas.microsoft.com/office/drawing/2014/main" id="{2CF159CA-C35B-89E1-82F5-FD68F4E9F433}"/>
              </a:ext>
            </a:extLst>
          </p:cNvPr>
          <p:cNvSpPr txBox="1"/>
          <p:nvPr/>
        </p:nvSpPr>
        <p:spPr>
          <a:xfrm>
            <a:off x="6646128" y="1661510"/>
            <a:ext cx="4472390" cy="880183"/>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0048"/>
                </a:solidFill>
                <a:latin typeface="Meiryo" panose="020B0604030504040204" pitchFamily="34" charset="-128"/>
                <a:ea typeface="Meiryo" panose="020B0604030504040204" pitchFamily="34" charset="-128"/>
                <a:cs typeface="Arial" charset="0"/>
              </a:rPr>
              <a:t>ループ、複数動画の繋ぎ合わせについて</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ループ表示、また、</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rPr>
              <a:t>15</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秒動画を単純に</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rPr>
              <a:t>2</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つ繋ぎ合わせて</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rPr>
              <a:t>30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秒とするような動画は不可となります。最大</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rPr>
              <a:t>60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秒までの、</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本の動画でご入稿ください。</a:t>
            </a:r>
          </a:p>
        </p:txBody>
      </p:sp>
      <p:sp>
        <p:nvSpPr>
          <p:cNvPr id="10" name="テキスト ボックス 5">
            <a:extLst>
              <a:ext uri="{FF2B5EF4-FFF2-40B4-BE49-F238E27FC236}">
                <a16:creationId xmlns:a16="http://schemas.microsoft.com/office/drawing/2014/main" id="{00F370CF-2036-C7C2-9E97-372131AF0A61}"/>
              </a:ext>
            </a:extLst>
          </p:cNvPr>
          <p:cNvSpPr txBox="1"/>
          <p:nvPr/>
        </p:nvSpPr>
        <p:spPr>
          <a:xfrm>
            <a:off x="6639398" y="2483309"/>
            <a:ext cx="4479120" cy="1832999"/>
          </a:xfrm>
          <a:prstGeom prst="rect">
            <a:avLst/>
          </a:prstGeom>
          <a:noFill/>
        </p:spPr>
        <p:txBody>
          <a:bodyPr wrap="square" lIns="0" tIns="39698" rIns="0" bIns="0" rtlCol="0" anchor="t">
            <a:noAutofit/>
          </a:bodyPr>
          <a:lstStyle/>
          <a:p>
            <a:pPr algn="just" latinLnBrk="1">
              <a:lnSpc>
                <a:spcPct val="150000"/>
              </a:lnSpc>
              <a:buClr>
                <a:srgbClr val="0AC200"/>
              </a:buClr>
            </a:pPr>
            <a:r>
              <a:rPr lang="ja-JP" altLang="en-US" sz="1200" b="1">
                <a:solidFill>
                  <a:srgbClr val="000048"/>
                </a:solidFill>
                <a:latin typeface="Meiryo" panose="020B0604030504040204" pitchFamily="34" charset="-128"/>
                <a:ea typeface="Meiryo" panose="020B0604030504040204" pitchFamily="34" charset="-128"/>
                <a:cs typeface="Arial" charset="0"/>
              </a:rPr>
              <a:t>動画の見え方について</a:t>
            </a:r>
          </a:p>
          <a:p>
            <a:pPr algn="just" latinLnBrk="1">
              <a:lnSpc>
                <a:spcPct val="150000"/>
              </a:lnSpc>
              <a:buClr>
                <a:srgbClr val="0AC200"/>
              </a:buClr>
            </a:pP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a:rPr>
              <a:t>Wi-Fi</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a:rPr>
              <a:t>環境または、ユーザーの設定で許可している場合には、自動再生されます。</a:t>
            </a: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a:endParaRPr>
          </a:p>
          <a:p>
            <a:pPr algn="just" latinLnBrk="1">
              <a:lnSpc>
                <a:spcPct val="150000"/>
              </a:lnSpc>
              <a:buClr>
                <a:srgbClr val="0AC200"/>
              </a:buClr>
            </a:pP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a:rPr>
              <a:t>一部端末で挙動が異なる場合もございます</a:t>
            </a: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a:endParaRPr>
          </a:p>
          <a:p>
            <a:pPr algn="just" latinLnBrk="1">
              <a:lnSpc>
                <a:spcPct val="150000"/>
              </a:lnSpc>
              <a:buClr>
                <a:srgbClr val="0AC200"/>
              </a:buClr>
            </a:pP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動画内の再生マークをタップした場合も再生されます</a:t>
            </a: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a:rPr>
              <a:t>※</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コマ目には動画の訴求内容がわかりやすいものを指定ください</a:t>
            </a: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endParaRPr>
          </a:p>
          <a:p>
            <a:pPr algn="just" latinLnBrk="1">
              <a:lnSpc>
                <a:spcPct val="150000"/>
              </a:lnSpc>
              <a:buClr>
                <a:srgbClr val="0AC200"/>
              </a:buClr>
            </a:pP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a:rPr>
              <a:t>※</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コマ目が単一色のみの画像、また、記事内容とマッチしない内容は不可となります</a:t>
            </a:r>
          </a:p>
          <a:p>
            <a:pPr algn="just" latinLnBrk="1">
              <a:lnSpc>
                <a:spcPct val="150000"/>
              </a:lnSpc>
              <a:buClr>
                <a:srgbClr val="0AC200"/>
              </a:buClr>
            </a:pPr>
            <a:endParaRPr lang="en-US" altLang="ja-JP" sz="105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endParaRPr lang="en-US" altLang="ja-JP" sz="105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gn="just">
              <a:lnSpc>
                <a:spcPct val="150000"/>
              </a:lnSpc>
              <a:buClr>
                <a:srgbClr val="0AC200"/>
              </a:buClr>
            </a:pPr>
            <a:br>
              <a:rPr lang="ja-JP" altLang="en-US" sz="1400">
                <a:latin typeface="Meiryo" panose="020B0604030504040204" pitchFamily="34" charset="-128"/>
                <a:ea typeface="Meiryo" panose="020B0604030504040204" pitchFamily="34" charset="-128"/>
              </a:rPr>
            </a:br>
            <a:endParaRPr lang="ja-JP" altLang="en-US" sz="105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20" name="テキスト ボックス 5">
            <a:extLst>
              <a:ext uri="{FF2B5EF4-FFF2-40B4-BE49-F238E27FC236}">
                <a16:creationId xmlns:a16="http://schemas.microsoft.com/office/drawing/2014/main" id="{0FC7F63B-2402-9BE7-B4F9-8A44B2994756}"/>
              </a:ext>
            </a:extLst>
          </p:cNvPr>
          <p:cNvSpPr txBox="1"/>
          <p:nvPr/>
        </p:nvSpPr>
        <p:spPr>
          <a:xfrm>
            <a:off x="6619354" y="4451761"/>
            <a:ext cx="4499164" cy="1275677"/>
          </a:xfrm>
          <a:prstGeom prst="rect">
            <a:avLst/>
          </a:prstGeom>
          <a:noFill/>
        </p:spPr>
        <p:txBody>
          <a:bodyPr wrap="square" lIns="0" tIns="39698" rIns="0" bIns="0" rtlCol="0" anchor="t">
            <a:noAutofit/>
          </a:bodyPr>
          <a:lstStyle/>
          <a:p>
            <a:pPr algn="just" latinLnBrk="1">
              <a:lnSpc>
                <a:spcPct val="150000"/>
              </a:lnSpc>
              <a:buClr>
                <a:srgbClr val="0AC200"/>
              </a:buClr>
            </a:pPr>
            <a:r>
              <a:rPr lang="ja-JP" altLang="en-US" sz="1200" b="1">
                <a:solidFill>
                  <a:srgbClr val="000048"/>
                </a:solidFill>
                <a:latin typeface="Meiryo" panose="020B0604030504040204" pitchFamily="34" charset="-128"/>
                <a:ea typeface="Meiryo" panose="020B0604030504040204" pitchFamily="34" charset="-128"/>
                <a:cs typeface="Arial" charset="0"/>
              </a:rPr>
              <a:t>当日イベントなどの日時表記について</a:t>
            </a:r>
          </a:p>
          <a:p>
            <a:pPr algn="just"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配信日以降も一定期間は掲載されるため、「本日開催」や「本日公開」などの表記は事実にそぐわなくなってしまうのでご遠慮ください。</a:t>
            </a:r>
          </a:p>
          <a:p>
            <a:pPr algn="just"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rPr>
              <a:t>1/1(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日</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より開催」など日付での表記を基本とし、正確な表現となるよう作成ください。</a:t>
            </a:r>
          </a:p>
        </p:txBody>
      </p:sp>
      <p:sp>
        <p:nvSpPr>
          <p:cNvPr id="21" name="正方形/長方形 20">
            <a:extLst>
              <a:ext uri="{FF2B5EF4-FFF2-40B4-BE49-F238E27FC236}">
                <a16:creationId xmlns:a16="http://schemas.microsoft.com/office/drawing/2014/main" id="{90E01246-AF3A-71F3-721C-9F333CFDA248}"/>
              </a:ext>
            </a:extLst>
          </p:cNvPr>
          <p:cNvSpPr/>
          <p:nvPr/>
        </p:nvSpPr>
        <p:spPr>
          <a:xfrm>
            <a:off x="978953" y="5211959"/>
            <a:ext cx="4593694" cy="719428"/>
          </a:xfrm>
          <a:prstGeom prst="rect">
            <a:avLst/>
          </a:prstGeom>
        </p:spPr>
        <p:txBody>
          <a:bodyPr wrap="square">
            <a:spAutoFit/>
          </a:bodyPr>
          <a:lstStyle/>
          <a:p>
            <a:pPr algn="just"/>
            <a:r>
              <a:rPr lang="ja-JP" altLang="en-US" sz="1200" b="1">
                <a:solidFill>
                  <a:srgbClr val="000048"/>
                </a:solidFill>
                <a:latin typeface="Meiryo" panose="020B0604030504040204" pitchFamily="34" charset="-128"/>
                <a:ea typeface="Meiryo" panose="020B0604030504040204" pitchFamily="34" charset="-128"/>
              </a:rPr>
              <a:t>動画の削除対応</a:t>
            </a:r>
            <a:endParaRPr lang="en-US" altLang="ja-JP" sz="1200" b="1" dirty="0">
              <a:solidFill>
                <a:srgbClr val="000048"/>
              </a:solidFill>
              <a:latin typeface="Meiryo" panose="020B0604030504040204" pitchFamily="34" charset="-128"/>
              <a:ea typeface="Meiryo" panose="020B0604030504040204" pitchFamily="34" charset="-128"/>
            </a:endParaRPr>
          </a:p>
          <a:p>
            <a:pPr algn="just">
              <a:lnSpc>
                <a:spcPct val="150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rPr>
              <a:t>動画の削除対応についてレポート対象期間</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(7</a:t>
            </a:r>
            <a:r>
              <a:rPr lang="ja-JP" altLang="en-US" sz="1000">
                <a:solidFill>
                  <a:schemeClr val="tx1">
                    <a:lumMod val="75000"/>
                    <a:lumOff val="25000"/>
                  </a:schemeClr>
                </a:solidFill>
                <a:latin typeface="Meiryo" panose="020B0604030504040204" pitchFamily="34" charset="-128"/>
                <a:ea typeface="Meiryo" panose="020B0604030504040204" pitchFamily="34" charset="-128"/>
              </a:rPr>
              <a:t>日間</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が終了した翌営業日に記事内から動画を削除いたします。</a:t>
            </a:r>
          </a:p>
        </p:txBody>
      </p:sp>
      <p:sp>
        <p:nvSpPr>
          <p:cNvPr id="22" name="タイトル 2">
            <a:extLst>
              <a:ext uri="{FF2B5EF4-FFF2-40B4-BE49-F238E27FC236}">
                <a16:creationId xmlns:a16="http://schemas.microsoft.com/office/drawing/2014/main" id="{4918E86A-FA92-E80C-171E-8651E21FAFE7}"/>
              </a:ext>
            </a:extLst>
          </p:cNvPr>
          <p:cNvSpPr txBox="1">
            <a:spLocks noChangeArrowheads="1"/>
          </p:cNvSpPr>
          <p:nvPr/>
        </p:nvSpPr>
        <p:spPr bwMode="auto">
          <a:xfrm>
            <a:off x="1883486" y="280734"/>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dirty="0">
                <a:latin typeface="メイリオ" panose="020B0604030504040204" pitchFamily="34" charset="-128"/>
                <a:ea typeface="メイリオ" panose="020B0604030504040204" pitchFamily="34" charset="-128"/>
              </a:rPr>
              <a:t>DIGEST Spot Video </a:t>
            </a:r>
            <a:r>
              <a:rPr lang="ja-JP" altLang="en-US" sz="2000">
                <a:latin typeface="メイリオ" panose="020B0604030504040204" pitchFamily="34" charset="-128"/>
                <a:ea typeface="メイリオ" panose="020B0604030504040204" pitchFamily="34" charset="-128"/>
              </a:rPr>
              <a:t>オプション</a:t>
            </a:r>
            <a:endParaRPr lang="en-US" altLang="ja-JP" sz="2000" dirty="0">
              <a:latin typeface="メイリオ" panose="020B0604030504040204" pitchFamily="34" charset="-128"/>
              <a:ea typeface="メイリオ" panose="020B0604030504040204" pitchFamily="34" charset="-128"/>
            </a:endParaRPr>
          </a:p>
        </p:txBody>
      </p:sp>
      <p:sp>
        <p:nvSpPr>
          <p:cNvPr id="24" name="テキスト ボックス 2">
            <a:extLst>
              <a:ext uri="{FF2B5EF4-FFF2-40B4-BE49-F238E27FC236}">
                <a16:creationId xmlns:a16="http://schemas.microsoft.com/office/drawing/2014/main" id="{70F67C4C-315A-6AA1-5FFA-A18FFA77FA59}"/>
              </a:ext>
            </a:extLst>
          </p:cNvPr>
          <p:cNvSpPr txBox="1"/>
          <p:nvPr/>
        </p:nvSpPr>
        <p:spPr>
          <a:xfrm>
            <a:off x="1213654" y="6394340"/>
            <a:ext cx="7122763" cy="420628"/>
          </a:xfrm>
          <a:prstGeom prst="rect">
            <a:avLst/>
          </a:prstGeom>
          <a:noFill/>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12700">
              <a:spcBef>
                <a:spcPts val="260"/>
              </a:spcBef>
            </a:pPr>
            <a:r>
              <a:rPr lang="en-US" altLang="ja-JP" sz="800" spc="-10" dirty="0">
                <a:solidFill>
                  <a:srgbClr val="999999"/>
                </a:solidFill>
                <a:latin typeface="Meiryo" panose="020B0604030504040204" pitchFamily="34" charset="-128"/>
                <a:ea typeface="Meiryo" panose="020B0604030504040204" pitchFamily="34" charset="-128"/>
                <a:cs typeface="Arial Unicode MS"/>
              </a:rPr>
              <a:t>※ </a:t>
            </a:r>
            <a:r>
              <a:rPr lang="ja-JP" altLang="en-US" sz="800" spc="-10">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endParaRPr lang="ja-JP" altLang="en-US" sz="800">
              <a:latin typeface="Meiryo" panose="020B0604030504040204" pitchFamily="34" charset="-128"/>
              <a:ea typeface="Meiryo" panose="020B0604030504040204" pitchFamily="34" charset="-128"/>
              <a:cs typeface="Arial Unicode MS"/>
            </a:endParaRPr>
          </a:p>
          <a:p>
            <a:pPr marL="12700">
              <a:spcBef>
                <a:spcPts val="160"/>
              </a:spcBef>
            </a:pPr>
            <a:r>
              <a:rPr lang="en-US" altLang="ja-JP" sz="800" spc="-25" dirty="0">
                <a:solidFill>
                  <a:srgbClr val="999999"/>
                </a:solidFill>
                <a:latin typeface="Meiryo" panose="020B0604030504040204" pitchFamily="34" charset="-128"/>
                <a:ea typeface="Meiryo" panose="020B0604030504040204" pitchFamily="34" charset="-128"/>
                <a:cs typeface="Arial Unicode MS"/>
              </a:rPr>
              <a:t>※ </a:t>
            </a:r>
            <a:r>
              <a:rPr lang="ja-JP" altLang="en-US" sz="800">
                <a:solidFill>
                  <a:srgbClr val="999999"/>
                </a:solidFill>
                <a:latin typeface="Meiryo" panose="020B0604030504040204" pitchFamily="34" charset="-128"/>
                <a:ea typeface="Meiryo" panose="020B0604030504040204" pitchFamily="34" charset="-128"/>
                <a:cs typeface="Arial Unicode MS"/>
              </a:rPr>
              <a:t>企</a:t>
            </a:r>
            <a:r>
              <a:rPr lang="ja-JP" altLang="en-US" sz="800" spc="-170">
                <a:solidFill>
                  <a:srgbClr val="999999"/>
                </a:solidFill>
                <a:latin typeface="Meiryo" panose="020B0604030504040204" pitchFamily="34" charset="-128"/>
                <a:ea typeface="Meiryo" panose="020B0604030504040204" pitchFamily="34" charset="-128"/>
                <a:cs typeface="Arial Unicode MS"/>
              </a:rPr>
              <a:t>業・</a:t>
            </a:r>
            <a:r>
              <a:rPr lang="ja-JP" altLang="en-US" sz="800">
                <a:solidFill>
                  <a:srgbClr val="999999"/>
                </a:solidFill>
                <a:latin typeface="Meiryo" panose="020B0604030504040204" pitchFamily="34" charset="-128"/>
                <a:ea typeface="Meiryo" panose="020B0604030504040204" pitchFamily="34" charset="-128"/>
                <a:cs typeface="Arial Unicode MS"/>
              </a:rPr>
              <a:t>商材可否</a:t>
            </a:r>
            <a:r>
              <a:rPr lang="ja-JP" altLang="en-US" sz="800" spc="-345">
                <a:solidFill>
                  <a:srgbClr val="999999"/>
                </a:solidFill>
                <a:latin typeface="Meiryo" panose="020B0604030504040204" pitchFamily="34" charset="-128"/>
                <a:ea typeface="Meiryo" panose="020B0604030504040204" pitchFamily="34" charset="-128"/>
                <a:cs typeface="Arial Unicode MS"/>
              </a:rPr>
              <a:t>、</a:t>
            </a:r>
            <a:r>
              <a:rPr lang="ja-JP" altLang="en-US" sz="800">
                <a:solidFill>
                  <a:srgbClr val="999999"/>
                </a:solidFill>
                <a:latin typeface="Meiryo" panose="020B0604030504040204" pitchFamily="34" charset="-128"/>
                <a:ea typeface="Meiryo" panose="020B0604030504040204" pitchFamily="34" charset="-128"/>
                <a:cs typeface="Arial Unicode MS"/>
              </a:rPr>
              <a:t>制作可</a:t>
            </a:r>
            <a:r>
              <a:rPr lang="ja-JP" altLang="en-US" sz="800" spc="-15">
                <a:solidFill>
                  <a:srgbClr val="999999"/>
                </a:solidFill>
                <a:latin typeface="Meiryo" panose="020B0604030504040204" pitchFamily="34" charset="-128"/>
                <a:ea typeface="Meiryo" panose="020B0604030504040204" pitchFamily="34" charset="-128"/>
                <a:cs typeface="Arial Unicode MS"/>
              </a:rPr>
              <a:t>否</a:t>
            </a:r>
            <a:r>
              <a:rPr lang="ja-JP" altLang="en-US" sz="800" spc="-60">
                <a:solidFill>
                  <a:srgbClr val="999999"/>
                </a:solidFill>
                <a:latin typeface="Meiryo" panose="020B0604030504040204" pitchFamily="34" charset="-128"/>
                <a:ea typeface="Meiryo" panose="020B0604030504040204" pitchFamily="34" charset="-128"/>
                <a:cs typeface="Arial Unicode MS"/>
              </a:rPr>
              <a:t>に</a:t>
            </a:r>
            <a:r>
              <a:rPr lang="ja-JP" altLang="en-US" sz="800" spc="-45">
                <a:solidFill>
                  <a:srgbClr val="999999"/>
                </a:solidFill>
                <a:latin typeface="Meiryo" panose="020B0604030504040204" pitchFamily="34" charset="-128"/>
                <a:ea typeface="Meiryo" panose="020B0604030504040204" pitchFamily="34" charset="-128"/>
                <a:cs typeface="Arial Unicode MS"/>
              </a:rPr>
              <a:t>つ</a:t>
            </a:r>
            <a:r>
              <a:rPr lang="ja-JP" altLang="en-US" sz="800" spc="-80">
                <a:solidFill>
                  <a:srgbClr val="999999"/>
                </a:solidFill>
                <a:latin typeface="Meiryo" panose="020B0604030504040204" pitchFamily="34" charset="-128"/>
                <a:ea typeface="Meiryo" panose="020B0604030504040204" pitchFamily="34" charset="-128"/>
                <a:cs typeface="Arial Unicode MS"/>
              </a:rPr>
              <a:t>い</a:t>
            </a:r>
            <a:r>
              <a:rPr lang="ja-JP" altLang="en-US" sz="800" spc="-55">
                <a:solidFill>
                  <a:srgbClr val="999999"/>
                </a:solidFill>
                <a:latin typeface="Meiryo" panose="020B0604030504040204" pitchFamily="34" charset="-128"/>
                <a:ea typeface="Meiryo" panose="020B0604030504040204" pitchFamily="34" charset="-128"/>
                <a:cs typeface="Arial Unicode MS"/>
              </a:rPr>
              <a:t>て</a:t>
            </a:r>
            <a:r>
              <a:rPr lang="ja-JP" altLang="en-US" sz="800" spc="-15">
                <a:solidFill>
                  <a:srgbClr val="999999"/>
                </a:solidFill>
                <a:latin typeface="Meiryo" panose="020B0604030504040204" pitchFamily="34" charset="-128"/>
                <a:ea typeface="Meiryo" panose="020B0604030504040204" pitchFamily="34" charset="-128"/>
                <a:cs typeface="Arial Unicode MS"/>
              </a:rPr>
              <a:t>は</a:t>
            </a:r>
            <a:r>
              <a:rPr lang="ja-JP" altLang="en-US" sz="800">
                <a:solidFill>
                  <a:srgbClr val="999999"/>
                </a:solidFill>
                <a:latin typeface="Meiryo" panose="020B0604030504040204" pitchFamily="34" charset="-128"/>
                <a:ea typeface="Meiryo" panose="020B0604030504040204" pitchFamily="34" charset="-128"/>
                <a:cs typeface="Arial Unicode MS"/>
              </a:rPr>
              <a:t>都度審</a:t>
            </a:r>
            <a:r>
              <a:rPr lang="ja-JP" altLang="en-US" sz="800" spc="-10">
                <a:solidFill>
                  <a:srgbClr val="999999"/>
                </a:solidFill>
                <a:latin typeface="Meiryo" panose="020B0604030504040204" pitchFamily="34" charset="-128"/>
                <a:ea typeface="Meiryo" panose="020B0604030504040204" pitchFamily="34" charset="-128"/>
                <a:cs typeface="Arial Unicode MS"/>
              </a:rPr>
              <a:t>査</a:t>
            </a:r>
            <a:r>
              <a:rPr lang="ja-JP" altLang="en-US" sz="800">
                <a:solidFill>
                  <a:srgbClr val="999999"/>
                </a:solidFill>
                <a:latin typeface="Meiryo" panose="020B0604030504040204" pitchFamily="34" charset="-128"/>
                <a:ea typeface="Meiryo" panose="020B0604030504040204" pitchFamily="34" charset="-128"/>
                <a:cs typeface="Arial Unicode MS"/>
              </a:rPr>
              <a:t>が必</a:t>
            </a:r>
            <a:r>
              <a:rPr lang="ja-JP" altLang="en-US" sz="800" spc="-55">
                <a:solidFill>
                  <a:srgbClr val="999999"/>
                </a:solidFill>
                <a:latin typeface="Meiryo" panose="020B0604030504040204" pitchFamily="34" charset="-128"/>
                <a:ea typeface="Meiryo" panose="020B0604030504040204" pitchFamily="34" charset="-128"/>
                <a:cs typeface="Arial Unicode MS"/>
              </a:rPr>
              <a:t>須</a:t>
            </a:r>
            <a:r>
              <a:rPr lang="ja-JP" altLang="en-US" sz="800" spc="-70">
                <a:solidFill>
                  <a:srgbClr val="999999"/>
                </a:solidFill>
                <a:latin typeface="Meiryo" panose="020B0604030504040204" pitchFamily="34" charset="-128"/>
                <a:ea typeface="Meiryo" panose="020B0604030504040204" pitchFamily="34" charset="-128"/>
                <a:cs typeface="Arial Unicode MS"/>
              </a:rPr>
              <a:t>とな</a:t>
            </a:r>
            <a:r>
              <a:rPr lang="ja-JP" altLang="en-US" sz="800" spc="-90">
                <a:solidFill>
                  <a:srgbClr val="999999"/>
                </a:solidFill>
                <a:latin typeface="Meiryo" panose="020B0604030504040204" pitchFamily="34" charset="-128"/>
                <a:ea typeface="Meiryo" panose="020B0604030504040204" pitchFamily="34" charset="-128"/>
                <a:cs typeface="Arial Unicode MS"/>
              </a:rPr>
              <a:t>り</a:t>
            </a:r>
            <a:r>
              <a:rPr lang="ja-JP" altLang="en-US" sz="800" spc="-60">
                <a:solidFill>
                  <a:srgbClr val="999999"/>
                </a:solidFill>
                <a:latin typeface="Meiryo" panose="020B0604030504040204" pitchFamily="34" charset="-128"/>
                <a:ea typeface="Meiryo" panose="020B0604030504040204" pitchFamily="34" charset="-128"/>
                <a:cs typeface="Arial Unicode MS"/>
              </a:rPr>
              <a:t>ま</a:t>
            </a:r>
            <a:r>
              <a:rPr lang="ja-JP" altLang="en-US" sz="800" spc="-95">
                <a:solidFill>
                  <a:srgbClr val="999999"/>
                </a:solidFill>
                <a:latin typeface="Meiryo" panose="020B0604030504040204" pitchFamily="34" charset="-128"/>
                <a:ea typeface="Meiryo" panose="020B0604030504040204" pitchFamily="34" charset="-128"/>
                <a:cs typeface="Arial Unicode MS"/>
              </a:rPr>
              <a:t>す</a:t>
            </a:r>
            <a:endParaRPr lang="ja-JP" altLang="en-US" sz="800">
              <a:solidFill>
                <a:srgbClr val="999999"/>
              </a:solidFill>
              <a:latin typeface="Meiryo" panose="020B0604030504040204" pitchFamily="34" charset="-128"/>
              <a:ea typeface="Meiryo" panose="020B0604030504040204" pitchFamily="34" charset="-128"/>
              <a:cs typeface="Arial Unicode MS"/>
            </a:endParaRPr>
          </a:p>
          <a:p>
            <a:pPr marL="12700">
              <a:spcBef>
                <a:spcPts val="160"/>
              </a:spcBef>
            </a:pPr>
            <a:r>
              <a:rPr lang="ja-JP" altLang="en-US" sz="800">
                <a:solidFill>
                  <a:srgbClr val="999999"/>
                </a:solidFill>
                <a:latin typeface="Meiryo" panose="020B0604030504040204" pitchFamily="34" charset="-128"/>
                <a:ea typeface="Meiryo" panose="020B0604030504040204" pitchFamily="34" charset="-128"/>
                <a:cs typeface="Arial Unicode MS"/>
              </a:rPr>
              <a:t>　</a:t>
            </a:r>
            <a:endParaRPr lang="ja-JP" altLang="en-US" sz="800">
              <a:solidFill>
                <a:schemeClr val="bg1">
                  <a:lumMod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Tree>
    <p:extLst>
      <p:ext uri="{BB962C8B-B14F-4D97-AF65-F5344CB8AC3E}">
        <p14:creationId xmlns:p14="http://schemas.microsoft.com/office/powerpoint/2010/main" val="1334031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5" name="Google Shape;135;p5" descr="アイコン&#10;&#10;自動的に生成された説明"/>
          <p:cNvPicPr preferRelativeResize="0">
            <a:picLocks noGrp="1"/>
          </p:cNvPicPr>
          <p:nvPr>
            <p:ph type="pic" idx="2"/>
          </p:nvPr>
        </p:nvPicPr>
        <p:blipFill rotWithShape="1">
          <a:blip r:embed="rId3">
            <a:alphaModFix/>
          </a:blip>
          <a:srcRect/>
          <a:stretch/>
        </p:blipFill>
        <p:spPr>
          <a:xfrm>
            <a:off x="56609" y="31805"/>
            <a:ext cx="498782" cy="497680"/>
          </a:xfrm>
          <a:prstGeom prst="rect">
            <a:avLst/>
          </a:prstGeom>
          <a:noFill/>
          <a:ln>
            <a:noFill/>
          </a:ln>
        </p:spPr>
      </p:pic>
      <p:sp>
        <p:nvSpPr>
          <p:cNvPr id="136" name="Google Shape;136;p5"/>
          <p:cNvSpPr txBox="1"/>
          <p:nvPr/>
        </p:nvSpPr>
        <p:spPr>
          <a:xfrm>
            <a:off x="1887808" y="269745"/>
            <a:ext cx="7996422" cy="56426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ja-JP" sz="2000" b="1" i="0" u="none" strike="noStrike" cap="none">
                <a:solidFill>
                  <a:srgbClr val="00003E"/>
                </a:solidFill>
                <a:latin typeface="Meiryo"/>
                <a:ea typeface="Meiryo"/>
                <a:cs typeface="Meiryo"/>
                <a:sym typeface="Meiryo"/>
              </a:rPr>
              <a:t>ブランドリフトサーベイオプション</a:t>
            </a:r>
            <a:endParaRPr sz="2000" b="1" i="0" u="none" strike="noStrike" cap="none" dirty="0">
              <a:solidFill>
                <a:srgbClr val="00003E"/>
              </a:solidFill>
              <a:latin typeface="Meiryo"/>
              <a:ea typeface="Meiryo"/>
              <a:cs typeface="Meiryo"/>
              <a:sym typeface="Meiryo"/>
            </a:endParaRPr>
          </a:p>
        </p:txBody>
      </p:sp>
      <p:pic>
        <p:nvPicPr>
          <p:cNvPr id="137" name="Google Shape;137;p5"/>
          <p:cNvPicPr preferRelativeResize="0"/>
          <p:nvPr/>
        </p:nvPicPr>
        <p:blipFill rotWithShape="1">
          <a:blip r:embed="rId4">
            <a:alphaModFix/>
          </a:blip>
          <a:srcRect/>
          <a:stretch/>
        </p:blipFill>
        <p:spPr>
          <a:xfrm>
            <a:off x="9599436" y="4192896"/>
            <a:ext cx="303157" cy="303157"/>
          </a:xfrm>
          <a:prstGeom prst="rect">
            <a:avLst/>
          </a:prstGeom>
          <a:noFill/>
          <a:ln>
            <a:noFill/>
          </a:ln>
        </p:spPr>
      </p:pic>
      <p:pic>
        <p:nvPicPr>
          <p:cNvPr id="138" name="Google Shape;138;p5"/>
          <p:cNvPicPr preferRelativeResize="0"/>
          <p:nvPr/>
        </p:nvPicPr>
        <p:blipFill rotWithShape="1">
          <a:blip r:embed="rId5">
            <a:alphaModFix/>
          </a:blip>
          <a:srcRect/>
          <a:stretch/>
        </p:blipFill>
        <p:spPr>
          <a:xfrm>
            <a:off x="9934166" y="4192896"/>
            <a:ext cx="303157" cy="303157"/>
          </a:xfrm>
          <a:prstGeom prst="rect">
            <a:avLst/>
          </a:prstGeom>
          <a:noFill/>
          <a:ln>
            <a:noFill/>
          </a:ln>
        </p:spPr>
      </p:pic>
      <p:grpSp>
        <p:nvGrpSpPr>
          <p:cNvPr id="139" name="Google Shape;139;p5"/>
          <p:cNvGrpSpPr/>
          <p:nvPr/>
        </p:nvGrpSpPr>
        <p:grpSpPr>
          <a:xfrm>
            <a:off x="6285766" y="2037712"/>
            <a:ext cx="2501483" cy="2604264"/>
            <a:chOff x="6325317" y="2037712"/>
            <a:chExt cx="2501483" cy="2604264"/>
          </a:xfrm>
        </p:grpSpPr>
        <p:sp>
          <p:nvSpPr>
            <p:cNvPr id="140" name="Google Shape;140;p5"/>
            <p:cNvSpPr/>
            <p:nvPr/>
          </p:nvSpPr>
          <p:spPr>
            <a:xfrm>
              <a:off x="6325317" y="2037712"/>
              <a:ext cx="2501483" cy="274421"/>
            </a:xfrm>
            <a:prstGeom prst="chevron">
              <a:avLst>
                <a:gd name="adj" fmla="val 31421"/>
              </a:avLst>
            </a:prstGeom>
            <a:solidFill>
              <a:schemeClr val="accent1"/>
            </a:solid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ja-JP" sz="1050" b="1" i="0" u="none" strike="noStrike" cap="none">
                  <a:solidFill>
                    <a:schemeClr val="lt1"/>
                  </a:solidFill>
                  <a:latin typeface="+mn-ea"/>
                  <a:ea typeface="+mn-ea"/>
                  <a:cs typeface="Calibri"/>
                  <a:sym typeface="Calibri"/>
                </a:rPr>
                <a:t>サーベイを実施</a:t>
              </a:r>
              <a:endParaRPr sz="1050" b="1" i="0" u="none" strike="noStrike" cap="none" dirty="0">
                <a:solidFill>
                  <a:schemeClr val="lt1"/>
                </a:solidFill>
                <a:latin typeface="+mn-ea"/>
                <a:ea typeface="+mn-ea"/>
                <a:cs typeface="Calibri"/>
                <a:sym typeface="Calibri"/>
              </a:endParaRPr>
            </a:p>
          </p:txBody>
        </p:sp>
        <p:sp>
          <p:nvSpPr>
            <p:cNvPr id="141" name="Google Shape;141;p5"/>
            <p:cNvSpPr txBox="1"/>
            <p:nvPr/>
          </p:nvSpPr>
          <p:spPr>
            <a:xfrm>
              <a:off x="6600310" y="4426532"/>
              <a:ext cx="1963999"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800" b="0" i="0" u="none" strike="noStrike" cap="none">
                  <a:solidFill>
                    <a:srgbClr val="3F3F3F"/>
                  </a:solidFill>
                  <a:latin typeface="+mn-ea"/>
                  <a:ea typeface="+mn-ea"/>
                  <a:cs typeface="Calibri"/>
                  <a:sym typeface="Calibri"/>
                </a:rPr>
                <a:t>■ブランド認知、好意、利用意向 など</a:t>
              </a:r>
              <a:endParaRPr dirty="0">
                <a:latin typeface="+mn-ea"/>
                <a:ea typeface="+mn-ea"/>
              </a:endParaRPr>
            </a:p>
          </p:txBody>
        </p:sp>
        <p:sp>
          <p:nvSpPr>
            <p:cNvPr id="142" name="Google Shape;142;p5"/>
            <p:cNvSpPr txBox="1"/>
            <p:nvPr/>
          </p:nvSpPr>
          <p:spPr>
            <a:xfrm>
              <a:off x="6546774" y="2457972"/>
              <a:ext cx="535724"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700" b="1">
                  <a:solidFill>
                    <a:srgbClr val="BFBFBF"/>
                  </a:solidFill>
                  <a:latin typeface="+mn-ea"/>
                  <a:ea typeface="+mn-ea"/>
                  <a:cs typeface="Calibri"/>
                  <a:sym typeface="Calibri"/>
                </a:rPr>
                <a:t>Sample</a:t>
              </a:r>
              <a:endParaRPr sz="700" b="1" dirty="0">
                <a:solidFill>
                  <a:srgbClr val="BFBFBF"/>
                </a:solidFill>
                <a:latin typeface="+mn-ea"/>
                <a:ea typeface="+mn-ea"/>
                <a:cs typeface="Calibri"/>
                <a:sym typeface="Calibri"/>
              </a:endParaRPr>
            </a:p>
          </p:txBody>
        </p:sp>
      </p:grpSp>
      <p:sp>
        <p:nvSpPr>
          <p:cNvPr id="143" name="Google Shape;143;p5"/>
          <p:cNvSpPr/>
          <p:nvPr/>
        </p:nvSpPr>
        <p:spPr>
          <a:xfrm>
            <a:off x="3137696" y="3375754"/>
            <a:ext cx="299258" cy="320342"/>
          </a:xfrm>
          <a:prstGeom prst="rightArrow">
            <a:avLst>
              <a:gd name="adj1" fmla="val 50000"/>
              <a:gd name="adj2" fmla="val 50000"/>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4" name="Google Shape;144;p5"/>
          <p:cNvSpPr/>
          <p:nvPr/>
        </p:nvSpPr>
        <p:spPr>
          <a:xfrm>
            <a:off x="5980715" y="3375754"/>
            <a:ext cx="299258" cy="320342"/>
          </a:xfrm>
          <a:prstGeom prst="rightArrow">
            <a:avLst>
              <a:gd name="adj1" fmla="val 50000"/>
              <a:gd name="adj2" fmla="val 50000"/>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5" name="Google Shape;145;p5"/>
          <p:cNvSpPr/>
          <p:nvPr/>
        </p:nvSpPr>
        <p:spPr>
          <a:xfrm>
            <a:off x="8835499" y="3375754"/>
            <a:ext cx="299258" cy="320342"/>
          </a:xfrm>
          <a:prstGeom prst="rightArrow">
            <a:avLst>
              <a:gd name="adj1" fmla="val 50000"/>
              <a:gd name="adj2" fmla="val 50000"/>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aphicFrame>
        <p:nvGraphicFramePr>
          <p:cNvPr id="146" name="Google Shape;146;p5"/>
          <p:cNvGraphicFramePr/>
          <p:nvPr/>
        </p:nvGraphicFramePr>
        <p:xfrm>
          <a:off x="587375" y="4961622"/>
          <a:ext cx="11017250" cy="1162575"/>
        </p:xfrm>
        <a:graphic>
          <a:graphicData uri="http://schemas.openxmlformats.org/drawingml/2006/table">
            <a:tbl>
              <a:tblPr firstRow="1" bandRow="1">
                <a:noFill/>
              </a:tblPr>
              <a:tblGrid>
                <a:gridCol w="2226025">
                  <a:extLst>
                    <a:ext uri="{9D8B030D-6E8A-4147-A177-3AD203B41FA5}">
                      <a16:colId xmlns:a16="http://schemas.microsoft.com/office/drawing/2014/main" val="20000"/>
                    </a:ext>
                  </a:extLst>
                </a:gridCol>
                <a:gridCol w="8791225">
                  <a:extLst>
                    <a:ext uri="{9D8B030D-6E8A-4147-A177-3AD203B41FA5}">
                      <a16:colId xmlns:a16="http://schemas.microsoft.com/office/drawing/2014/main" val="20001"/>
                    </a:ext>
                  </a:extLst>
                </a:gridCol>
              </a:tblGrid>
              <a:tr h="387525">
                <a:tc>
                  <a:txBody>
                    <a:bodyPr/>
                    <a:lstStyle/>
                    <a:p>
                      <a:pPr marL="0" marR="0" lvl="0" indent="0" algn="ctr" rtl="0">
                        <a:spcBef>
                          <a:spcPts val="0"/>
                        </a:spcBef>
                        <a:spcAft>
                          <a:spcPts val="0"/>
                        </a:spcAft>
                        <a:buNone/>
                      </a:pPr>
                      <a:r>
                        <a:rPr lang="ja-JP" sz="1050" b="1">
                          <a:solidFill>
                            <a:schemeClr val="lt1"/>
                          </a:solidFill>
                          <a:latin typeface="Meiryo"/>
                          <a:ea typeface="Meiryo"/>
                          <a:cs typeface="Meiryo"/>
                          <a:sym typeface="Meiryo"/>
                        </a:rPr>
                        <a:t>商品説明</a:t>
                      </a:r>
                      <a:endParaRPr dirty="0"/>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00000"/>
                        </a:lnSpc>
                        <a:spcBef>
                          <a:spcPts val="0"/>
                        </a:spcBef>
                        <a:spcAft>
                          <a:spcPts val="0"/>
                        </a:spcAft>
                        <a:buClr>
                          <a:srgbClr val="0C0C0C"/>
                        </a:buClr>
                        <a:buSzPts val="1050"/>
                        <a:buFont typeface="Calibri"/>
                        <a:buNone/>
                      </a:pPr>
                      <a:r>
                        <a:rPr lang="ja-JP" sz="1000" b="0">
                          <a:solidFill>
                            <a:srgbClr val="0C0C0C"/>
                          </a:solidFill>
                          <a:latin typeface="+mn-ea"/>
                          <a:ea typeface="+mn-ea"/>
                          <a:cs typeface="Calibri"/>
                          <a:sym typeface="Calibri"/>
                        </a:rPr>
                        <a:t>広告</a:t>
                      </a:r>
                      <a:r>
                        <a:rPr lang="ja-JP" altLang="en-US" sz="1000" b="0">
                          <a:solidFill>
                            <a:srgbClr val="0C0C0C"/>
                          </a:solidFill>
                          <a:latin typeface="+mn-ea"/>
                          <a:ea typeface="+mn-ea"/>
                          <a:cs typeface="Calibri"/>
                          <a:sym typeface="Calibri"/>
                        </a:rPr>
                        <a:t>記事</a:t>
                      </a:r>
                      <a:r>
                        <a:rPr lang="ja-JP" sz="1000" b="0">
                          <a:solidFill>
                            <a:srgbClr val="0C0C0C"/>
                          </a:solidFill>
                          <a:latin typeface="+mn-ea"/>
                          <a:ea typeface="+mn-ea"/>
                          <a:cs typeface="Calibri"/>
                          <a:sym typeface="Calibri"/>
                        </a:rPr>
                        <a:t>接触者</a:t>
                      </a:r>
                      <a:r>
                        <a:rPr lang="ja-JP" altLang="en-US" sz="1000" b="0">
                          <a:solidFill>
                            <a:srgbClr val="0C0C0C"/>
                          </a:solidFill>
                          <a:latin typeface="+mn-ea"/>
                          <a:ea typeface="+mn-ea"/>
                          <a:cs typeface="Calibri"/>
                          <a:sym typeface="Calibri"/>
                        </a:rPr>
                        <a:t>・</a:t>
                      </a:r>
                      <a:r>
                        <a:rPr lang="ja-JP" sz="1000" b="0">
                          <a:solidFill>
                            <a:srgbClr val="0C0C0C"/>
                          </a:solidFill>
                          <a:latin typeface="+mn-ea"/>
                          <a:ea typeface="+mn-ea"/>
                          <a:cs typeface="Calibri"/>
                          <a:sym typeface="Calibri"/>
                        </a:rPr>
                        <a:t>非接触者に対し、ブランド認知度・利用経験・利用意向などの項目を設定し、アンケート調査を実施</a:t>
                      </a:r>
                      <a:endParaRPr sz="1000" dirty="0">
                        <a:latin typeface="+mn-ea"/>
                        <a:ea typeface="+mn-ea"/>
                      </a:endParaRPr>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0"/>
                  </a:ext>
                </a:extLst>
              </a:tr>
              <a:tr h="387525">
                <a:tc>
                  <a:txBody>
                    <a:bodyPr/>
                    <a:lstStyle/>
                    <a:p>
                      <a:pPr marL="0" marR="0" lvl="0" indent="0" algn="ctr" rtl="0">
                        <a:spcBef>
                          <a:spcPts val="0"/>
                        </a:spcBef>
                        <a:spcAft>
                          <a:spcPts val="0"/>
                        </a:spcAft>
                        <a:buNone/>
                      </a:pPr>
                      <a:r>
                        <a:rPr lang="ja-JP" sz="1050" b="1">
                          <a:solidFill>
                            <a:schemeClr val="lt1"/>
                          </a:solidFill>
                          <a:latin typeface="Meiryo"/>
                          <a:ea typeface="Meiryo"/>
                          <a:cs typeface="Meiryo"/>
                          <a:sym typeface="Meiryo"/>
                        </a:rPr>
                        <a:t>アンケートの配信方法</a:t>
                      </a:r>
                      <a:endParaRPr sz="1050" b="1" dirty="0">
                        <a:solidFill>
                          <a:schemeClr val="lt1"/>
                        </a:solidFill>
                        <a:latin typeface="Meiryo"/>
                        <a:ea typeface="Meiryo"/>
                        <a:cs typeface="Meiryo"/>
                        <a:sym typeface="Meiryo"/>
                      </a:endParaRPr>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00000"/>
                        </a:lnSpc>
                        <a:spcBef>
                          <a:spcPts val="0"/>
                        </a:spcBef>
                        <a:spcAft>
                          <a:spcPts val="0"/>
                        </a:spcAft>
                        <a:buClr>
                          <a:srgbClr val="0C0C0C"/>
                        </a:buClr>
                        <a:buSzPts val="1050"/>
                        <a:buFont typeface="Calibri"/>
                        <a:buNone/>
                      </a:pPr>
                      <a:r>
                        <a:rPr lang="ja-JP" sz="1000" b="0">
                          <a:solidFill>
                            <a:srgbClr val="0C0C0C"/>
                          </a:solidFill>
                          <a:latin typeface="+mn-ea"/>
                          <a:ea typeface="+mn-ea"/>
                          <a:cs typeface="Calibri"/>
                          <a:sym typeface="Calibri"/>
                        </a:rPr>
                        <a:t>アンケートモニタの中から</a:t>
                      </a:r>
                      <a:r>
                        <a:rPr lang="ja-JP" sz="1000" b="0" i="0" u="none" strike="noStrike">
                          <a:solidFill>
                            <a:srgbClr val="0C0C0C"/>
                          </a:solidFill>
                          <a:latin typeface="+mn-ea"/>
                          <a:ea typeface="+mn-ea"/>
                          <a:cs typeface="Calibri"/>
                          <a:sym typeface="Calibri"/>
                        </a:rPr>
                        <a:t>広告</a:t>
                      </a:r>
                      <a:r>
                        <a:rPr lang="ja-JP" altLang="en-US" sz="1000" b="0" i="0" u="none" strike="noStrike">
                          <a:solidFill>
                            <a:srgbClr val="0C0C0C"/>
                          </a:solidFill>
                          <a:latin typeface="+mn-ea"/>
                          <a:ea typeface="+mn-ea"/>
                          <a:cs typeface="Calibri"/>
                          <a:sym typeface="Calibri"/>
                        </a:rPr>
                        <a:t>記事</a:t>
                      </a:r>
                      <a:r>
                        <a:rPr lang="ja-JP" sz="1000" b="0" i="0" u="none" strike="noStrike">
                          <a:solidFill>
                            <a:srgbClr val="0C0C0C"/>
                          </a:solidFill>
                          <a:latin typeface="+mn-ea"/>
                          <a:ea typeface="+mn-ea"/>
                          <a:cs typeface="Calibri"/>
                          <a:sym typeface="Calibri"/>
                        </a:rPr>
                        <a:t>接触ログの有無でユーザーを分類抽出し、対象者に対してLINEリサーチのLINE公式アカウントから回答を依頼</a:t>
                      </a:r>
                      <a:endParaRPr sz="1000" b="0" dirty="0">
                        <a:solidFill>
                          <a:srgbClr val="0C0C0C"/>
                        </a:solidFill>
                        <a:latin typeface="+mn-ea"/>
                        <a:ea typeface="+mn-ea"/>
                        <a:cs typeface="Calibri"/>
                        <a:sym typeface="Calibri"/>
                      </a:endParaRPr>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387525">
                <a:tc>
                  <a:txBody>
                    <a:bodyPr/>
                    <a:lstStyle/>
                    <a:p>
                      <a:pPr marL="0" marR="0" lvl="0" indent="0" algn="ctr" rtl="0">
                        <a:spcBef>
                          <a:spcPts val="0"/>
                        </a:spcBef>
                        <a:spcAft>
                          <a:spcPts val="0"/>
                        </a:spcAft>
                        <a:buNone/>
                      </a:pPr>
                      <a:r>
                        <a:rPr lang="ja-JP" sz="1050" b="1">
                          <a:solidFill>
                            <a:schemeClr val="lt1"/>
                          </a:solidFill>
                          <a:latin typeface="Meiryo"/>
                          <a:ea typeface="Meiryo"/>
                          <a:cs typeface="Meiryo"/>
                          <a:sym typeface="Meiryo"/>
                        </a:rPr>
                        <a:t>メリット</a:t>
                      </a:r>
                      <a:endParaRPr sz="1050" b="1" dirty="0">
                        <a:solidFill>
                          <a:schemeClr val="lt1"/>
                        </a:solidFill>
                        <a:latin typeface="Meiryo"/>
                        <a:ea typeface="Meiryo"/>
                        <a:cs typeface="Meiryo"/>
                        <a:sym typeface="Meiryo"/>
                      </a:endParaRPr>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accent1"/>
                    </a:solidFill>
                  </a:tcPr>
                </a:tc>
                <a:tc>
                  <a:txBody>
                    <a:bodyPr/>
                    <a:lstStyle/>
                    <a:p>
                      <a:pPr marL="0" marR="0" lvl="0" indent="0" algn="l" rtl="0">
                        <a:spcBef>
                          <a:spcPts val="0"/>
                        </a:spcBef>
                        <a:spcAft>
                          <a:spcPts val="0"/>
                        </a:spcAft>
                        <a:buNone/>
                      </a:pPr>
                      <a:r>
                        <a:rPr lang="ja-JP" sz="1050" b="0">
                          <a:solidFill>
                            <a:srgbClr val="0C0C0C"/>
                          </a:solidFill>
                          <a:latin typeface="+mn-ea"/>
                          <a:ea typeface="+mn-ea"/>
                          <a:cs typeface="Calibri"/>
                          <a:sym typeface="Calibri"/>
                        </a:rPr>
                        <a:t>広告</a:t>
                      </a:r>
                      <a:r>
                        <a:rPr lang="ja-JP" altLang="en-US" sz="1050" b="0">
                          <a:solidFill>
                            <a:srgbClr val="0C0C0C"/>
                          </a:solidFill>
                          <a:latin typeface="+mn-ea"/>
                          <a:ea typeface="+mn-ea"/>
                          <a:cs typeface="Calibri"/>
                          <a:sym typeface="Calibri"/>
                        </a:rPr>
                        <a:t>記事</a:t>
                      </a:r>
                      <a:r>
                        <a:rPr lang="ja-JP" sz="1050" b="0">
                          <a:solidFill>
                            <a:srgbClr val="0C0C0C"/>
                          </a:solidFill>
                          <a:latin typeface="+mn-ea"/>
                          <a:ea typeface="+mn-ea"/>
                          <a:cs typeface="Calibri"/>
                          <a:sym typeface="Calibri"/>
                        </a:rPr>
                        <a:t>接触ログの有無別にユーザーの反応を知ることで、広告効果を正確に把握し、その後のマーケティング活動に活かすことが可能</a:t>
                      </a:r>
                      <a:endParaRPr dirty="0">
                        <a:latin typeface="+mn-ea"/>
                        <a:ea typeface="+mn-ea"/>
                      </a:endParaRPr>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sp>
        <p:nvSpPr>
          <p:cNvPr id="147" name="Google Shape;147;p5"/>
          <p:cNvSpPr txBox="1"/>
          <p:nvPr/>
        </p:nvSpPr>
        <p:spPr>
          <a:xfrm>
            <a:off x="528142" y="4709984"/>
            <a:ext cx="2456300"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50" b="1">
                <a:solidFill>
                  <a:srgbClr val="3F3F3F"/>
                </a:solidFill>
                <a:latin typeface="+mn-ea"/>
                <a:ea typeface="+mn-ea"/>
                <a:cs typeface="Calibri"/>
                <a:sym typeface="Calibri"/>
              </a:rPr>
              <a:t>【ブランドリフトサーベイ詳細】</a:t>
            </a:r>
            <a:endParaRPr sz="1050" b="1" dirty="0">
              <a:solidFill>
                <a:srgbClr val="3F3F3F"/>
              </a:solidFill>
              <a:latin typeface="+mn-ea"/>
              <a:ea typeface="+mn-ea"/>
              <a:cs typeface="Calibri"/>
              <a:sym typeface="Calibri"/>
            </a:endParaRPr>
          </a:p>
        </p:txBody>
      </p:sp>
      <p:grpSp>
        <p:nvGrpSpPr>
          <p:cNvPr id="148" name="Google Shape;148;p5"/>
          <p:cNvGrpSpPr/>
          <p:nvPr/>
        </p:nvGrpSpPr>
        <p:grpSpPr>
          <a:xfrm>
            <a:off x="9093499" y="2037712"/>
            <a:ext cx="2501483" cy="2458410"/>
            <a:chOff x="8826799" y="2037712"/>
            <a:chExt cx="2501483" cy="2458410"/>
          </a:xfrm>
        </p:grpSpPr>
        <p:sp>
          <p:nvSpPr>
            <p:cNvPr id="149" name="Google Shape;149;p5"/>
            <p:cNvSpPr/>
            <p:nvPr/>
          </p:nvSpPr>
          <p:spPr>
            <a:xfrm>
              <a:off x="8826799" y="2037712"/>
              <a:ext cx="2501483" cy="274421"/>
            </a:xfrm>
            <a:prstGeom prst="chevron">
              <a:avLst>
                <a:gd name="adj" fmla="val 31421"/>
              </a:avLst>
            </a:prstGeom>
            <a:solidFill>
              <a:schemeClr val="accent1"/>
            </a:solid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ja-JP" sz="1050" b="1">
                  <a:solidFill>
                    <a:schemeClr val="lt1"/>
                  </a:solidFill>
                  <a:latin typeface="+mn-ea"/>
                  <a:ea typeface="+mn-ea"/>
                  <a:cs typeface="Calibri"/>
                  <a:sym typeface="Calibri"/>
                </a:rPr>
                <a:t>調査結果を分析</a:t>
              </a:r>
              <a:endParaRPr sz="1050" b="1" dirty="0">
                <a:solidFill>
                  <a:schemeClr val="lt1"/>
                </a:solidFill>
                <a:latin typeface="+mn-ea"/>
                <a:ea typeface="+mn-ea"/>
                <a:cs typeface="Calibri"/>
                <a:sym typeface="Calibri"/>
              </a:endParaRPr>
            </a:p>
          </p:txBody>
        </p:sp>
        <p:sp>
          <p:nvSpPr>
            <p:cNvPr id="150" name="Google Shape;150;p5"/>
            <p:cNvSpPr txBox="1"/>
            <p:nvPr/>
          </p:nvSpPr>
          <p:spPr>
            <a:xfrm>
              <a:off x="9684405" y="2564795"/>
              <a:ext cx="800219"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800">
                  <a:solidFill>
                    <a:srgbClr val="3F3F3F"/>
                  </a:solidFill>
                  <a:latin typeface="+mn-ea"/>
                  <a:ea typeface="+mn-ea"/>
                  <a:cs typeface="Calibri"/>
                  <a:sym typeface="Calibri"/>
                </a:rPr>
                <a:t>＜利用意向＞</a:t>
              </a:r>
              <a:endParaRPr dirty="0">
                <a:latin typeface="+mn-ea"/>
                <a:ea typeface="+mn-ea"/>
              </a:endParaRPr>
            </a:p>
          </p:txBody>
        </p:sp>
        <p:grpSp>
          <p:nvGrpSpPr>
            <p:cNvPr id="151" name="Google Shape;151;p5"/>
            <p:cNvGrpSpPr/>
            <p:nvPr/>
          </p:nvGrpSpPr>
          <p:grpSpPr>
            <a:xfrm>
              <a:off x="9140361" y="2865126"/>
              <a:ext cx="1965916" cy="1630996"/>
              <a:chOff x="9361851" y="2985633"/>
              <a:chExt cx="1576328" cy="1307785"/>
            </a:xfrm>
          </p:grpSpPr>
          <p:sp>
            <p:nvSpPr>
              <p:cNvPr id="152" name="Google Shape;152;p5"/>
              <p:cNvSpPr/>
              <p:nvPr/>
            </p:nvSpPr>
            <p:spPr>
              <a:xfrm>
                <a:off x="10289685" y="2985633"/>
                <a:ext cx="417108" cy="74145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3" name="Google Shape;153;p5"/>
              <p:cNvSpPr/>
              <p:nvPr/>
            </p:nvSpPr>
            <p:spPr>
              <a:xfrm>
                <a:off x="9560763" y="3438158"/>
                <a:ext cx="417108" cy="28893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154" name="Google Shape;154;p5"/>
              <p:cNvCxnSpPr/>
              <p:nvPr/>
            </p:nvCxnSpPr>
            <p:spPr>
              <a:xfrm>
                <a:off x="9480084" y="3727092"/>
                <a:ext cx="1321664" cy="0"/>
              </a:xfrm>
              <a:prstGeom prst="straightConnector1">
                <a:avLst/>
              </a:prstGeom>
              <a:noFill/>
              <a:ln w="9525" cap="flat" cmpd="sng">
                <a:solidFill>
                  <a:srgbClr val="BAB9B9"/>
                </a:solidFill>
                <a:prstDash val="solid"/>
                <a:miter lim="8000"/>
                <a:headEnd type="none" w="sm" len="sm"/>
                <a:tailEnd type="none" w="sm" len="sm"/>
              </a:ln>
            </p:spPr>
          </p:cxnSp>
          <p:sp>
            <p:nvSpPr>
              <p:cNvPr id="155" name="Google Shape;155;p5"/>
              <p:cNvSpPr txBox="1"/>
              <p:nvPr/>
            </p:nvSpPr>
            <p:spPr>
              <a:xfrm>
                <a:off x="10123248" y="3803386"/>
                <a:ext cx="814931" cy="17271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a:solidFill>
                      <a:srgbClr val="3F3F3F"/>
                    </a:solidFill>
                    <a:latin typeface="+mn-ea"/>
                    <a:ea typeface="+mn-ea"/>
                    <a:cs typeface="Calibri"/>
                    <a:sym typeface="Calibri"/>
                  </a:rPr>
                  <a:t>広告</a:t>
                </a:r>
                <a:r>
                  <a:rPr lang="ja-JP" altLang="en-US" sz="800">
                    <a:solidFill>
                      <a:srgbClr val="3F3F3F"/>
                    </a:solidFill>
                    <a:latin typeface="+mn-ea"/>
                    <a:ea typeface="+mn-ea"/>
                    <a:cs typeface="Calibri"/>
                    <a:sym typeface="Calibri"/>
                  </a:rPr>
                  <a:t>記事</a:t>
                </a:r>
                <a:r>
                  <a:rPr lang="ja-JP" sz="800">
                    <a:solidFill>
                      <a:srgbClr val="3F3F3F"/>
                    </a:solidFill>
                    <a:latin typeface="+mn-ea"/>
                    <a:ea typeface="+mn-ea"/>
                    <a:cs typeface="Calibri"/>
                    <a:sym typeface="Calibri"/>
                  </a:rPr>
                  <a:t>接触者  </a:t>
                </a:r>
                <a:endParaRPr sz="800" dirty="0">
                  <a:solidFill>
                    <a:srgbClr val="3F3F3F"/>
                  </a:solidFill>
                  <a:latin typeface="+mn-ea"/>
                  <a:ea typeface="+mn-ea"/>
                  <a:cs typeface="Calibri"/>
                  <a:sym typeface="Calibri"/>
                </a:endParaRPr>
              </a:p>
            </p:txBody>
          </p:sp>
          <p:sp>
            <p:nvSpPr>
              <p:cNvPr id="156" name="Google Shape;156;p5"/>
              <p:cNvSpPr txBox="1"/>
              <p:nvPr/>
            </p:nvSpPr>
            <p:spPr>
              <a:xfrm>
                <a:off x="9361851" y="3803386"/>
                <a:ext cx="814932" cy="1727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800">
                    <a:solidFill>
                      <a:srgbClr val="3F3F3F"/>
                    </a:solidFill>
                    <a:latin typeface="+mn-ea"/>
                    <a:ea typeface="+mn-ea"/>
                    <a:cs typeface="Calibri"/>
                    <a:sym typeface="Calibri"/>
                  </a:rPr>
                  <a:t>広告</a:t>
                </a:r>
                <a:r>
                  <a:rPr lang="ja-JP" altLang="en-US" sz="800">
                    <a:solidFill>
                      <a:srgbClr val="3F3F3F"/>
                    </a:solidFill>
                    <a:latin typeface="+mn-ea"/>
                    <a:ea typeface="+mn-ea"/>
                    <a:cs typeface="Calibri"/>
                    <a:sym typeface="Calibri"/>
                  </a:rPr>
                  <a:t>記事</a:t>
                </a:r>
                <a:r>
                  <a:rPr lang="ja-JP" sz="800">
                    <a:solidFill>
                      <a:srgbClr val="3F3F3F"/>
                    </a:solidFill>
                    <a:latin typeface="+mn-ea"/>
                    <a:ea typeface="+mn-ea"/>
                    <a:cs typeface="Calibri"/>
                    <a:sym typeface="Calibri"/>
                  </a:rPr>
                  <a:t>非接触者</a:t>
                </a:r>
                <a:endParaRPr sz="800" dirty="0">
                  <a:solidFill>
                    <a:srgbClr val="3F3F3F"/>
                  </a:solidFill>
                  <a:latin typeface="+mn-ea"/>
                  <a:ea typeface="+mn-ea"/>
                  <a:cs typeface="Calibri"/>
                  <a:sym typeface="Calibri"/>
                </a:endParaRPr>
              </a:p>
            </p:txBody>
          </p:sp>
          <p:pic>
            <p:nvPicPr>
              <p:cNvPr id="157" name="Google Shape;157;p5"/>
              <p:cNvPicPr preferRelativeResize="0"/>
              <p:nvPr/>
            </p:nvPicPr>
            <p:blipFill rotWithShape="1">
              <a:blip r:embed="rId6">
                <a:alphaModFix/>
              </a:blip>
              <a:srcRect/>
              <a:stretch/>
            </p:blipFill>
            <p:spPr>
              <a:xfrm>
                <a:off x="10269315" y="4038381"/>
                <a:ext cx="253268" cy="253268"/>
              </a:xfrm>
              <a:prstGeom prst="rect">
                <a:avLst/>
              </a:prstGeom>
              <a:noFill/>
              <a:ln>
                <a:noFill/>
              </a:ln>
            </p:spPr>
          </p:pic>
          <p:pic>
            <p:nvPicPr>
              <p:cNvPr id="158" name="Google Shape;158;p5"/>
              <p:cNvPicPr preferRelativeResize="0"/>
              <p:nvPr/>
            </p:nvPicPr>
            <p:blipFill rotWithShape="1">
              <a:blip r:embed="rId7">
                <a:alphaModFix/>
              </a:blip>
              <a:srcRect/>
              <a:stretch/>
            </p:blipFill>
            <p:spPr>
              <a:xfrm>
                <a:off x="10525053" y="4040150"/>
                <a:ext cx="253268" cy="253268"/>
              </a:xfrm>
              <a:prstGeom prst="rect">
                <a:avLst/>
              </a:prstGeom>
              <a:noFill/>
              <a:ln>
                <a:noFill/>
              </a:ln>
            </p:spPr>
          </p:pic>
        </p:grpSp>
        <p:cxnSp>
          <p:nvCxnSpPr>
            <p:cNvPr id="159" name="Google Shape;159;p5"/>
            <p:cNvCxnSpPr/>
            <p:nvPr/>
          </p:nvCxnSpPr>
          <p:spPr>
            <a:xfrm rot="10800000" flipH="1">
              <a:off x="9908631" y="2881470"/>
              <a:ext cx="310267" cy="468748"/>
            </a:xfrm>
            <a:prstGeom prst="straightConnector1">
              <a:avLst/>
            </a:prstGeom>
            <a:noFill/>
            <a:ln w="9525" cap="flat" cmpd="sng">
              <a:solidFill>
                <a:schemeClr val="accent4"/>
              </a:solidFill>
              <a:prstDash val="solid"/>
              <a:miter lim="8000"/>
              <a:headEnd type="none" w="sm" len="sm"/>
              <a:tailEnd type="triangle" w="med" len="med"/>
            </a:ln>
          </p:spPr>
        </p:cxnSp>
      </p:grpSp>
      <p:grpSp>
        <p:nvGrpSpPr>
          <p:cNvPr id="160" name="Google Shape;160;p5"/>
          <p:cNvGrpSpPr/>
          <p:nvPr/>
        </p:nvGrpSpPr>
        <p:grpSpPr>
          <a:xfrm>
            <a:off x="6573835" y="2653179"/>
            <a:ext cx="1925345" cy="1712533"/>
            <a:chOff x="6739039" y="2653179"/>
            <a:chExt cx="1925345" cy="1712533"/>
          </a:xfrm>
        </p:grpSpPr>
        <p:pic>
          <p:nvPicPr>
            <p:cNvPr id="161" name="Google Shape;161;p5"/>
            <p:cNvPicPr preferRelativeResize="0"/>
            <p:nvPr/>
          </p:nvPicPr>
          <p:blipFill rotWithShape="1">
            <a:blip r:embed="rId8">
              <a:alphaModFix/>
            </a:blip>
            <a:srcRect/>
            <a:stretch/>
          </p:blipFill>
          <p:spPr>
            <a:xfrm>
              <a:off x="7740699" y="2653179"/>
              <a:ext cx="923685" cy="1712533"/>
            </a:xfrm>
            <a:prstGeom prst="rect">
              <a:avLst/>
            </a:prstGeom>
            <a:noFill/>
            <a:ln w="9525" cap="flat" cmpd="sng">
              <a:solidFill>
                <a:srgbClr val="E5E5E5"/>
              </a:solidFill>
              <a:prstDash val="solid"/>
              <a:round/>
              <a:headEnd type="none" w="sm" len="sm"/>
              <a:tailEnd type="none" w="sm" len="sm"/>
            </a:ln>
          </p:spPr>
        </p:pic>
        <p:pic>
          <p:nvPicPr>
            <p:cNvPr id="162" name="Google Shape;162;p5"/>
            <p:cNvPicPr preferRelativeResize="0"/>
            <p:nvPr/>
          </p:nvPicPr>
          <p:blipFill rotWithShape="1">
            <a:blip r:embed="rId9">
              <a:alphaModFix/>
            </a:blip>
            <a:srcRect/>
            <a:stretch/>
          </p:blipFill>
          <p:spPr>
            <a:xfrm>
              <a:off x="6739039" y="2653179"/>
              <a:ext cx="923685" cy="1712533"/>
            </a:xfrm>
            <a:prstGeom prst="rect">
              <a:avLst/>
            </a:prstGeom>
            <a:noFill/>
            <a:ln w="9525" cap="flat" cmpd="sng">
              <a:solidFill>
                <a:srgbClr val="E5E5E5"/>
              </a:solidFill>
              <a:prstDash val="solid"/>
              <a:round/>
              <a:headEnd type="none" w="sm" len="sm"/>
              <a:tailEnd type="none" w="sm" len="sm"/>
            </a:ln>
          </p:spPr>
        </p:pic>
      </p:grpSp>
      <p:grpSp>
        <p:nvGrpSpPr>
          <p:cNvPr id="163" name="Google Shape;163;p5"/>
          <p:cNvGrpSpPr/>
          <p:nvPr/>
        </p:nvGrpSpPr>
        <p:grpSpPr>
          <a:xfrm>
            <a:off x="595344" y="2050626"/>
            <a:ext cx="2487577" cy="2505533"/>
            <a:chOff x="646620" y="2050626"/>
            <a:chExt cx="2487577" cy="2505533"/>
          </a:xfrm>
        </p:grpSpPr>
        <p:grpSp>
          <p:nvGrpSpPr>
            <p:cNvPr id="164" name="Google Shape;164;p5"/>
            <p:cNvGrpSpPr/>
            <p:nvPr/>
          </p:nvGrpSpPr>
          <p:grpSpPr>
            <a:xfrm>
              <a:off x="892007" y="4139680"/>
              <a:ext cx="1996802" cy="416479"/>
              <a:chOff x="884141" y="4139680"/>
              <a:chExt cx="1996802" cy="416479"/>
            </a:xfrm>
          </p:grpSpPr>
          <p:pic>
            <p:nvPicPr>
              <p:cNvPr id="165" name="Google Shape;165;p5"/>
              <p:cNvPicPr preferRelativeResize="0"/>
              <p:nvPr/>
            </p:nvPicPr>
            <p:blipFill rotWithShape="1">
              <a:blip r:embed="rId4">
                <a:alphaModFix/>
              </a:blip>
              <a:srcRect/>
              <a:stretch/>
            </p:blipFill>
            <p:spPr>
              <a:xfrm>
                <a:off x="884141" y="4139680"/>
                <a:ext cx="403502" cy="403502"/>
              </a:xfrm>
              <a:prstGeom prst="rect">
                <a:avLst/>
              </a:prstGeom>
              <a:noFill/>
              <a:ln>
                <a:noFill/>
              </a:ln>
            </p:spPr>
          </p:pic>
          <p:pic>
            <p:nvPicPr>
              <p:cNvPr id="166" name="Google Shape;166;p5"/>
              <p:cNvPicPr preferRelativeResize="0"/>
              <p:nvPr/>
            </p:nvPicPr>
            <p:blipFill rotWithShape="1">
              <a:blip r:embed="rId5">
                <a:alphaModFix/>
              </a:blip>
              <a:srcRect/>
              <a:stretch/>
            </p:blipFill>
            <p:spPr>
              <a:xfrm>
                <a:off x="1415241" y="4139680"/>
                <a:ext cx="403502" cy="403502"/>
              </a:xfrm>
              <a:prstGeom prst="rect">
                <a:avLst/>
              </a:prstGeom>
              <a:noFill/>
              <a:ln>
                <a:noFill/>
              </a:ln>
            </p:spPr>
          </p:pic>
          <p:pic>
            <p:nvPicPr>
              <p:cNvPr id="167" name="Google Shape;167;p5"/>
              <p:cNvPicPr preferRelativeResize="0"/>
              <p:nvPr/>
            </p:nvPicPr>
            <p:blipFill rotWithShape="1">
              <a:blip r:embed="rId10">
                <a:alphaModFix/>
              </a:blip>
              <a:srcRect/>
              <a:stretch/>
            </p:blipFill>
            <p:spPr>
              <a:xfrm>
                <a:off x="1946341" y="4152657"/>
                <a:ext cx="403502" cy="403502"/>
              </a:xfrm>
              <a:prstGeom prst="rect">
                <a:avLst/>
              </a:prstGeom>
              <a:noFill/>
              <a:ln>
                <a:noFill/>
              </a:ln>
            </p:spPr>
          </p:pic>
          <p:pic>
            <p:nvPicPr>
              <p:cNvPr id="168" name="Google Shape;168;p5"/>
              <p:cNvPicPr preferRelativeResize="0"/>
              <p:nvPr/>
            </p:nvPicPr>
            <p:blipFill rotWithShape="1">
              <a:blip r:embed="rId11">
                <a:alphaModFix/>
              </a:blip>
              <a:srcRect/>
              <a:stretch/>
            </p:blipFill>
            <p:spPr>
              <a:xfrm>
                <a:off x="2477441" y="4152657"/>
                <a:ext cx="403502" cy="403502"/>
              </a:xfrm>
              <a:prstGeom prst="rect">
                <a:avLst/>
              </a:prstGeom>
              <a:noFill/>
              <a:ln>
                <a:noFill/>
              </a:ln>
            </p:spPr>
          </p:pic>
        </p:grpSp>
        <p:sp>
          <p:nvSpPr>
            <p:cNvPr id="169" name="Google Shape;169;p5"/>
            <p:cNvSpPr/>
            <p:nvPr/>
          </p:nvSpPr>
          <p:spPr>
            <a:xfrm>
              <a:off x="1135087" y="3276656"/>
              <a:ext cx="1510887" cy="32512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0" name="Google Shape;170;p5"/>
            <p:cNvSpPr/>
            <p:nvPr/>
          </p:nvSpPr>
          <p:spPr>
            <a:xfrm>
              <a:off x="646620" y="2050626"/>
              <a:ext cx="2487577" cy="276203"/>
            </a:xfrm>
            <a:prstGeom prst="homePlate">
              <a:avLst>
                <a:gd name="adj" fmla="val 31541"/>
              </a:avLst>
            </a:prstGeom>
            <a:solidFill>
              <a:schemeClr val="accent1"/>
            </a:solid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ja-JP" sz="1050" b="1">
                  <a:solidFill>
                    <a:schemeClr val="lt1"/>
                  </a:solidFill>
                  <a:latin typeface="+mn-ea"/>
                  <a:ea typeface="+mn-ea"/>
                  <a:cs typeface="Calibri"/>
                  <a:sym typeface="Calibri"/>
                </a:rPr>
                <a:t>広告</a:t>
              </a:r>
              <a:r>
                <a:rPr lang="ja-JP" altLang="en-US" sz="1050" b="1">
                  <a:solidFill>
                    <a:schemeClr val="lt1"/>
                  </a:solidFill>
                  <a:latin typeface="+mn-ea"/>
                  <a:ea typeface="+mn-ea"/>
                  <a:cs typeface="Calibri"/>
                  <a:sym typeface="Calibri"/>
                </a:rPr>
                <a:t>記事</a:t>
              </a:r>
              <a:r>
                <a:rPr lang="ja-JP" sz="1050" b="1">
                  <a:solidFill>
                    <a:schemeClr val="lt1"/>
                  </a:solidFill>
                  <a:latin typeface="+mn-ea"/>
                  <a:ea typeface="+mn-ea"/>
                  <a:cs typeface="Calibri"/>
                  <a:sym typeface="Calibri"/>
                </a:rPr>
                <a:t>配信</a:t>
              </a:r>
              <a:endParaRPr sz="1050" b="1" dirty="0">
                <a:solidFill>
                  <a:schemeClr val="lt1"/>
                </a:solidFill>
                <a:latin typeface="+mn-ea"/>
                <a:ea typeface="+mn-ea"/>
                <a:cs typeface="Calibri"/>
                <a:sym typeface="Calibri"/>
              </a:endParaRPr>
            </a:p>
          </p:txBody>
        </p:sp>
      </p:grpSp>
      <p:grpSp>
        <p:nvGrpSpPr>
          <p:cNvPr id="171" name="Google Shape;171;p5"/>
          <p:cNvGrpSpPr/>
          <p:nvPr/>
        </p:nvGrpSpPr>
        <p:grpSpPr>
          <a:xfrm>
            <a:off x="3261077" y="2037712"/>
            <a:ext cx="2758080" cy="2609224"/>
            <a:chOff x="3390693" y="2037712"/>
            <a:chExt cx="2758080" cy="2609224"/>
          </a:xfrm>
        </p:grpSpPr>
        <p:grpSp>
          <p:nvGrpSpPr>
            <p:cNvPr id="172" name="Google Shape;172;p5"/>
            <p:cNvGrpSpPr/>
            <p:nvPr/>
          </p:nvGrpSpPr>
          <p:grpSpPr>
            <a:xfrm>
              <a:off x="3390693" y="2596845"/>
              <a:ext cx="2758080" cy="2050091"/>
              <a:chOff x="3406812" y="2596845"/>
              <a:chExt cx="2758080" cy="2050091"/>
            </a:xfrm>
          </p:grpSpPr>
          <p:sp>
            <p:nvSpPr>
              <p:cNvPr id="173" name="Google Shape;173;p5"/>
              <p:cNvSpPr txBox="1"/>
              <p:nvPr/>
            </p:nvSpPr>
            <p:spPr>
              <a:xfrm>
                <a:off x="3406812" y="4431533"/>
                <a:ext cx="1118185" cy="21540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a:solidFill>
                      <a:srgbClr val="3F3F3F"/>
                    </a:solidFill>
                    <a:latin typeface="+mn-ea"/>
                    <a:ea typeface="+mn-ea"/>
                    <a:cs typeface="Calibri"/>
                    <a:sym typeface="Calibri"/>
                  </a:rPr>
                  <a:t>広告</a:t>
                </a:r>
                <a:r>
                  <a:rPr lang="ja-JP" altLang="en-US" sz="800">
                    <a:solidFill>
                      <a:srgbClr val="3F3F3F"/>
                    </a:solidFill>
                    <a:latin typeface="+mn-ea"/>
                    <a:ea typeface="+mn-ea"/>
                    <a:cs typeface="Calibri"/>
                    <a:sym typeface="Calibri"/>
                  </a:rPr>
                  <a:t>記事</a:t>
                </a:r>
                <a:r>
                  <a:rPr lang="ja-JP" sz="800">
                    <a:solidFill>
                      <a:srgbClr val="3F3F3F"/>
                    </a:solidFill>
                    <a:latin typeface="+mn-ea"/>
                    <a:ea typeface="+mn-ea"/>
                    <a:cs typeface="Calibri"/>
                    <a:sym typeface="Calibri"/>
                  </a:rPr>
                  <a:t>非接触者</a:t>
                </a:r>
                <a:endParaRPr sz="800" dirty="0">
                  <a:solidFill>
                    <a:srgbClr val="3F3F3F"/>
                  </a:solidFill>
                  <a:latin typeface="+mn-ea"/>
                  <a:ea typeface="+mn-ea"/>
                  <a:cs typeface="Calibri"/>
                  <a:sym typeface="Calibri"/>
                </a:endParaRPr>
              </a:p>
            </p:txBody>
          </p:sp>
          <p:sp>
            <p:nvSpPr>
              <p:cNvPr id="174" name="Google Shape;174;p5"/>
              <p:cNvSpPr/>
              <p:nvPr/>
            </p:nvSpPr>
            <p:spPr>
              <a:xfrm>
                <a:off x="4097953" y="2596845"/>
                <a:ext cx="1464250" cy="1464248"/>
              </a:xfrm>
              <a:prstGeom prst="ellipse">
                <a:avLst/>
              </a:prstGeom>
              <a:solidFill>
                <a:srgbClr val="00003E">
                  <a:alpha val="1019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5" name="Google Shape;175;p5"/>
              <p:cNvSpPr/>
              <p:nvPr/>
            </p:nvSpPr>
            <p:spPr>
              <a:xfrm>
                <a:off x="4383355" y="2934499"/>
                <a:ext cx="893446" cy="893444"/>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6" name="Google Shape;176;p5"/>
              <p:cNvSpPr txBox="1"/>
              <p:nvPr/>
            </p:nvSpPr>
            <p:spPr>
              <a:xfrm>
                <a:off x="4298351" y="2715119"/>
                <a:ext cx="1063455" cy="21544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b="1">
                    <a:solidFill>
                      <a:srgbClr val="0D0D0D"/>
                    </a:solidFill>
                    <a:latin typeface="+mn-ea"/>
                    <a:ea typeface="+mn-ea"/>
                    <a:cs typeface="Calibri"/>
                    <a:sym typeface="Calibri"/>
                  </a:rPr>
                  <a:t>LINEユーザー</a:t>
                </a:r>
                <a:endParaRPr sz="1800" b="1" dirty="0">
                  <a:solidFill>
                    <a:srgbClr val="0D0D0D"/>
                  </a:solidFill>
                  <a:latin typeface="+mn-ea"/>
                  <a:ea typeface="+mn-ea"/>
                  <a:cs typeface="Calibri"/>
                  <a:sym typeface="Calibri"/>
                </a:endParaRPr>
              </a:p>
            </p:txBody>
          </p:sp>
          <p:sp>
            <p:nvSpPr>
              <p:cNvPr id="177" name="Google Shape;177;p5"/>
              <p:cNvSpPr txBox="1"/>
              <p:nvPr/>
            </p:nvSpPr>
            <p:spPr>
              <a:xfrm>
                <a:off x="4481265" y="3059140"/>
                <a:ext cx="697627"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b="1">
                    <a:solidFill>
                      <a:schemeClr val="lt1"/>
                    </a:solidFill>
                    <a:latin typeface="+mn-ea"/>
                    <a:ea typeface="+mn-ea"/>
                    <a:cs typeface="Calibri"/>
                    <a:sym typeface="Calibri"/>
                  </a:rPr>
                  <a:t>LINE</a:t>
                </a:r>
                <a:endParaRPr dirty="0">
                  <a:latin typeface="+mn-ea"/>
                  <a:ea typeface="+mn-ea"/>
                </a:endParaRPr>
              </a:p>
              <a:p>
                <a:pPr marL="0" marR="0" lvl="0" indent="0" algn="ctr" rtl="0">
                  <a:spcBef>
                    <a:spcPts val="0"/>
                  </a:spcBef>
                  <a:spcAft>
                    <a:spcPts val="0"/>
                  </a:spcAft>
                  <a:buNone/>
                </a:pPr>
                <a:r>
                  <a:rPr lang="ja-JP" sz="800" b="1">
                    <a:solidFill>
                      <a:schemeClr val="lt1"/>
                    </a:solidFill>
                    <a:latin typeface="+mn-ea"/>
                    <a:ea typeface="+mn-ea"/>
                    <a:cs typeface="Calibri"/>
                    <a:sym typeface="Calibri"/>
                  </a:rPr>
                  <a:t>リサーチ</a:t>
                </a:r>
                <a:endParaRPr sz="800" b="1" dirty="0">
                  <a:solidFill>
                    <a:schemeClr val="lt1"/>
                  </a:solidFill>
                  <a:latin typeface="+mn-ea"/>
                  <a:ea typeface="+mn-ea"/>
                  <a:cs typeface="Calibri"/>
                  <a:sym typeface="Calibri"/>
                </a:endParaRPr>
              </a:p>
              <a:p>
                <a:pPr marL="0" marR="0" lvl="0" indent="0" algn="ctr" rtl="0">
                  <a:spcBef>
                    <a:spcPts val="0"/>
                  </a:spcBef>
                  <a:spcAft>
                    <a:spcPts val="0"/>
                  </a:spcAft>
                  <a:buNone/>
                </a:pPr>
                <a:r>
                  <a:rPr lang="ja-JP" sz="800" b="1">
                    <a:solidFill>
                      <a:schemeClr val="lt1"/>
                    </a:solidFill>
                    <a:latin typeface="+mn-ea"/>
                    <a:ea typeface="+mn-ea"/>
                    <a:cs typeface="Calibri"/>
                    <a:sym typeface="Calibri"/>
                  </a:rPr>
                  <a:t>アンケート</a:t>
                </a:r>
                <a:endParaRPr sz="800" b="1" dirty="0">
                  <a:solidFill>
                    <a:schemeClr val="lt1"/>
                  </a:solidFill>
                  <a:latin typeface="+mn-ea"/>
                  <a:ea typeface="+mn-ea"/>
                  <a:cs typeface="Calibri"/>
                  <a:sym typeface="Calibri"/>
                </a:endParaRPr>
              </a:p>
              <a:p>
                <a:pPr marL="0" marR="0" lvl="0" indent="0" algn="ctr" rtl="0">
                  <a:spcBef>
                    <a:spcPts val="0"/>
                  </a:spcBef>
                  <a:spcAft>
                    <a:spcPts val="0"/>
                  </a:spcAft>
                  <a:buNone/>
                </a:pPr>
                <a:r>
                  <a:rPr lang="ja-JP" sz="800" b="1">
                    <a:solidFill>
                      <a:schemeClr val="lt1"/>
                    </a:solidFill>
                    <a:latin typeface="+mn-ea"/>
                    <a:ea typeface="+mn-ea"/>
                    <a:cs typeface="Calibri"/>
                    <a:sym typeface="Calibri"/>
                  </a:rPr>
                  <a:t>モニタ</a:t>
                </a:r>
                <a:endParaRPr sz="800" b="1" dirty="0">
                  <a:solidFill>
                    <a:schemeClr val="lt1"/>
                  </a:solidFill>
                  <a:latin typeface="+mn-ea"/>
                  <a:ea typeface="+mn-ea"/>
                  <a:cs typeface="Calibri"/>
                  <a:sym typeface="Calibri"/>
                </a:endParaRPr>
              </a:p>
            </p:txBody>
          </p:sp>
          <p:pic>
            <p:nvPicPr>
              <p:cNvPr id="178" name="Google Shape;178;p5"/>
              <p:cNvPicPr preferRelativeResize="0"/>
              <p:nvPr/>
            </p:nvPicPr>
            <p:blipFill rotWithShape="1">
              <a:blip r:embed="rId4">
                <a:alphaModFix/>
              </a:blip>
              <a:srcRect/>
              <a:stretch/>
            </p:blipFill>
            <p:spPr>
              <a:xfrm>
                <a:off x="3534906" y="3960412"/>
                <a:ext cx="403502" cy="403502"/>
              </a:xfrm>
              <a:prstGeom prst="rect">
                <a:avLst/>
              </a:prstGeom>
              <a:noFill/>
              <a:ln>
                <a:noFill/>
              </a:ln>
            </p:spPr>
          </p:pic>
          <p:pic>
            <p:nvPicPr>
              <p:cNvPr id="179" name="Google Shape;179;p5"/>
              <p:cNvPicPr preferRelativeResize="0"/>
              <p:nvPr/>
            </p:nvPicPr>
            <p:blipFill rotWithShape="1">
              <a:blip r:embed="rId5">
                <a:alphaModFix/>
              </a:blip>
              <a:srcRect/>
              <a:stretch/>
            </p:blipFill>
            <p:spPr>
              <a:xfrm>
                <a:off x="3967915" y="3960412"/>
                <a:ext cx="403502" cy="403502"/>
              </a:xfrm>
              <a:prstGeom prst="rect">
                <a:avLst/>
              </a:prstGeom>
              <a:noFill/>
              <a:ln>
                <a:noFill/>
              </a:ln>
            </p:spPr>
          </p:pic>
          <p:pic>
            <p:nvPicPr>
              <p:cNvPr id="180" name="Google Shape;180;p5"/>
              <p:cNvPicPr preferRelativeResize="0"/>
              <p:nvPr/>
            </p:nvPicPr>
            <p:blipFill rotWithShape="1">
              <a:blip r:embed="rId10">
                <a:alphaModFix/>
              </a:blip>
              <a:srcRect/>
              <a:stretch/>
            </p:blipFill>
            <p:spPr>
              <a:xfrm>
                <a:off x="5290718" y="3964612"/>
                <a:ext cx="403502" cy="403502"/>
              </a:xfrm>
              <a:prstGeom prst="rect">
                <a:avLst/>
              </a:prstGeom>
              <a:noFill/>
              <a:ln>
                <a:noFill/>
              </a:ln>
            </p:spPr>
          </p:pic>
          <p:pic>
            <p:nvPicPr>
              <p:cNvPr id="181" name="Google Shape;181;p5"/>
              <p:cNvPicPr preferRelativeResize="0"/>
              <p:nvPr/>
            </p:nvPicPr>
            <p:blipFill rotWithShape="1">
              <a:blip r:embed="rId11">
                <a:alphaModFix/>
              </a:blip>
              <a:srcRect/>
              <a:stretch/>
            </p:blipFill>
            <p:spPr>
              <a:xfrm>
                <a:off x="5721749" y="3966379"/>
                <a:ext cx="403502" cy="403502"/>
              </a:xfrm>
              <a:prstGeom prst="rect">
                <a:avLst/>
              </a:prstGeom>
              <a:noFill/>
              <a:ln>
                <a:noFill/>
              </a:ln>
            </p:spPr>
          </p:pic>
          <p:sp>
            <p:nvSpPr>
              <p:cNvPr id="182" name="Google Shape;182;p5"/>
              <p:cNvSpPr txBox="1"/>
              <p:nvPr/>
            </p:nvSpPr>
            <p:spPr>
              <a:xfrm>
                <a:off x="5268563" y="4431533"/>
                <a:ext cx="896329" cy="21540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a:solidFill>
                      <a:srgbClr val="3F3F3F"/>
                    </a:solidFill>
                    <a:latin typeface="+mn-ea"/>
                    <a:ea typeface="+mn-ea"/>
                    <a:cs typeface="Calibri"/>
                    <a:sym typeface="Calibri"/>
                  </a:rPr>
                  <a:t>広告</a:t>
                </a:r>
                <a:r>
                  <a:rPr lang="ja-JP" altLang="en-US" sz="800">
                    <a:solidFill>
                      <a:srgbClr val="3F3F3F"/>
                    </a:solidFill>
                    <a:latin typeface="+mn-ea"/>
                    <a:ea typeface="+mn-ea"/>
                    <a:cs typeface="Calibri"/>
                    <a:sym typeface="Calibri"/>
                  </a:rPr>
                  <a:t>記事</a:t>
                </a:r>
                <a:r>
                  <a:rPr lang="ja-JP" sz="800">
                    <a:solidFill>
                      <a:srgbClr val="3F3F3F"/>
                    </a:solidFill>
                    <a:latin typeface="+mn-ea"/>
                    <a:ea typeface="+mn-ea"/>
                    <a:cs typeface="Calibri"/>
                    <a:sym typeface="Calibri"/>
                  </a:rPr>
                  <a:t>接触者</a:t>
                </a:r>
                <a:endParaRPr sz="800" dirty="0">
                  <a:solidFill>
                    <a:srgbClr val="3F3F3F"/>
                  </a:solidFill>
                  <a:latin typeface="+mn-ea"/>
                  <a:ea typeface="+mn-ea"/>
                  <a:cs typeface="Calibri"/>
                  <a:sym typeface="Calibri"/>
                </a:endParaRPr>
              </a:p>
            </p:txBody>
          </p:sp>
          <p:cxnSp>
            <p:nvCxnSpPr>
              <p:cNvPr id="183" name="Google Shape;183;p5"/>
              <p:cNvCxnSpPr/>
              <p:nvPr/>
            </p:nvCxnSpPr>
            <p:spPr>
              <a:xfrm flipH="1">
                <a:off x="4242938" y="3697101"/>
                <a:ext cx="267233" cy="240798"/>
              </a:xfrm>
              <a:prstGeom prst="straightConnector1">
                <a:avLst/>
              </a:prstGeom>
              <a:noFill/>
              <a:ln w="19050" cap="flat" cmpd="sng">
                <a:solidFill>
                  <a:srgbClr val="00003E"/>
                </a:solidFill>
                <a:prstDash val="solid"/>
                <a:miter lim="8000"/>
                <a:headEnd type="none" w="sm" len="sm"/>
                <a:tailEnd type="none" w="sm" len="sm"/>
              </a:ln>
            </p:spPr>
          </p:cxnSp>
          <p:cxnSp>
            <p:nvCxnSpPr>
              <p:cNvPr id="184" name="Google Shape;184;p5"/>
              <p:cNvCxnSpPr/>
              <p:nvPr/>
            </p:nvCxnSpPr>
            <p:spPr>
              <a:xfrm>
                <a:off x="5129114" y="3697101"/>
                <a:ext cx="263739" cy="240798"/>
              </a:xfrm>
              <a:prstGeom prst="straightConnector1">
                <a:avLst/>
              </a:prstGeom>
              <a:noFill/>
              <a:ln w="19050" cap="flat" cmpd="sng">
                <a:solidFill>
                  <a:srgbClr val="00003E"/>
                </a:solidFill>
                <a:prstDash val="solid"/>
                <a:miter lim="8000"/>
                <a:headEnd type="none" w="sm" len="sm"/>
                <a:tailEnd type="none" w="sm" len="sm"/>
              </a:ln>
            </p:spPr>
          </p:cxnSp>
        </p:grpSp>
        <p:sp>
          <p:nvSpPr>
            <p:cNvPr id="185" name="Google Shape;185;p5"/>
            <p:cNvSpPr/>
            <p:nvPr/>
          </p:nvSpPr>
          <p:spPr>
            <a:xfrm>
              <a:off x="3563218" y="2037712"/>
              <a:ext cx="2501483" cy="274421"/>
            </a:xfrm>
            <a:prstGeom prst="chevron">
              <a:avLst>
                <a:gd name="adj" fmla="val 31421"/>
              </a:avLst>
            </a:prstGeom>
            <a:solidFill>
              <a:schemeClr val="accent1"/>
            </a:solid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ja-JP" sz="1050" b="1">
                  <a:solidFill>
                    <a:schemeClr val="lt1"/>
                  </a:solidFill>
                  <a:latin typeface="+mn-ea"/>
                  <a:ea typeface="+mn-ea"/>
                  <a:cs typeface="Calibri"/>
                  <a:sym typeface="Calibri"/>
                </a:rPr>
                <a:t>広告</a:t>
              </a:r>
              <a:r>
                <a:rPr lang="ja-JP" altLang="en-US" sz="1050" b="1">
                  <a:solidFill>
                    <a:schemeClr val="lt1"/>
                  </a:solidFill>
                  <a:latin typeface="+mn-ea"/>
                  <a:ea typeface="+mn-ea"/>
                  <a:cs typeface="Calibri"/>
                  <a:sym typeface="Calibri"/>
                </a:rPr>
                <a:t>記事</a:t>
              </a:r>
              <a:r>
                <a:rPr lang="ja-JP" sz="1050" b="1">
                  <a:solidFill>
                    <a:schemeClr val="lt1"/>
                  </a:solidFill>
                  <a:latin typeface="+mn-ea"/>
                  <a:ea typeface="+mn-ea"/>
                  <a:cs typeface="Calibri"/>
                  <a:sym typeface="Calibri"/>
                </a:rPr>
                <a:t>接触者</a:t>
              </a:r>
              <a:r>
                <a:rPr lang="ja-JP" altLang="en-US" sz="1050" b="1">
                  <a:solidFill>
                    <a:schemeClr val="lt1"/>
                  </a:solidFill>
                  <a:latin typeface="+mn-ea"/>
                  <a:ea typeface="+mn-ea"/>
                  <a:cs typeface="Calibri"/>
                  <a:sym typeface="Calibri"/>
                </a:rPr>
                <a:t>・非接触者</a:t>
              </a:r>
              <a:r>
                <a:rPr lang="ja-JP" sz="1050" b="1">
                  <a:solidFill>
                    <a:schemeClr val="lt1"/>
                  </a:solidFill>
                  <a:latin typeface="+mn-ea"/>
                  <a:ea typeface="+mn-ea"/>
                  <a:cs typeface="Calibri"/>
                  <a:sym typeface="Calibri"/>
                </a:rPr>
                <a:t>を抽出</a:t>
              </a:r>
              <a:endParaRPr sz="1050" b="1" dirty="0">
                <a:solidFill>
                  <a:schemeClr val="lt1"/>
                </a:solidFill>
                <a:latin typeface="+mn-ea"/>
                <a:ea typeface="+mn-ea"/>
                <a:cs typeface="Calibri"/>
                <a:sym typeface="Calibri"/>
              </a:endParaRPr>
            </a:p>
          </p:txBody>
        </p:sp>
      </p:grpSp>
      <p:sp>
        <p:nvSpPr>
          <p:cNvPr id="186" name="Google Shape;186;p5"/>
          <p:cNvSpPr txBox="1"/>
          <p:nvPr/>
        </p:nvSpPr>
        <p:spPr>
          <a:xfrm>
            <a:off x="567857" y="1104290"/>
            <a:ext cx="11014609" cy="792088"/>
          </a:xfrm>
          <a:prstGeom prst="rect">
            <a:avLst/>
          </a:prstGeom>
          <a:noFill/>
          <a:ln>
            <a:noFill/>
          </a:ln>
        </p:spPr>
        <p:txBody>
          <a:bodyPr spcFirstLastPara="1" wrap="square" lIns="0" tIns="0" rIns="0" bIns="0" anchor="ctr" anchorCtr="0">
            <a:noAutofit/>
          </a:bodyPr>
          <a:lstStyle/>
          <a:p>
            <a:pPr marL="0" marR="0" lvl="0" indent="0" algn="l" rtl="0">
              <a:lnSpc>
                <a:spcPct val="130000"/>
              </a:lnSpc>
              <a:spcBef>
                <a:spcPts val="0"/>
              </a:spcBef>
              <a:spcAft>
                <a:spcPts val="0"/>
              </a:spcAft>
              <a:buClr>
                <a:srgbClr val="0C0C0C"/>
              </a:buClr>
              <a:buSzPts val="1400"/>
              <a:buFont typeface="Arial"/>
              <a:buNone/>
            </a:pPr>
            <a:r>
              <a:rPr lang="ja-JP" sz="1400" b="0" i="0" u="none" strike="noStrike" cap="none">
                <a:solidFill>
                  <a:srgbClr val="0C0C0C"/>
                </a:solidFill>
                <a:latin typeface="Meiryo"/>
                <a:ea typeface="Meiryo"/>
                <a:cs typeface="Meiryo"/>
                <a:sym typeface="Meiryo"/>
              </a:rPr>
              <a:t>広告記事接触の有無でユーザーを分類抽出し、それぞれのユーザーに対して業界最大級のリサーチプラットフォーム『LINEリサーチ』を利用して、ブランドリフト調査が実施できます。該当広告記事への接触者と非接触者に対し、ブランド認知度・利用経験・好意度・利用意向などを聴取することで、広告効果を把握しその後のマーケティング活動に活かすことができます。</a:t>
            </a:r>
            <a:endParaRPr dirty="0"/>
          </a:p>
        </p:txBody>
      </p:sp>
      <p:sp>
        <p:nvSpPr>
          <p:cNvPr id="187" name="Google Shape;187;p5"/>
          <p:cNvSpPr/>
          <p:nvPr/>
        </p:nvSpPr>
        <p:spPr>
          <a:xfrm>
            <a:off x="1922883" y="2570784"/>
            <a:ext cx="1149236" cy="1544126"/>
          </a:xfrm>
          <a:prstGeom prst="round2SameRect">
            <a:avLst>
              <a:gd name="adj1" fmla="val 10195"/>
              <a:gd name="adj2" fmla="val 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Meiryo"/>
              <a:ea typeface="Meiryo"/>
              <a:cs typeface="Meiryo"/>
              <a:sym typeface="Meiryo"/>
            </a:endParaRPr>
          </a:p>
        </p:txBody>
      </p:sp>
      <p:pic>
        <p:nvPicPr>
          <p:cNvPr id="188" name="Google Shape;188;p5"/>
          <p:cNvPicPr preferRelativeResize="0"/>
          <p:nvPr/>
        </p:nvPicPr>
        <p:blipFill rotWithShape="1">
          <a:blip r:embed="rId12">
            <a:alphaModFix/>
          </a:blip>
          <a:srcRect b="15053"/>
          <a:stretch/>
        </p:blipFill>
        <p:spPr>
          <a:xfrm>
            <a:off x="2010009" y="2700020"/>
            <a:ext cx="969890" cy="1414890"/>
          </a:xfrm>
          <a:prstGeom prst="rect">
            <a:avLst/>
          </a:prstGeom>
          <a:noFill/>
          <a:ln>
            <a:noFill/>
          </a:ln>
        </p:spPr>
      </p:pic>
      <p:sp>
        <p:nvSpPr>
          <p:cNvPr id="189" name="Google Shape;189;p5"/>
          <p:cNvSpPr txBox="1"/>
          <p:nvPr/>
        </p:nvSpPr>
        <p:spPr>
          <a:xfrm>
            <a:off x="375823" y="2393830"/>
            <a:ext cx="1593997"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900">
                <a:solidFill>
                  <a:schemeClr val="dk1"/>
                </a:solidFill>
                <a:latin typeface="Meiryo"/>
                <a:ea typeface="Meiryo"/>
                <a:cs typeface="Meiryo"/>
                <a:sym typeface="Meiryo"/>
              </a:rPr>
              <a:t>1. DIGEST Spot配信</a:t>
            </a:r>
            <a:endParaRPr sz="900" dirty="0">
              <a:solidFill>
                <a:schemeClr val="dk1"/>
              </a:solidFill>
              <a:latin typeface="Meiryo"/>
              <a:ea typeface="Meiryo"/>
              <a:cs typeface="Meiryo"/>
              <a:sym typeface="Meiryo"/>
            </a:endParaRPr>
          </a:p>
        </p:txBody>
      </p:sp>
      <p:sp>
        <p:nvSpPr>
          <p:cNvPr id="190" name="Google Shape;190;p5"/>
          <p:cNvSpPr txBox="1"/>
          <p:nvPr/>
        </p:nvSpPr>
        <p:spPr>
          <a:xfrm>
            <a:off x="1632258" y="2389091"/>
            <a:ext cx="1593997"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900">
                <a:solidFill>
                  <a:schemeClr val="dk1"/>
                </a:solidFill>
                <a:latin typeface="Meiryo"/>
                <a:ea typeface="Meiryo"/>
                <a:cs typeface="Meiryo"/>
                <a:sym typeface="Meiryo"/>
              </a:rPr>
              <a:t>2. 広告記事に接触</a:t>
            </a:r>
            <a:endParaRPr sz="900" dirty="0">
              <a:solidFill>
                <a:schemeClr val="dk1"/>
              </a:solidFill>
              <a:latin typeface="Meiryo"/>
              <a:ea typeface="Meiryo"/>
              <a:cs typeface="Meiryo"/>
              <a:sym typeface="Meiryo"/>
            </a:endParaRPr>
          </a:p>
        </p:txBody>
      </p:sp>
      <p:sp>
        <p:nvSpPr>
          <p:cNvPr id="191" name="Google Shape;191;p5"/>
          <p:cNvSpPr/>
          <p:nvPr/>
        </p:nvSpPr>
        <p:spPr>
          <a:xfrm>
            <a:off x="610994" y="2574280"/>
            <a:ext cx="1149236" cy="1540629"/>
          </a:xfrm>
          <a:prstGeom prst="round2SameRect">
            <a:avLst>
              <a:gd name="adj1" fmla="val 10195"/>
              <a:gd name="adj2" fmla="val 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Meiryo"/>
              <a:ea typeface="Meiryo"/>
              <a:cs typeface="Meiryo"/>
              <a:sym typeface="Meiryo"/>
            </a:endParaRPr>
          </a:p>
        </p:txBody>
      </p:sp>
      <p:pic>
        <p:nvPicPr>
          <p:cNvPr id="192" name="Google Shape;192;p5" descr="グラフィカル ユーザー インターフェイス, Web サイト&#10;&#10;自動的に生成された説明"/>
          <p:cNvPicPr preferRelativeResize="0"/>
          <p:nvPr/>
        </p:nvPicPr>
        <p:blipFill rotWithShape="1">
          <a:blip r:embed="rId13">
            <a:alphaModFix/>
          </a:blip>
          <a:srcRect b="15503"/>
          <a:stretch/>
        </p:blipFill>
        <p:spPr>
          <a:xfrm>
            <a:off x="702523" y="2700313"/>
            <a:ext cx="967513" cy="1407519"/>
          </a:xfrm>
          <a:prstGeom prst="rect">
            <a:avLst/>
          </a:prstGeom>
          <a:noFill/>
          <a:ln>
            <a:noFill/>
          </a:ln>
        </p:spPr>
      </p:pic>
      <p:sp>
        <p:nvSpPr>
          <p:cNvPr id="193" name="Google Shape;193;p5"/>
          <p:cNvSpPr/>
          <p:nvPr/>
        </p:nvSpPr>
        <p:spPr>
          <a:xfrm>
            <a:off x="1782199" y="3385461"/>
            <a:ext cx="132438" cy="345452"/>
          </a:xfrm>
          <a:custGeom>
            <a:avLst/>
            <a:gdLst/>
            <a:ahLst/>
            <a:cxnLst/>
            <a:rect l="l" t="t" r="r" b="b"/>
            <a:pathLst>
              <a:path w="159385" h="364489" extrusionOk="0">
                <a:moveTo>
                  <a:pt x="0" y="0"/>
                </a:moveTo>
                <a:lnTo>
                  <a:pt x="0" y="364185"/>
                </a:lnTo>
                <a:lnTo>
                  <a:pt x="158826" y="182092"/>
                </a:lnTo>
                <a:lnTo>
                  <a:pt x="0" y="0"/>
                </a:lnTo>
                <a:close/>
              </a:path>
            </a:pathLst>
          </a:custGeom>
          <a:solidFill>
            <a:srgbClr val="BFBFBF"/>
          </a:solidFill>
          <a:ln w="9525" cap="flat" cmpd="sng">
            <a:solidFill>
              <a:srgbClr val="BFBFB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00">
              <a:solidFill>
                <a:schemeClr val="dk1"/>
              </a:solidFill>
              <a:latin typeface="Meiryo"/>
              <a:ea typeface="Meiryo"/>
              <a:cs typeface="Meiryo"/>
              <a:sym typeface="Meiryo"/>
            </a:endParaRPr>
          </a:p>
        </p:txBody>
      </p:sp>
      <p:sp>
        <p:nvSpPr>
          <p:cNvPr id="17" name="テキスト プレースホルダー 2">
            <a:extLst>
              <a:ext uri="{FF2B5EF4-FFF2-40B4-BE49-F238E27FC236}">
                <a16:creationId xmlns:a16="http://schemas.microsoft.com/office/drawing/2014/main" id="{92F120F6-7D4C-46BB-403B-0EA6BDE9DC71}"/>
              </a:ext>
            </a:extLst>
          </p:cNvPr>
          <p:cNvSpPr txBox="1">
            <a:spLocks/>
          </p:cNvSpPr>
          <p:nvPr/>
        </p:nvSpPr>
        <p:spPr>
          <a:xfrm>
            <a:off x="589974" y="68573"/>
            <a:ext cx="968503" cy="410840"/>
          </a:xfrm>
          <a:prstGeom prst="rect">
            <a:avLst/>
          </a:prstGeom>
        </p:spPr>
        <p:txBody>
          <a:bodyPr lIns="0" tIns="3600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pc="0"/>
              <a:t>オプション</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56DF5-1163-64E2-3EEF-EA35F1AE2351}"/>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A04E9B5-0966-076E-95A5-C14523366FE6}"/>
              </a:ext>
            </a:extLst>
          </p:cNvPr>
          <p:cNvSpPr>
            <a:spLocks noGrp="1"/>
          </p:cNvSpPr>
          <p:nvPr>
            <p:ph type="body" sz="quarter" idx="12"/>
          </p:nvPr>
        </p:nvSpPr>
        <p:spPr>
          <a:xfrm>
            <a:off x="587922" y="67514"/>
            <a:ext cx="968503" cy="410840"/>
          </a:xfrm>
        </p:spPr>
        <p:txBody>
          <a:bodyPr/>
          <a:lstStyle/>
          <a:p>
            <a:pPr marL="0" indent="0">
              <a:buNone/>
            </a:pPr>
            <a:r>
              <a:rPr lang="ja-JP" altLang="en-US" spc="0"/>
              <a:t>オプション</a:t>
            </a:r>
          </a:p>
        </p:txBody>
      </p:sp>
      <p:pic>
        <p:nvPicPr>
          <p:cNvPr id="6" name="図プレースホルダー 8" descr="アイコン&#10;&#10;自動的に生成された説明">
            <a:extLst>
              <a:ext uri="{FF2B5EF4-FFF2-40B4-BE49-F238E27FC236}">
                <a16:creationId xmlns:a16="http://schemas.microsoft.com/office/drawing/2014/main" id="{FAA820C2-D71D-1146-2EFC-96E87C8ABBF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object 6">
            <a:extLst>
              <a:ext uri="{FF2B5EF4-FFF2-40B4-BE49-F238E27FC236}">
                <a16:creationId xmlns:a16="http://schemas.microsoft.com/office/drawing/2014/main" id="{1CAAE244-F330-D0C7-FAD6-DF898EF65861}"/>
              </a:ext>
            </a:extLst>
          </p:cNvPr>
          <p:cNvSpPr txBox="1"/>
          <p:nvPr/>
        </p:nvSpPr>
        <p:spPr>
          <a:xfrm>
            <a:off x="7119317" y="4716003"/>
            <a:ext cx="627077" cy="137252"/>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納品物</a:t>
            </a:r>
            <a:endParaRPr sz="800" dirty="0">
              <a:latin typeface="Meiryo" panose="020B0604030504040204" pitchFamily="34" charset="-128"/>
              <a:ea typeface="Meiryo" panose="020B0604030504040204" pitchFamily="34" charset="-128"/>
              <a:cs typeface="Arial Unicode MS"/>
            </a:endParaRPr>
          </a:p>
        </p:txBody>
      </p:sp>
      <p:sp>
        <p:nvSpPr>
          <p:cNvPr id="5" name="object 7">
            <a:extLst>
              <a:ext uri="{FF2B5EF4-FFF2-40B4-BE49-F238E27FC236}">
                <a16:creationId xmlns:a16="http://schemas.microsoft.com/office/drawing/2014/main" id="{6A9B74DF-4179-806E-CF46-F6F2BACDE9D5}"/>
              </a:ext>
            </a:extLst>
          </p:cNvPr>
          <p:cNvSpPr txBox="1"/>
          <p:nvPr/>
        </p:nvSpPr>
        <p:spPr>
          <a:xfrm>
            <a:off x="7109597" y="1582202"/>
            <a:ext cx="439335" cy="137252"/>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手法</a:t>
            </a:r>
            <a:endParaRPr sz="800" dirty="0">
              <a:latin typeface="Meiryo" panose="020B0604030504040204" pitchFamily="34" charset="-128"/>
              <a:ea typeface="Meiryo" panose="020B0604030504040204" pitchFamily="34" charset="-128"/>
              <a:cs typeface="Arial Unicode MS"/>
            </a:endParaRPr>
          </a:p>
        </p:txBody>
      </p:sp>
      <p:sp>
        <p:nvSpPr>
          <p:cNvPr id="8" name="object 8">
            <a:extLst>
              <a:ext uri="{FF2B5EF4-FFF2-40B4-BE49-F238E27FC236}">
                <a16:creationId xmlns:a16="http://schemas.microsoft.com/office/drawing/2014/main" id="{E0C0C512-2639-9136-CF2D-9C02DA67B8CC}"/>
              </a:ext>
            </a:extLst>
          </p:cNvPr>
          <p:cNvSpPr txBox="1"/>
          <p:nvPr/>
        </p:nvSpPr>
        <p:spPr>
          <a:xfrm>
            <a:off x="8186116" y="1841654"/>
            <a:ext cx="4740229" cy="562622"/>
          </a:xfrm>
          <a:prstGeom prst="rect">
            <a:avLst/>
          </a:prstGeom>
        </p:spPr>
        <p:txBody>
          <a:bodyPr vert="horz" wrap="square" lIns="0" tIns="64421" rIns="0" bIns="0" rtlCol="0">
            <a:spAutoFit/>
          </a:bodyPr>
          <a:lstStyle/>
          <a:p>
            <a:pPr marL="17505" algn="just">
              <a:spcBef>
                <a:spcPts val="506"/>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ライトプラン：記事接触者＋記事非接触者</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計</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1,000</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サンプル</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7505">
              <a:spcBef>
                <a:spcPts val="506"/>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プレミアムプラン：記事接触者＋記事非接触者</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計</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3,000</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サンプル</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7505">
              <a:spcBef>
                <a:spcPts val="506"/>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回収目標数は、回収数を保証するものではありません。</a:t>
            </a:r>
            <a:endParaRPr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9" name="object 9">
            <a:extLst>
              <a:ext uri="{FF2B5EF4-FFF2-40B4-BE49-F238E27FC236}">
                <a16:creationId xmlns:a16="http://schemas.microsoft.com/office/drawing/2014/main" id="{79F5DF26-3D22-3F43-1407-018C6979D674}"/>
              </a:ext>
            </a:extLst>
          </p:cNvPr>
          <p:cNvSpPr txBox="1"/>
          <p:nvPr/>
        </p:nvSpPr>
        <p:spPr>
          <a:xfrm>
            <a:off x="7119316" y="2004529"/>
            <a:ext cx="901422" cy="273187"/>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調査サンプル数</a:t>
            </a:r>
            <a:endParaRPr lang="en-US" altLang="ja-JP" sz="800" dirty="0">
              <a:solidFill>
                <a:srgbClr val="999999"/>
              </a:solidFill>
              <a:latin typeface="Meiryo" panose="020B0604030504040204" pitchFamily="34" charset="-128"/>
              <a:ea typeface="Meiryo" panose="020B0604030504040204" pitchFamily="34" charset="-128"/>
              <a:cs typeface="Arial Unicode MS"/>
            </a:endParaRPr>
          </a:p>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（回収目標数）</a:t>
            </a:r>
            <a:endParaRPr lang="en-US" altLang="ja-JP" sz="800" dirty="0">
              <a:solidFill>
                <a:srgbClr val="999999"/>
              </a:solidFill>
              <a:latin typeface="Meiryo" panose="020B0604030504040204" pitchFamily="34" charset="-128"/>
              <a:ea typeface="Meiryo" panose="020B0604030504040204" pitchFamily="34" charset="-128"/>
              <a:cs typeface="Arial Unicode MS"/>
            </a:endParaRPr>
          </a:p>
        </p:txBody>
      </p:sp>
      <p:sp>
        <p:nvSpPr>
          <p:cNvPr id="10" name="object 10">
            <a:extLst>
              <a:ext uri="{FF2B5EF4-FFF2-40B4-BE49-F238E27FC236}">
                <a16:creationId xmlns:a16="http://schemas.microsoft.com/office/drawing/2014/main" id="{516535D5-42CE-E649-5C04-4BF1C86C50D2}"/>
              </a:ext>
            </a:extLst>
          </p:cNvPr>
          <p:cNvSpPr txBox="1"/>
          <p:nvPr/>
        </p:nvSpPr>
        <p:spPr>
          <a:xfrm>
            <a:off x="8176397" y="5322632"/>
            <a:ext cx="3745414" cy="137252"/>
          </a:xfrm>
          <a:prstGeom prst="rect">
            <a:avLst/>
          </a:prstGeom>
        </p:spPr>
        <p:txBody>
          <a:bodyPr vert="horz" wrap="square" lIns="0" tIns="14005" rIns="0" bIns="0" rtlCol="0">
            <a:spAutoFit/>
          </a:bodyPr>
          <a:lstStyle/>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掲載開始日の翌営業日から数えて、</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25</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営業日目</a:t>
            </a:r>
            <a:endParaRPr lang="ja-JP" altLang="en-US" sz="800">
              <a:solidFill>
                <a:srgbClr val="FF0000"/>
              </a:solidFill>
              <a:latin typeface="Meiryo" panose="020B0604030504040204" pitchFamily="34" charset="-128"/>
              <a:ea typeface="Meiryo" panose="020B0604030504040204" pitchFamily="34" charset="-128"/>
              <a:cs typeface="Arial Unicode MS"/>
            </a:endParaRPr>
          </a:p>
        </p:txBody>
      </p:sp>
      <p:sp>
        <p:nvSpPr>
          <p:cNvPr id="20" name="object 11">
            <a:extLst>
              <a:ext uri="{FF2B5EF4-FFF2-40B4-BE49-F238E27FC236}">
                <a16:creationId xmlns:a16="http://schemas.microsoft.com/office/drawing/2014/main" id="{E77A5A74-67FF-A7BC-37E1-52D5DC31EB7C}"/>
              </a:ext>
            </a:extLst>
          </p:cNvPr>
          <p:cNvSpPr txBox="1"/>
          <p:nvPr/>
        </p:nvSpPr>
        <p:spPr>
          <a:xfrm>
            <a:off x="7109597" y="5326889"/>
            <a:ext cx="833474" cy="137252"/>
          </a:xfrm>
          <a:prstGeom prst="rect">
            <a:avLst/>
          </a:prstGeom>
        </p:spPr>
        <p:txBody>
          <a:bodyPr vert="horz" wrap="square" lIns="0" tIns="14005" rIns="0" bIns="0" rtlCol="0">
            <a:spAutoFit/>
          </a:bodyPr>
          <a:lstStyle/>
          <a:p>
            <a:pPr marL="14004">
              <a:spcBef>
                <a:spcPts val="110"/>
              </a:spcBef>
            </a:pPr>
            <a:r>
              <a:rPr lang="ja-JP" altLang="en-US" sz="800" spc="-72">
                <a:solidFill>
                  <a:srgbClr val="999999"/>
                </a:solidFill>
                <a:latin typeface="Meiryo" panose="020B0604030504040204" pitchFamily="34" charset="-128"/>
                <a:ea typeface="Meiryo" panose="020B0604030504040204" pitchFamily="34" charset="-128"/>
                <a:cs typeface="Arial Unicode MS"/>
              </a:rPr>
              <a:t>レポート納品日</a:t>
            </a:r>
            <a:endParaRPr sz="800" dirty="0">
              <a:latin typeface="Meiryo" panose="020B0604030504040204" pitchFamily="34" charset="-128"/>
              <a:ea typeface="Meiryo" panose="020B0604030504040204" pitchFamily="34" charset="-128"/>
              <a:cs typeface="Arial Unicode MS"/>
            </a:endParaRPr>
          </a:p>
        </p:txBody>
      </p:sp>
      <p:sp>
        <p:nvSpPr>
          <p:cNvPr id="21" name="object 12">
            <a:extLst>
              <a:ext uri="{FF2B5EF4-FFF2-40B4-BE49-F238E27FC236}">
                <a16:creationId xmlns:a16="http://schemas.microsoft.com/office/drawing/2014/main" id="{19951C0C-EC09-B676-4466-950578828C68}"/>
              </a:ext>
            </a:extLst>
          </p:cNvPr>
          <p:cNvSpPr txBox="1"/>
          <p:nvPr/>
        </p:nvSpPr>
        <p:spPr>
          <a:xfrm>
            <a:off x="8186116" y="3318117"/>
            <a:ext cx="4191001" cy="952860"/>
          </a:xfrm>
          <a:prstGeom prst="rect">
            <a:avLst/>
          </a:prstGeom>
        </p:spPr>
        <p:txBody>
          <a:bodyPr vert="horz" wrap="square" lIns="0" tIns="14005" rIns="0" bIns="0" rtlCol="0">
            <a:spAutoFit/>
          </a:bodyPr>
          <a:lstStyle/>
          <a:p>
            <a:pPr marL="14004">
              <a:spcBef>
                <a:spcPts val="11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プレミアムプラン：固定</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5</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問</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4004">
              <a:spcBef>
                <a:spcPts val="11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必須：</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①</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ブランド助成想起 特定キーワード</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ブランド助成想起</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いずれかを選択</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②</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ブランド認知・利用体験</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③</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ブランド好意度</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興味度</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いずれかを選択</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④</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ブランド利用意向</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推奨意向</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いずれかを選択</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⑤</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記事の認知度</a:t>
            </a:r>
            <a:endPar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22" name="object 13">
            <a:extLst>
              <a:ext uri="{FF2B5EF4-FFF2-40B4-BE49-F238E27FC236}">
                <a16:creationId xmlns:a16="http://schemas.microsoft.com/office/drawing/2014/main" id="{580DCF58-96BA-3190-4A6B-0DCF5F890EE9}"/>
              </a:ext>
            </a:extLst>
          </p:cNvPr>
          <p:cNvSpPr txBox="1"/>
          <p:nvPr/>
        </p:nvSpPr>
        <p:spPr>
          <a:xfrm>
            <a:off x="7128580" y="3331654"/>
            <a:ext cx="1171849" cy="137252"/>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設問数</a:t>
            </a:r>
            <a:endParaRPr sz="800" dirty="0">
              <a:latin typeface="Meiryo" panose="020B0604030504040204" pitchFamily="34" charset="-128"/>
              <a:ea typeface="Meiryo" panose="020B0604030504040204" pitchFamily="34" charset="-128"/>
              <a:cs typeface="Arial Unicode MS"/>
            </a:endParaRPr>
          </a:p>
        </p:txBody>
      </p:sp>
      <p:sp>
        <p:nvSpPr>
          <p:cNvPr id="23" name="object 16">
            <a:extLst>
              <a:ext uri="{FF2B5EF4-FFF2-40B4-BE49-F238E27FC236}">
                <a16:creationId xmlns:a16="http://schemas.microsoft.com/office/drawing/2014/main" id="{8ACF776F-A6A8-913C-1CBA-9528BDF0D933}"/>
              </a:ext>
            </a:extLst>
          </p:cNvPr>
          <p:cNvSpPr txBox="1"/>
          <p:nvPr/>
        </p:nvSpPr>
        <p:spPr>
          <a:xfrm>
            <a:off x="7109597" y="5721984"/>
            <a:ext cx="1881230" cy="137252"/>
          </a:xfrm>
          <a:prstGeom prst="rect">
            <a:avLst/>
          </a:prstGeom>
        </p:spPr>
        <p:txBody>
          <a:bodyPr vert="horz" wrap="square" lIns="0" tIns="14005" rIns="0" bIns="0" rtlCol="0">
            <a:spAutoFit/>
          </a:bodyPr>
          <a:lstStyle/>
          <a:p>
            <a:pPr marL="14004">
              <a:spcBef>
                <a:spcPts val="110"/>
              </a:spcBef>
            </a:pPr>
            <a:r>
              <a:rPr lang="ja-JP" altLang="en-US" sz="800" spc="-72">
                <a:solidFill>
                  <a:srgbClr val="999999"/>
                </a:solidFill>
                <a:latin typeface="Meiryo" panose="020B0604030504040204" pitchFamily="34" charset="-128"/>
                <a:ea typeface="Meiryo" panose="020B0604030504040204" pitchFamily="34" charset="-128"/>
                <a:cs typeface="Arial Unicode MS"/>
              </a:rPr>
              <a:t>価格</a:t>
            </a:r>
            <a:endParaRPr sz="800" dirty="0">
              <a:latin typeface="Meiryo" panose="020B0604030504040204" pitchFamily="34" charset="-128"/>
              <a:ea typeface="Meiryo" panose="020B0604030504040204" pitchFamily="34" charset="-128"/>
              <a:cs typeface="Arial Unicode MS"/>
            </a:endParaRPr>
          </a:p>
        </p:txBody>
      </p:sp>
      <p:sp>
        <p:nvSpPr>
          <p:cNvPr id="24" name="object 18">
            <a:extLst>
              <a:ext uri="{FF2B5EF4-FFF2-40B4-BE49-F238E27FC236}">
                <a16:creationId xmlns:a16="http://schemas.microsoft.com/office/drawing/2014/main" id="{1A4A5188-F54A-4F6F-09C3-080EA5B5438E}"/>
              </a:ext>
            </a:extLst>
          </p:cNvPr>
          <p:cNvSpPr txBox="1"/>
          <p:nvPr/>
        </p:nvSpPr>
        <p:spPr>
          <a:xfrm>
            <a:off x="8176397" y="1579685"/>
            <a:ext cx="4845721" cy="137252"/>
          </a:xfrm>
          <a:prstGeom prst="rect">
            <a:avLst/>
          </a:prstGeom>
        </p:spPr>
        <p:txBody>
          <a:bodyPr vert="horz" wrap="square" lIns="0" tIns="14005" rIns="0" bIns="0" rtlCol="0">
            <a:spAutoFit/>
          </a:bodyPr>
          <a:lstStyle/>
          <a:p>
            <a:pPr marL="14004">
              <a:spcBef>
                <a:spcPts val="110"/>
              </a:spcBef>
            </a:pPr>
            <a:r>
              <a:rPr lang="en" sz="800" spc="33"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800" spc="33">
                <a:solidFill>
                  <a:schemeClr val="tx1">
                    <a:lumMod val="75000"/>
                    <a:lumOff val="25000"/>
                  </a:schemeClr>
                </a:solidFill>
                <a:latin typeface="Meiryo" panose="020B0604030504040204" pitchFamily="34" charset="-128"/>
                <a:ea typeface="Meiryo" panose="020B0604030504040204" pitchFamily="34" charset="-128"/>
                <a:cs typeface="Arial Unicode MS"/>
              </a:rPr>
              <a:t>からのプッシュ通知によるスマートフォンアンケート</a:t>
            </a:r>
            <a:endParaRPr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28" name="object 24">
            <a:extLst>
              <a:ext uri="{FF2B5EF4-FFF2-40B4-BE49-F238E27FC236}">
                <a16:creationId xmlns:a16="http://schemas.microsoft.com/office/drawing/2014/main" id="{D244E7DA-6AF8-5E73-39A3-2B2A8CA81506}"/>
              </a:ext>
            </a:extLst>
          </p:cNvPr>
          <p:cNvSpPr/>
          <p:nvPr/>
        </p:nvSpPr>
        <p:spPr>
          <a:xfrm>
            <a:off x="7128580" y="5545412"/>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3" name="テキスト ボックス 32">
            <a:extLst>
              <a:ext uri="{FF2B5EF4-FFF2-40B4-BE49-F238E27FC236}">
                <a16:creationId xmlns:a16="http://schemas.microsoft.com/office/drawing/2014/main" id="{348565BF-6506-C1EE-4D67-057EA0CCD8AC}"/>
              </a:ext>
            </a:extLst>
          </p:cNvPr>
          <p:cNvSpPr txBox="1"/>
          <p:nvPr/>
        </p:nvSpPr>
        <p:spPr>
          <a:xfrm>
            <a:off x="8112361" y="4412976"/>
            <a:ext cx="4291243" cy="461665"/>
          </a:xfrm>
          <a:prstGeom prst="rect">
            <a:avLst/>
          </a:prstGeom>
          <a:noFill/>
        </p:spPr>
        <p:txBody>
          <a:bodyPr wrap="square">
            <a:spAutoFit/>
          </a:bodyPr>
          <a:lstStyle/>
          <a:p>
            <a:pPr algn="just"/>
            <a:r>
              <a:rPr lang="ja-JP" altLang="en-US" sz="800">
                <a:solidFill>
                  <a:schemeClr val="tx1">
                    <a:lumMod val="75000"/>
                    <a:lumOff val="25000"/>
                  </a:schemeClr>
                </a:solidFill>
                <a:latin typeface="Meiryo" panose="020B0604030504040204" pitchFamily="34" charset="-128"/>
                <a:ea typeface="Meiryo" panose="020B0604030504040204" pitchFamily="34" charset="-128"/>
              </a:rPr>
              <a:t>レポート</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(PDF</a:t>
            </a:r>
            <a:r>
              <a:rPr lang="ja-JP" altLang="en-US" sz="800">
                <a:solidFill>
                  <a:schemeClr val="tx1">
                    <a:lumMod val="75000"/>
                    <a:lumOff val="25000"/>
                  </a:schemeClr>
                </a:solidFill>
                <a:latin typeface="Meiryo" panose="020B0604030504040204" pitchFamily="34" charset="-128"/>
                <a:ea typeface="Meiryo" panose="020B0604030504040204" pitchFamily="34" charset="-128"/>
              </a:rPr>
              <a:t>形式</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a:t>
            </a:r>
          </a:p>
          <a:p>
            <a:pPr algn="just"/>
            <a:r>
              <a:rPr lang="ja-JP" altLang="en-US" sz="800">
                <a:solidFill>
                  <a:schemeClr val="tx1">
                    <a:lumMod val="75000"/>
                    <a:lumOff val="25000"/>
                  </a:schemeClr>
                </a:solidFill>
                <a:latin typeface="Meiryo" panose="020B0604030504040204" pitchFamily="34" charset="-128"/>
                <a:ea typeface="Meiryo" panose="020B0604030504040204" pitchFamily="34" charset="-128"/>
              </a:rPr>
              <a:t>分析軸：記事非接触</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rPr>
              <a:t>接触</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rPr>
              <a:t>接触認知</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endParaRPr>
          </a:p>
          <a:p>
            <a:pPr algn="just"/>
            <a:r>
              <a:rPr lang="ja-JP" altLang="en-US" sz="800">
                <a:solidFill>
                  <a:schemeClr val="tx1">
                    <a:lumMod val="75000"/>
                    <a:lumOff val="25000"/>
                  </a:schemeClr>
                </a:solidFill>
                <a:latin typeface="Meiryo" panose="020B0604030504040204" pitchFamily="34" charset="-128"/>
                <a:ea typeface="Meiryo" panose="020B0604030504040204" pitchFamily="34" charset="-128"/>
              </a:rPr>
              <a:t>性年代分析：プレミアムプランのみ</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20CE1CB7-4D00-1260-F640-3FD30C5AB76F}"/>
              </a:ext>
            </a:extLst>
          </p:cNvPr>
          <p:cNvSpPr txBox="1"/>
          <p:nvPr/>
        </p:nvSpPr>
        <p:spPr>
          <a:xfrm>
            <a:off x="7038514" y="1094942"/>
            <a:ext cx="1107996" cy="261610"/>
          </a:xfrm>
          <a:prstGeom prst="rect">
            <a:avLst/>
          </a:prstGeom>
          <a:noFill/>
        </p:spPr>
        <p:txBody>
          <a:bodyPr wrap="square" rtlCol="0">
            <a:spAutoFit/>
          </a:bodyPr>
          <a:lstStyle/>
          <a:p>
            <a:r>
              <a:rPr kumimoji="1" lang="ja-JP" altLang="en-US" sz="1100" b="1">
                <a:solidFill>
                  <a:schemeClr val="tx1">
                    <a:lumMod val="75000"/>
                    <a:lumOff val="25000"/>
                  </a:schemeClr>
                </a:solidFill>
                <a:latin typeface="Meiryo" panose="020B0604030504040204" pitchFamily="34" charset="-128"/>
                <a:ea typeface="Meiryo" panose="020B0604030504040204" pitchFamily="34" charset="-128"/>
              </a:rPr>
              <a:t>メニュー概要</a:t>
            </a:r>
          </a:p>
        </p:txBody>
      </p:sp>
      <p:sp>
        <p:nvSpPr>
          <p:cNvPr id="37" name="object 25">
            <a:extLst>
              <a:ext uri="{FF2B5EF4-FFF2-40B4-BE49-F238E27FC236}">
                <a16:creationId xmlns:a16="http://schemas.microsoft.com/office/drawing/2014/main" id="{AB9F0B25-EE16-5D3A-0E87-AAF10EB4F6B1}"/>
              </a:ext>
            </a:extLst>
          </p:cNvPr>
          <p:cNvSpPr/>
          <p:nvPr/>
        </p:nvSpPr>
        <p:spPr>
          <a:xfrm>
            <a:off x="7109597" y="6029476"/>
            <a:ext cx="4495028" cy="45719"/>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8" name="角丸四角形 13">
            <a:extLst>
              <a:ext uri="{FF2B5EF4-FFF2-40B4-BE49-F238E27FC236}">
                <a16:creationId xmlns:a16="http://schemas.microsoft.com/office/drawing/2014/main" id="{3001FAF6-7D8F-F2B8-BD83-24D719C3DF40}"/>
              </a:ext>
            </a:extLst>
          </p:cNvPr>
          <p:cNvSpPr>
            <a:spLocks noChangeArrowheads="1"/>
          </p:cNvSpPr>
          <p:nvPr/>
        </p:nvSpPr>
        <p:spPr bwMode="auto">
          <a:xfrm>
            <a:off x="596900" y="1447584"/>
            <a:ext cx="2970816" cy="250299"/>
          </a:xfrm>
          <a:prstGeom prst="roundRect">
            <a:avLst>
              <a:gd name="adj" fmla="val 16667"/>
            </a:avLst>
          </a:prstGeom>
          <a:solidFill>
            <a:schemeClr val="bg1">
              <a:lumMod val="50000"/>
            </a:schemeClr>
          </a:solidFill>
          <a:ln>
            <a:noFill/>
          </a:ln>
          <a:effectLst/>
        </p:spPr>
        <p:txBody>
          <a:bodyPr anchor="t"/>
          <a:lstStyle/>
          <a:p>
            <a:pPr algn="ctr">
              <a:defRPr/>
            </a:pPr>
            <a:r>
              <a:rPr lang="ja-JP" altLang="en-US" sz="1100" b="1">
                <a:solidFill>
                  <a:schemeClr val="lt1"/>
                </a:solidFill>
                <a:latin typeface="Meiryo" panose="020B0604030504040204" pitchFamily="34" charset="-128"/>
                <a:ea typeface="Meiryo" panose="020B0604030504040204" pitchFamily="34" charset="-128"/>
                <a:cs typeface="メイリオ" panose="020B0604030504040204" pitchFamily="50" charset="-128"/>
              </a:rPr>
              <a:t>サマリ</a:t>
            </a:r>
            <a:endParaRPr lang="en-US" altLang="ja-JP" sz="1100" b="1" dirty="0">
              <a:solidFill>
                <a:schemeClr val="lt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9" name="正方形/長方形 36">
            <a:extLst>
              <a:ext uri="{FF2B5EF4-FFF2-40B4-BE49-F238E27FC236}">
                <a16:creationId xmlns:a16="http://schemas.microsoft.com/office/drawing/2014/main" id="{FBD020B1-6595-390B-FFEF-20EA90D6C0AD}"/>
              </a:ext>
            </a:extLst>
          </p:cNvPr>
          <p:cNvSpPr>
            <a:spLocks noChangeArrowheads="1"/>
          </p:cNvSpPr>
          <p:nvPr/>
        </p:nvSpPr>
        <p:spPr bwMode="auto">
          <a:xfrm>
            <a:off x="596900" y="1754891"/>
            <a:ext cx="2970815" cy="1943021"/>
          </a:xfrm>
          <a:prstGeom prst="rect">
            <a:avLst/>
          </a:prstGeom>
          <a:noFill/>
          <a:ln w="9525">
            <a:solidFill>
              <a:schemeClr val="bg1">
                <a:lumMod val="85000"/>
              </a:schemeClr>
            </a:solidFill>
            <a:miter lim="800000"/>
            <a:headEnd/>
            <a:tailEnd/>
          </a:ln>
        </p:spPr>
        <p:txBody>
          <a:bodyPr anchor="ctr"/>
          <a:lstStyle>
            <a:lvl1pPr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5pPr>
            <a:lvl6pPr marL="25146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6pPr>
            <a:lvl7pPr marL="29718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7pPr>
            <a:lvl8pPr marL="34290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8pPr>
            <a:lvl9pPr marL="38862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9pPr>
          </a:lstStyle>
          <a:p>
            <a:pPr algn="ctr" eaLnBrk="1" hangingPunct="1">
              <a:lnSpc>
                <a:spcPct val="200000"/>
              </a:lnSpc>
              <a:spcBef>
                <a:spcPct val="0"/>
              </a:spcBef>
              <a:buFontTx/>
              <a:buNone/>
              <a:defRPr/>
            </a:pPr>
            <a:r>
              <a:rPr lang="ja-JP" altLang="en-US" sz="850">
                <a:latin typeface="Meiryo" panose="020B0604030504040204" pitchFamily="34" charset="-128"/>
                <a:ea typeface="Meiryo" panose="020B0604030504040204" pitchFamily="34" charset="-128"/>
              </a:rPr>
              <a:t>ブランドリフトの数値サマリをレポートします。</a:t>
            </a:r>
            <a:endParaRPr lang="en-US" altLang="ja-JP" sz="85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p:txBody>
      </p:sp>
      <p:sp>
        <p:nvSpPr>
          <p:cNvPr id="60" name="角丸四角形 15">
            <a:extLst>
              <a:ext uri="{FF2B5EF4-FFF2-40B4-BE49-F238E27FC236}">
                <a16:creationId xmlns:a16="http://schemas.microsoft.com/office/drawing/2014/main" id="{D9FC2A9E-B668-5D51-17A2-3467EBBA65D2}"/>
              </a:ext>
            </a:extLst>
          </p:cNvPr>
          <p:cNvSpPr>
            <a:spLocks noChangeArrowheads="1"/>
          </p:cNvSpPr>
          <p:nvPr/>
        </p:nvSpPr>
        <p:spPr bwMode="auto">
          <a:xfrm>
            <a:off x="3639550" y="1447705"/>
            <a:ext cx="2980340" cy="250299"/>
          </a:xfrm>
          <a:prstGeom prst="roundRect">
            <a:avLst>
              <a:gd name="adj" fmla="val 16667"/>
            </a:avLst>
          </a:prstGeom>
          <a:solidFill>
            <a:schemeClr val="bg1">
              <a:lumMod val="50000"/>
            </a:schemeClr>
          </a:solidFill>
          <a:ln>
            <a:noFill/>
          </a:ln>
          <a:effectLst/>
        </p:spPr>
        <p:txBody>
          <a:bodyPr anchor="t"/>
          <a:lstStyle/>
          <a:p>
            <a:pPr algn="ctr">
              <a:defRPr/>
            </a:pPr>
            <a:r>
              <a:rPr lang="ja-JP" altLang="en-US" sz="1100" b="1">
                <a:solidFill>
                  <a:schemeClr val="lt1"/>
                </a:solidFill>
                <a:latin typeface="Meiryo" panose="020B0604030504040204" pitchFamily="34" charset="-128"/>
                <a:ea typeface="Meiryo" panose="020B0604030504040204" pitchFamily="34" charset="-128"/>
                <a:cs typeface="メイリオ" panose="020B0604030504040204" pitchFamily="50" charset="-128"/>
              </a:rPr>
              <a:t>記事接触者の記事認知率</a:t>
            </a:r>
            <a:endParaRPr lang="en-US" altLang="ja-JP" sz="1100" b="1" dirty="0">
              <a:solidFill>
                <a:schemeClr val="lt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1" name="正方形/長方形 36">
            <a:extLst>
              <a:ext uri="{FF2B5EF4-FFF2-40B4-BE49-F238E27FC236}">
                <a16:creationId xmlns:a16="http://schemas.microsoft.com/office/drawing/2014/main" id="{A98AA3AC-8E94-8484-38DC-A9C9BCF85693}"/>
              </a:ext>
            </a:extLst>
          </p:cNvPr>
          <p:cNvSpPr>
            <a:spLocks noChangeArrowheads="1"/>
          </p:cNvSpPr>
          <p:nvPr/>
        </p:nvSpPr>
        <p:spPr bwMode="auto">
          <a:xfrm>
            <a:off x="3649074" y="1754892"/>
            <a:ext cx="2970815" cy="1943314"/>
          </a:xfrm>
          <a:prstGeom prst="rect">
            <a:avLst/>
          </a:prstGeom>
          <a:noFill/>
          <a:ln w="9525">
            <a:solidFill>
              <a:schemeClr val="bg1">
                <a:lumMod val="85000"/>
              </a:schemeClr>
            </a:solidFill>
            <a:miter lim="800000"/>
            <a:headEnd/>
            <a:tailEnd/>
          </a:ln>
        </p:spPr>
        <p:txBody>
          <a:bodyPr lIns="91440" tIns="45720" rIns="91440" bIns="45720" anchor="ctr"/>
          <a:lstStyle>
            <a:lvl1pPr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5pPr>
            <a:lvl6pPr marL="25146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6pPr>
            <a:lvl7pPr marL="29718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7pPr>
            <a:lvl8pPr marL="34290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8pPr>
            <a:lvl9pPr marL="38862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9pPr>
          </a:lstStyle>
          <a:p>
            <a:pPr algn="ctr" eaLnBrk="1" hangingPunct="1">
              <a:spcBef>
                <a:spcPct val="0"/>
              </a:spcBef>
              <a:buFontTx/>
              <a:buNone/>
              <a:defRPr/>
            </a:pPr>
            <a:r>
              <a:rPr lang="ja-JP" altLang="en-US" sz="850">
                <a:latin typeface="Meiryo"/>
                <a:ea typeface="Meiryo"/>
              </a:rPr>
              <a:t>クリエイティブがどの程度記憶に残ったかを把握します。</a:t>
            </a:r>
            <a:endParaRPr lang="en-US" altLang="ja-JP" sz="850" dirty="0">
              <a:latin typeface="Meiryo"/>
              <a:ea typeface="Meiryo"/>
            </a:endParaRPr>
          </a:p>
          <a:p>
            <a:pPr algn="ctr" eaLnBrk="1" hangingPunct="1">
              <a:spcBef>
                <a:spcPct val="0"/>
              </a:spcBef>
              <a:buFontTx/>
              <a:buNone/>
              <a:defRPr/>
            </a:pPr>
            <a:endParaRPr lang="en-US" altLang="ja-JP" sz="85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p:txBody>
      </p:sp>
      <p:sp>
        <p:nvSpPr>
          <p:cNvPr id="62" name="角丸四角形 17">
            <a:extLst>
              <a:ext uri="{FF2B5EF4-FFF2-40B4-BE49-F238E27FC236}">
                <a16:creationId xmlns:a16="http://schemas.microsoft.com/office/drawing/2014/main" id="{9090D8C6-F6F8-58BA-9534-8C9141548564}"/>
              </a:ext>
            </a:extLst>
          </p:cNvPr>
          <p:cNvSpPr>
            <a:spLocks noChangeArrowheads="1"/>
          </p:cNvSpPr>
          <p:nvPr/>
        </p:nvSpPr>
        <p:spPr bwMode="auto">
          <a:xfrm>
            <a:off x="587375" y="3781316"/>
            <a:ext cx="6032514" cy="268564"/>
          </a:xfrm>
          <a:prstGeom prst="roundRect">
            <a:avLst>
              <a:gd name="adj" fmla="val 16667"/>
            </a:avLst>
          </a:prstGeom>
          <a:solidFill>
            <a:schemeClr val="bg1">
              <a:lumMod val="50000"/>
            </a:schemeClr>
          </a:solidFill>
          <a:ln>
            <a:noFill/>
          </a:ln>
          <a:effectLst/>
        </p:spPr>
        <p:txBody>
          <a:bodyPr tIns="54000" bIns="46800" anchor="t"/>
          <a:lstStyle/>
          <a:p>
            <a:pPr algn="ctr">
              <a:defRPr/>
            </a:pPr>
            <a:r>
              <a:rPr lang="ja-JP" altLang="en-US" sz="1100" b="1">
                <a:solidFill>
                  <a:schemeClr val="lt1"/>
                </a:solidFill>
                <a:latin typeface="Meiryo" panose="020B0604030504040204" pitchFamily="34" charset="-128"/>
                <a:ea typeface="Meiryo" panose="020B0604030504040204" pitchFamily="34" charset="-128"/>
                <a:cs typeface="メイリオ" panose="020B0604030504040204" pitchFamily="50" charset="-128"/>
              </a:rPr>
              <a:t>記事接触者のブランドリフト</a:t>
            </a:r>
            <a:endParaRPr lang="en-US" altLang="ja-JP" sz="1100" b="1" dirty="0">
              <a:solidFill>
                <a:schemeClr val="lt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3" name="正方形/長方形 36">
            <a:extLst>
              <a:ext uri="{FF2B5EF4-FFF2-40B4-BE49-F238E27FC236}">
                <a16:creationId xmlns:a16="http://schemas.microsoft.com/office/drawing/2014/main" id="{CDF2597B-7DE3-F0AE-C4E2-90B0058253E5}"/>
              </a:ext>
            </a:extLst>
          </p:cNvPr>
          <p:cNvSpPr>
            <a:spLocks noChangeArrowheads="1"/>
          </p:cNvSpPr>
          <p:nvPr/>
        </p:nvSpPr>
        <p:spPr bwMode="auto">
          <a:xfrm>
            <a:off x="587374" y="4079098"/>
            <a:ext cx="6032514" cy="1948558"/>
          </a:xfrm>
          <a:prstGeom prst="rect">
            <a:avLst/>
          </a:prstGeom>
          <a:noFill/>
          <a:ln w="9525">
            <a:solidFill>
              <a:schemeClr val="bg1">
                <a:lumMod val="85000"/>
              </a:schemeClr>
            </a:solidFill>
            <a:miter lim="800000"/>
            <a:headEnd/>
            <a:tailEnd/>
          </a:ln>
        </p:spPr>
        <p:txBody>
          <a:bodyPr anchor="ctr"/>
          <a:lstStyle>
            <a:lvl1pPr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5pPr>
            <a:lvl6pPr marL="25146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6pPr>
            <a:lvl7pPr marL="29718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7pPr>
            <a:lvl8pPr marL="34290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8pPr>
            <a:lvl9pPr marL="38862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9pPr>
          </a:lstStyle>
          <a:p>
            <a:pPr algn="ctr" eaLnBrk="1" hangingPunct="1">
              <a:lnSpc>
                <a:spcPct val="150000"/>
              </a:lnSpc>
              <a:spcBef>
                <a:spcPct val="0"/>
              </a:spcBef>
              <a:buFontTx/>
              <a:buNone/>
              <a:defRPr/>
            </a:pPr>
            <a:r>
              <a:rPr lang="ja-JP" altLang="en-US" sz="900">
                <a:latin typeface="Meiryo" panose="020B0604030504040204" pitchFamily="34" charset="-128"/>
                <a:ea typeface="Meiryo" panose="020B0604030504040204" pitchFamily="34" charset="-128"/>
              </a:rPr>
              <a:t>記事接触者と非接触者の比較からブランド認知・利用意向</a:t>
            </a:r>
            <a:r>
              <a:rPr lang="en-US" altLang="ja-JP" sz="900" dirty="0">
                <a:latin typeface="Meiryo" panose="020B0604030504040204" pitchFamily="34" charset="-128"/>
                <a:ea typeface="Meiryo" panose="020B0604030504040204" pitchFamily="34" charset="-128"/>
              </a:rPr>
              <a:t>/</a:t>
            </a:r>
            <a:r>
              <a:rPr lang="ja-JP" altLang="en-US" sz="900">
                <a:latin typeface="Meiryo" panose="020B0604030504040204" pitchFamily="34" charset="-128"/>
                <a:ea typeface="Meiryo" panose="020B0604030504040204" pitchFamily="34" charset="-128"/>
              </a:rPr>
              <a:t>推奨意向などのリフト値、態度変容を明らかにします。</a:t>
            </a: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p:txBody>
      </p:sp>
      <p:sp>
        <p:nvSpPr>
          <p:cNvPr id="11" name="object 12">
            <a:extLst>
              <a:ext uri="{FF2B5EF4-FFF2-40B4-BE49-F238E27FC236}">
                <a16:creationId xmlns:a16="http://schemas.microsoft.com/office/drawing/2014/main" id="{6A8044A9-2530-0AD5-ECEA-4A231B960A30}"/>
              </a:ext>
            </a:extLst>
          </p:cNvPr>
          <p:cNvSpPr txBox="1"/>
          <p:nvPr/>
        </p:nvSpPr>
        <p:spPr>
          <a:xfrm>
            <a:off x="8186116" y="2557706"/>
            <a:ext cx="4191001" cy="680991"/>
          </a:xfrm>
          <a:prstGeom prst="rect">
            <a:avLst/>
          </a:prstGeom>
        </p:spPr>
        <p:txBody>
          <a:bodyPr vert="horz" wrap="square" lIns="0" tIns="14005" rIns="0" bIns="0" rtlCol="0">
            <a:spAutoFit/>
          </a:bodyPr>
          <a:lstStyle/>
          <a:p>
            <a:pPr marL="14004">
              <a:spcBef>
                <a:spcPts val="11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ライトプラン：固定</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3</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問</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4004">
              <a:spcBef>
                <a:spcPts val="11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必須：</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①</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ブランド認知・利用体験</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②</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ブランド利用意向</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推奨意向</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いずれかを選択</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③</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記事の認知度</a:t>
            </a:r>
            <a:endParaRPr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12" name="テキスト ボックス 11">
            <a:extLst>
              <a:ext uri="{FF2B5EF4-FFF2-40B4-BE49-F238E27FC236}">
                <a16:creationId xmlns:a16="http://schemas.microsoft.com/office/drawing/2014/main" id="{1260A078-9225-EC77-C7F8-B96763B28E34}"/>
              </a:ext>
            </a:extLst>
          </p:cNvPr>
          <p:cNvSpPr txBox="1"/>
          <p:nvPr/>
        </p:nvSpPr>
        <p:spPr>
          <a:xfrm>
            <a:off x="8112362" y="4848081"/>
            <a:ext cx="3492264" cy="338554"/>
          </a:xfrm>
          <a:prstGeom prst="rect">
            <a:avLst/>
          </a:prstGeom>
          <a:noFill/>
        </p:spPr>
        <p:txBody>
          <a:bodyPr wrap="square">
            <a:spAutoFit/>
          </a:bodyPr>
          <a:lstStyle/>
          <a:p>
            <a:pPr algn="just"/>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rPr>
              <a:t>基本</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10</a:t>
            </a:r>
            <a:r>
              <a:rPr lang="ja-JP" altLang="en-US" sz="800">
                <a:solidFill>
                  <a:schemeClr val="tx1">
                    <a:lumMod val="75000"/>
                    <a:lumOff val="25000"/>
                  </a:schemeClr>
                </a:solidFill>
                <a:latin typeface="Meiryo" panose="020B0604030504040204" pitchFamily="34" charset="-128"/>
                <a:ea typeface="Meiryo" panose="020B0604030504040204" pitchFamily="34" charset="-128"/>
              </a:rPr>
              <a:t>歳刻みの数値、但しサンプル数</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20</a:t>
            </a:r>
            <a:r>
              <a:rPr lang="ja-JP" altLang="en-US" sz="800">
                <a:solidFill>
                  <a:schemeClr val="tx1">
                    <a:lumMod val="75000"/>
                    <a:lumOff val="25000"/>
                  </a:schemeClr>
                </a:solidFill>
                <a:latin typeface="Meiryo" panose="020B0604030504040204" pitchFamily="34" charset="-128"/>
                <a:ea typeface="Meiryo" panose="020B0604030504040204" pitchFamily="34" charset="-128"/>
              </a:rPr>
              <a:t>未満の性年代は個人情報保護の観点から非表示となります</a:t>
            </a:r>
          </a:p>
        </p:txBody>
      </p:sp>
      <p:sp>
        <p:nvSpPr>
          <p:cNvPr id="13" name="object 8">
            <a:extLst>
              <a:ext uri="{FF2B5EF4-FFF2-40B4-BE49-F238E27FC236}">
                <a16:creationId xmlns:a16="http://schemas.microsoft.com/office/drawing/2014/main" id="{CB89B827-DA20-539D-76C8-AF7B2A188938}"/>
              </a:ext>
            </a:extLst>
          </p:cNvPr>
          <p:cNvSpPr txBox="1"/>
          <p:nvPr/>
        </p:nvSpPr>
        <p:spPr>
          <a:xfrm>
            <a:off x="8176396" y="5585086"/>
            <a:ext cx="4740229" cy="375391"/>
          </a:xfrm>
          <a:prstGeom prst="rect">
            <a:avLst/>
          </a:prstGeom>
        </p:spPr>
        <p:txBody>
          <a:bodyPr vert="horz" wrap="square" lIns="0" tIns="64421" rIns="0" bIns="0" rtlCol="0">
            <a:spAutoFit/>
          </a:bodyPr>
          <a:lstStyle/>
          <a:p>
            <a:pPr marL="17505" algn="just">
              <a:spcBef>
                <a:spcPts val="506"/>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ライトプラン：</a:t>
            </a:r>
            <a:r>
              <a:rPr lang="en-US" altLang="ja-JP" sz="800" dirty="0">
                <a:solidFill>
                  <a:srgbClr val="333333"/>
                </a:solidFill>
                <a:latin typeface="Meiryo" panose="020B0604030504040204" pitchFamily="34" charset="-128"/>
                <a:ea typeface="Meiryo" panose="020B0604030504040204" pitchFamily="34" charset="-128"/>
                <a:cs typeface="Arial Unicode MS"/>
              </a:rPr>
              <a:t>\500,000</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7505">
              <a:spcBef>
                <a:spcPts val="506"/>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プレミアムプラン：</a:t>
            </a:r>
            <a:r>
              <a:rPr lang="en-US" altLang="ja-JP" sz="800" dirty="0">
                <a:solidFill>
                  <a:srgbClr val="333333"/>
                </a:solidFill>
                <a:latin typeface="Meiryo" panose="020B0604030504040204" pitchFamily="34" charset="-128"/>
                <a:ea typeface="Meiryo" panose="020B0604030504040204" pitchFamily="34" charset="-128"/>
                <a:cs typeface="Arial Unicode MS"/>
              </a:rPr>
              <a:t>\1,300,000</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15" name="object 24">
            <a:extLst>
              <a:ext uri="{FF2B5EF4-FFF2-40B4-BE49-F238E27FC236}">
                <a16:creationId xmlns:a16="http://schemas.microsoft.com/office/drawing/2014/main" id="{C51A2956-55F7-837B-A5CC-2CB2D469374B}"/>
              </a:ext>
            </a:extLst>
          </p:cNvPr>
          <p:cNvSpPr/>
          <p:nvPr/>
        </p:nvSpPr>
        <p:spPr>
          <a:xfrm>
            <a:off x="7128580" y="5230971"/>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6" name="object 24">
            <a:extLst>
              <a:ext uri="{FF2B5EF4-FFF2-40B4-BE49-F238E27FC236}">
                <a16:creationId xmlns:a16="http://schemas.microsoft.com/office/drawing/2014/main" id="{39EF2254-6A83-24BB-3FDA-F645B13E1016}"/>
              </a:ext>
            </a:extLst>
          </p:cNvPr>
          <p:cNvSpPr/>
          <p:nvPr/>
        </p:nvSpPr>
        <p:spPr>
          <a:xfrm>
            <a:off x="7128580" y="4349701"/>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7" name="object 24">
            <a:extLst>
              <a:ext uri="{FF2B5EF4-FFF2-40B4-BE49-F238E27FC236}">
                <a16:creationId xmlns:a16="http://schemas.microsoft.com/office/drawing/2014/main" id="{97A6ABAE-9529-6B5B-F9F0-8522BCBCB121}"/>
              </a:ext>
            </a:extLst>
          </p:cNvPr>
          <p:cNvSpPr/>
          <p:nvPr/>
        </p:nvSpPr>
        <p:spPr>
          <a:xfrm>
            <a:off x="7128580" y="2472675"/>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8" name="object 24">
            <a:extLst>
              <a:ext uri="{FF2B5EF4-FFF2-40B4-BE49-F238E27FC236}">
                <a16:creationId xmlns:a16="http://schemas.microsoft.com/office/drawing/2014/main" id="{4694E5B1-2973-F126-CE54-9B6A0543C7D5}"/>
              </a:ext>
            </a:extLst>
          </p:cNvPr>
          <p:cNvSpPr/>
          <p:nvPr/>
        </p:nvSpPr>
        <p:spPr>
          <a:xfrm>
            <a:off x="7128580" y="1795517"/>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9" name="object 24">
            <a:extLst>
              <a:ext uri="{FF2B5EF4-FFF2-40B4-BE49-F238E27FC236}">
                <a16:creationId xmlns:a16="http://schemas.microsoft.com/office/drawing/2014/main" id="{C77CFF92-1CF1-8E59-7FA9-4B2144A7C0FF}"/>
              </a:ext>
            </a:extLst>
          </p:cNvPr>
          <p:cNvSpPr/>
          <p:nvPr/>
        </p:nvSpPr>
        <p:spPr>
          <a:xfrm>
            <a:off x="7128580" y="1476398"/>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0" name="テキスト ボックス 39">
            <a:extLst>
              <a:ext uri="{FF2B5EF4-FFF2-40B4-BE49-F238E27FC236}">
                <a16:creationId xmlns:a16="http://schemas.microsoft.com/office/drawing/2014/main" id="{64042CF2-C61B-0F80-1153-D8C06397FBA7}"/>
              </a:ext>
            </a:extLst>
          </p:cNvPr>
          <p:cNvSpPr txBox="1"/>
          <p:nvPr/>
        </p:nvSpPr>
        <p:spPr>
          <a:xfrm>
            <a:off x="524980" y="1094942"/>
            <a:ext cx="1362828" cy="261610"/>
          </a:xfrm>
          <a:prstGeom prst="rect">
            <a:avLst/>
          </a:prstGeom>
          <a:noFill/>
        </p:spPr>
        <p:txBody>
          <a:bodyPr wrap="square" rtlCol="0">
            <a:spAutoFit/>
          </a:bodyPr>
          <a:lstStyle/>
          <a:p>
            <a:r>
              <a:rPr kumimoji="1" lang="ja-JP" altLang="en-US" sz="1100" b="1">
                <a:solidFill>
                  <a:schemeClr val="tx1">
                    <a:lumMod val="75000"/>
                    <a:lumOff val="25000"/>
                  </a:schemeClr>
                </a:solidFill>
                <a:latin typeface="Meiryo" panose="020B0604030504040204" pitchFamily="34" charset="-128"/>
                <a:ea typeface="Meiryo" panose="020B0604030504040204" pitchFamily="34" charset="-128"/>
              </a:rPr>
              <a:t>レポートイメージ</a:t>
            </a:r>
          </a:p>
        </p:txBody>
      </p:sp>
      <p:pic>
        <p:nvPicPr>
          <p:cNvPr id="29" name="図 28">
            <a:extLst>
              <a:ext uri="{FF2B5EF4-FFF2-40B4-BE49-F238E27FC236}">
                <a16:creationId xmlns:a16="http://schemas.microsoft.com/office/drawing/2014/main" id="{C6EE718B-0948-205E-7EBA-AFF109351C84}"/>
              </a:ext>
            </a:extLst>
          </p:cNvPr>
          <p:cNvPicPr>
            <a:picLocks noChangeAspect="1"/>
          </p:cNvPicPr>
          <p:nvPr/>
        </p:nvPicPr>
        <p:blipFill>
          <a:blip r:embed="rId4"/>
          <a:srcRect/>
          <a:stretch/>
        </p:blipFill>
        <p:spPr>
          <a:xfrm>
            <a:off x="767211" y="2110232"/>
            <a:ext cx="2624708" cy="1476046"/>
          </a:xfrm>
          <a:prstGeom prst="rect">
            <a:avLst/>
          </a:prstGeom>
          <a:ln>
            <a:solidFill>
              <a:schemeClr val="tx1"/>
            </a:solidFill>
          </a:ln>
        </p:spPr>
      </p:pic>
      <p:pic>
        <p:nvPicPr>
          <p:cNvPr id="35" name="図 34">
            <a:extLst>
              <a:ext uri="{FF2B5EF4-FFF2-40B4-BE49-F238E27FC236}">
                <a16:creationId xmlns:a16="http://schemas.microsoft.com/office/drawing/2014/main" id="{F7B58A97-C036-AA75-B2F8-B8DE42495F38}"/>
              </a:ext>
            </a:extLst>
          </p:cNvPr>
          <p:cNvPicPr>
            <a:picLocks noChangeAspect="1"/>
          </p:cNvPicPr>
          <p:nvPr/>
        </p:nvPicPr>
        <p:blipFill>
          <a:blip r:embed="rId5"/>
          <a:srcRect/>
          <a:stretch/>
        </p:blipFill>
        <p:spPr>
          <a:xfrm>
            <a:off x="3817366" y="2110232"/>
            <a:ext cx="2624707" cy="1476046"/>
          </a:xfrm>
          <a:prstGeom prst="rect">
            <a:avLst/>
          </a:prstGeom>
          <a:ln>
            <a:solidFill>
              <a:schemeClr val="tx1"/>
            </a:solidFill>
          </a:ln>
        </p:spPr>
      </p:pic>
      <p:pic>
        <p:nvPicPr>
          <p:cNvPr id="38" name="図 37">
            <a:extLst>
              <a:ext uri="{FF2B5EF4-FFF2-40B4-BE49-F238E27FC236}">
                <a16:creationId xmlns:a16="http://schemas.microsoft.com/office/drawing/2014/main" id="{4CC8CBCA-71F3-F3EB-5323-486470933871}"/>
              </a:ext>
            </a:extLst>
          </p:cNvPr>
          <p:cNvPicPr>
            <a:picLocks noChangeAspect="1"/>
          </p:cNvPicPr>
          <p:nvPr/>
        </p:nvPicPr>
        <p:blipFill>
          <a:blip r:embed="rId6"/>
          <a:srcRect/>
          <a:stretch/>
        </p:blipFill>
        <p:spPr>
          <a:xfrm>
            <a:off x="770878" y="4439468"/>
            <a:ext cx="2624707" cy="1476046"/>
          </a:xfrm>
          <a:prstGeom prst="rect">
            <a:avLst/>
          </a:prstGeom>
          <a:ln>
            <a:solidFill>
              <a:schemeClr val="tx1"/>
            </a:solidFill>
          </a:ln>
        </p:spPr>
      </p:pic>
      <p:pic>
        <p:nvPicPr>
          <p:cNvPr id="42" name="図 41">
            <a:extLst>
              <a:ext uri="{FF2B5EF4-FFF2-40B4-BE49-F238E27FC236}">
                <a16:creationId xmlns:a16="http://schemas.microsoft.com/office/drawing/2014/main" id="{EB70A57E-501B-7534-2ECC-A82644F3322E}"/>
              </a:ext>
            </a:extLst>
          </p:cNvPr>
          <p:cNvPicPr>
            <a:picLocks noChangeAspect="1"/>
          </p:cNvPicPr>
          <p:nvPr/>
        </p:nvPicPr>
        <p:blipFill>
          <a:blip r:embed="rId7"/>
          <a:srcRect/>
          <a:stretch/>
        </p:blipFill>
        <p:spPr>
          <a:xfrm>
            <a:off x="3817366" y="4439467"/>
            <a:ext cx="2614696" cy="1470416"/>
          </a:xfrm>
          <a:prstGeom prst="rect">
            <a:avLst/>
          </a:prstGeom>
          <a:ln>
            <a:solidFill>
              <a:schemeClr val="tx1"/>
            </a:solidFill>
          </a:ln>
        </p:spPr>
      </p:pic>
      <p:sp>
        <p:nvSpPr>
          <p:cNvPr id="2" name="Google Shape;136;p5">
            <a:extLst>
              <a:ext uri="{FF2B5EF4-FFF2-40B4-BE49-F238E27FC236}">
                <a16:creationId xmlns:a16="http://schemas.microsoft.com/office/drawing/2014/main" id="{4033A7E1-4347-6566-3CC9-A7CE80908290}"/>
              </a:ext>
            </a:extLst>
          </p:cNvPr>
          <p:cNvSpPr txBox="1"/>
          <p:nvPr/>
        </p:nvSpPr>
        <p:spPr>
          <a:xfrm>
            <a:off x="1887808" y="269745"/>
            <a:ext cx="7996422" cy="56426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ja-JP" sz="2000" b="1" i="0" u="none" strike="noStrike" cap="none">
                <a:solidFill>
                  <a:srgbClr val="00003E"/>
                </a:solidFill>
                <a:latin typeface="Meiryo"/>
                <a:ea typeface="Meiryo"/>
                <a:cs typeface="Meiryo"/>
                <a:sym typeface="Meiryo"/>
              </a:rPr>
              <a:t>ブランドリフトサーベイオプション</a:t>
            </a:r>
            <a:endParaRPr sz="2000" b="1" i="0" u="none" strike="noStrike" cap="none" dirty="0">
              <a:solidFill>
                <a:srgbClr val="00003E"/>
              </a:solidFill>
              <a:latin typeface="Meiryo"/>
              <a:ea typeface="Meiryo"/>
              <a:cs typeface="Meiryo"/>
              <a:sym typeface="Meiryo"/>
            </a:endParaRPr>
          </a:p>
        </p:txBody>
      </p:sp>
      <p:sp>
        <p:nvSpPr>
          <p:cNvPr id="25" name="テキスト ボックス 2">
            <a:extLst>
              <a:ext uri="{FF2B5EF4-FFF2-40B4-BE49-F238E27FC236}">
                <a16:creationId xmlns:a16="http://schemas.microsoft.com/office/drawing/2014/main" id="{0DF9BCE4-8138-11D9-A7C0-FEB9BAAD6869}"/>
              </a:ext>
            </a:extLst>
          </p:cNvPr>
          <p:cNvSpPr txBox="1"/>
          <p:nvPr/>
        </p:nvSpPr>
        <p:spPr>
          <a:xfrm>
            <a:off x="1213654" y="6515865"/>
            <a:ext cx="5914925" cy="300019"/>
          </a:xfrm>
          <a:prstGeom prst="rect">
            <a:avLst/>
          </a:prstGeom>
          <a:noFill/>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133350" marR="5602" indent="-119063">
              <a:lnSpc>
                <a:spcPct val="119100"/>
              </a:lnSpc>
              <a:spcBef>
                <a:spcPts val="110"/>
              </a:spcBef>
            </a:pPr>
            <a:r>
              <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800" spc="-11">
                <a:solidFill>
                  <a:schemeClr val="bg1">
                    <a:lumMod val="65000"/>
                  </a:schemeClr>
                </a:solidFill>
                <a:latin typeface="Meiryo" panose="020B0604030504040204" pitchFamily="34" charset="-128"/>
                <a:ea typeface="Meiryo" panose="020B0604030504040204" pitchFamily="34" charset="-128"/>
                <a:cs typeface="Arial Unicode MS"/>
              </a:rPr>
              <a:t> </a:t>
            </a:r>
            <a:r>
              <a:rPr lang="ja-JP" altLang="en-US" sz="800" spc="-6">
                <a:solidFill>
                  <a:schemeClr val="bg1">
                    <a:lumMod val="65000"/>
                  </a:schemeClr>
                </a:solidFill>
                <a:latin typeface="Meiryo" panose="020B0604030504040204" pitchFamily="34" charset="-128"/>
                <a:ea typeface="Meiryo" panose="020B0604030504040204" pitchFamily="34" charset="-128"/>
                <a:cs typeface="Arial Unicode MS"/>
              </a:rPr>
              <a:t>ペー</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ジデ</a:t>
            </a:r>
            <a:r>
              <a:rPr lang="ja-JP" altLang="en-US" sz="800" spc="-39">
                <a:solidFill>
                  <a:schemeClr val="bg1">
                    <a:lumMod val="65000"/>
                  </a:schemeClr>
                </a:solidFill>
                <a:latin typeface="Meiryo" panose="020B0604030504040204" pitchFamily="34" charset="-128"/>
                <a:ea typeface="Meiryo" panose="020B0604030504040204" pitchFamily="34" charset="-128"/>
                <a:cs typeface="Arial Unicode MS"/>
              </a:rPr>
              <a:t>ザ</a:t>
            </a:r>
            <a:r>
              <a:rPr lang="ja-JP" altLang="en-US" sz="800" spc="-72">
                <a:solidFill>
                  <a:schemeClr val="bg1">
                    <a:lumMod val="65000"/>
                  </a:schemeClr>
                </a:solidFill>
                <a:latin typeface="Meiryo" panose="020B0604030504040204" pitchFamily="34" charset="-128"/>
                <a:ea typeface="Meiryo" panose="020B0604030504040204" pitchFamily="34" charset="-128"/>
                <a:cs typeface="Arial Unicode MS"/>
              </a:rPr>
              <a:t>イ</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ン</a:t>
            </a:r>
            <a:r>
              <a:rPr lang="ja-JP" altLang="en-US" sz="800" spc="-39">
                <a:solidFill>
                  <a:schemeClr val="bg1">
                    <a:lumMod val="65000"/>
                  </a:schemeClr>
                </a:solidFill>
                <a:latin typeface="Meiryo" panose="020B0604030504040204" pitchFamily="34" charset="-128"/>
                <a:ea typeface="Meiryo" panose="020B0604030504040204" pitchFamily="34" charset="-128"/>
                <a:cs typeface="Arial Unicode MS"/>
              </a:rPr>
              <a:t>お</a:t>
            </a:r>
            <a:r>
              <a:rPr lang="ja-JP" altLang="en-US" sz="800" spc="-50">
                <a:solidFill>
                  <a:schemeClr val="bg1">
                    <a:lumMod val="65000"/>
                  </a:schemeClr>
                </a:solidFill>
                <a:latin typeface="Meiryo" panose="020B0604030504040204" pitchFamily="34" charset="-128"/>
                <a:ea typeface="Meiryo" panose="020B0604030504040204" pitchFamily="34" charset="-128"/>
                <a:cs typeface="Arial Unicode MS"/>
              </a:rPr>
              <a:t>よ</a:t>
            </a:r>
            <a:r>
              <a:rPr lang="ja-JP" altLang="en-US" sz="800" spc="-11">
                <a:solidFill>
                  <a:schemeClr val="bg1">
                    <a:lumMod val="65000"/>
                  </a:schemeClr>
                </a:solidFill>
                <a:latin typeface="Meiryo" panose="020B0604030504040204" pitchFamily="34" charset="-128"/>
                <a:ea typeface="Meiryo" panose="020B0604030504040204" pitchFamily="34" charset="-128"/>
                <a:cs typeface="Arial Unicode MS"/>
              </a:rPr>
              <a:t>び</a:t>
            </a:r>
            <a:r>
              <a:rPr lang="ja-JP" altLang="en-US" sz="800" spc="-61">
                <a:solidFill>
                  <a:schemeClr val="bg1">
                    <a:lumMod val="65000"/>
                  </a:schemeClr>
                </a:solidFill>
                <a:latin typeface="Meiryo" panose="020B0604030504040204" pitchFamily="34" charset="-128"/>
                <a:ea typeface="Meiryo" panose="020B0604030504040204" pitchFamily="34" charset="-128"/>
                <a:cs typeface="Arial Unicode MS"/>
              </a:rPr>
              <a:t>メ</a:t>
            </a:r>
            <a:r>
              <a:rPr lang="ja-JP" altLang="en-US" sz="800" spc="-105">
                <a:solidFill>
                  <a:schemeClr val="bg1">
                    <a:lumMod val="65000"/>
                  </a:schemeClr>
                </a:solidFill>
                <a:latin typeface="Meiryo" panose="020B0604030504040204" pitchFamily="34" charset="-128"/>
                <a:ea typeface="Meiryo" panose="020B0604030504040204" pitchFamily="34" charset="-128"/>
                <a:cs typeface="Arial Unicode MS"/>
              </a:rPr>
              <a:t>ニ</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ュ</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ー概</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要</a:t>
            </a:r>
            <a:r>
              <a:rPr lang="ja-JP" altLang="en-US" sz="800" spc="-6">
                <a:solidFill>
                  <a:schemeClr val="bg1">
                    <a:lumMod val="65000"/>
                  </a:schemeClr>
                </a:solidFill>
                <a:latin typeface="Meiryo" panose="020B0604030504040204" pitchFamily="34" charset="-128"/>
                <a:ea typeface="Meiryo" panose="020B0604030504040204" pitchFamily="34" charset="-128"/>
                <a:cs typeface="Arial Unicode MS"/>
              </a:rPr>
              <a:t>を</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予</a:t>
            </a:r>
            <a:r>
              <a:rPr lang="ja-JP" altLang="en-US" sz="800" spc="6">
                <a:solidFill>
                  <a:schemeClr val="bg1">
                    <a:lumMod val="65000"/>
                  </a:schemeClr>
                </a:solidFill>
                <a:latin typeface="Meiryo" panose="020B0604030504040204" pitchFamily="34" charset="-128"/>
                <a:ea typeface="Meiryo" panose="020B0604030504040204" pitchFamily="34" charset="-128"/>
                <a:cs typeface="Arial Unicode MS"/>
              </a:rPr>
              <a:t>告</a:t>
            </a:r>
            <a:r>
              <a:rPr lang="ja-JP" altLang="en-US" sz="800" spc="-61">
                <a:solidFill>
                  <a:schemeClr val="bg1">
                    <a:lumMod val="65000"/>
                  </a:schemeClr>
                </a:solidFill>
                <a:latin typeface="Meiryo" panose="020B0604030504040204" pitchFamily="34" charset="-128"/>
                <a:ea typeface="Meiryo" panose="020B0604030504040204" pitchFamily="34" charset="-128"/>
                <a:cs typeface="Arial Unicode MS"/>
              </a:rPr>
              <a:t>な</a:t>
            </a:r>
            <a:r>
              <a:rPr lang="ja-JP" altLang="en-US" sz="800" spc="-72">
                <a:solidFill>
                  <a:schemeClr val="bg1">
                    <a:lumMod val="65000"/>
                  </a:schemeClr>
                </a:solidFill>
                <a:latin typeface="Meiryo" panose="020B0604030504040204" pitchFamily="34" charset="-128"/>
                <a:ea typeface="Meiryo" panose="020B0604030504040204" pitchFamily="34" charset="-128"/>
                <a:cs typeface="Arial Unicode MS"/>
              </a:rPr>
              <a:t>く</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変</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更</a:t>
            </a:r>
            <a:r>
              <a:rPr lang="ja-JP" altLang="en-US" sz="800" spc="-39">
                <a:solidFill>
                  <a:schemeClr val="bg1">
                    <a:lumMod val="65000"/>
                  </a:schemeClr>
                </a:solidFill>
                <a:latin typeface="Meiryo" panose="020B0604030504040204" pitchFamily="34" charset="-128"/>
                <a:ea typeface="Meiryo" panose="020B0604030504040204" pitchFamily="34" charset="-128"/>
                <a:cs typeface="Arial Unicode MS"/>
              </a:rPr>
              <a:t>す</a:t>
            </a:r>
            <a:r>
              <a:rPr lang="ja-JP" altLang="en-US" sz="800" spc="-6">
                <a:solidFill>
                  <a:schemeClr val="bg1">
                    <a:lumMod val="65000"/>
                  </a:schemeClr>
                </a:solidFill>
                <a:latin typeface="Meiryo" panose="020B0604030504040204" pitchFamily="34" charset="-128"/>
                <a:ea typeface="Meiryo" panose="020B0604030504040204" pitchFamily="34" charset="-128"/>
                <a:cs typeface="Arial Unicode MS"/>
              </a:rPr>
              <a:t>る</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場</a:t>
            </a:r>
            <a:r>
              <a:rPr lang="ja-JP" altLang="en-US" sz="800" spc="6">
                <a:solidFill>
                  <a:schemeClr val="bg1">
                    <a:lumMod val="65000"/>
                  </a:schemeClr>
                </a:solidFill>
                <a:latin typeface="Meiryo" panose="020B0604030504040204" pitchFamily="34" charset="-128"/>
                <a:ea typeface="Meiryo" panose="020B0604030504040204" pitchFamily="34" charset="-128"/>
                <a:cs typeface="Arial Unicode MS"/>
              </a:rPr>
              <a:t>合</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が</a:t>
            </a:r>
            <a:r>
              <a:rPr lang="ja-JP" altLang="en-US" sz="800" spc="-33">
                <a:solidFill>
                  <a:schemeClr val="bg1">
                    <a:lumMod val="65000"/>
                  </a:schemeClr>
                </a:solidFill>
                <a:latin typeface="Meiryo" panose="020B0604030504040204" pitchFamily="34" charset="-128"/>
                <a:ea typeface="Meiryo" panose="020B0604030504040204" pitchFamily="34" charset="-128"/>
                <a:cs typeface="Arial Unicode MS"/>
              </a:rPr>
              <a:t>ござ</a:t>
            </a:r>
            <a:r>
              <a:rPr lang="ja-JP" altLang="en-US" sz="800" spc="-28">
                <a:solidFill>
                  <a:schemeClr val="bg1">
                    <a:lumMod val="65000"/>
                  </a:schemeClr>
                </a:solidFill>
                <a:latin typeface="Meiryo" panose="020B0604030504040204" pitchFamily="34" charset="-128"/>
                <a:ea typeface="Meiryo" panose="020B0604030504040204" pitchFamily="34" charset="-128"/>
                <a:cs typeface="Arial Unicode MS"/>
              </a:rPr>
              <a:t>い</a:t>
            </a:r>
            <a:r>
              <a:rPr lang="ja-JP" altLang="en-US" sz="800" spc="-33">
                <a:solidFill>
                  <a:schemeClr val="bg1">
                    <a:lumMod val="65000"/>
                  </a:schemeClr>
                </a:solidFill>
                <a:latin typeface="Meiryo" panose="020B0604030504040204" pitchFamily="34" charset="-128"/>
                <a:ea typeface="Meiryo" panose="020B0604030504040204" pitchFamily="34" charset="-128"/>
                <a:cs typeface="Arial Unicode MS"/>
              </a:rPr>
              <a:t>ま</a:t>
            </a:r>
            <a:r>
              <a:rPr lang="ja-JP" altLang="en-US" sz="800" spc="-22">
                <a:solidFill>
                  <a:schemeClr val="bg1">
                    <a:lumMod val="65000"/>
                  </a:schemeClr>
                </a:solidFill>
                <a:latin typeface="Meiryo" panose="020B0604030504040204" pitchFamily="34" charset="-128"/>
                <a:ea typeface="Meiryo" panose="020B0604030504040204" pitchFamily="34" charset="-128"/>
                <a:cs typeface="Arial Unicode MS"/>
              </a:rPr>
              <a:t>す。</a:t>
            </a:r>
            <a:r>
              <a:rPr lang="ja-JP" altLang="en-US" sz="800" spc="-20">
                <a:solidFill>
                  <a:schemeClr val="bg1">
                    <a:lumMod val="65000"/>
                  </a:schemeClr>
                </a:solidFill>
                <a:latin typeface="Meiryo" panose="020B0604030504040204" pitchFamily="34" charset="-128"/>
                <a:ea typeface="Meiryo" panose="020B0604030504040204" pitchFamily="34" charset="-128"/>
                <a:cs typeface="Arial Unicode MS"/>
              </a:rPr>
              <a:t>詳</a:t>
            </a:r>
            <a:r>
              <a:rPr lang="ja-JP" altLang="en-US" sz="800" spc="-85">
                <a:solidFill>
                  <a:schemeClr val="bg1">
                    <a:lumMod val="65000"/>
                  </a:schemeClr>
                </a:solidFill>
                <a:latin typeface="Meiryo" panose="020B0604030504040204" pitchFamily="34" charset="-128"/>
                <a:ea typeface="Meiryo" panose="020B0604030504040204" pitchFamily="34" charset="-128"/>
                <a:cs typeface="Arial Unicode MS"/>
              </a:rPr>
              <a:t>し</a:t>
            </a:r>
            <a:r>
              <a:rPr lang="ja-JP" altLang="en-US" sz="800" spc="-80">
                <a:solidFill>
                  <a:schemeClr val="bg1">
                    <a:lumMod val="65000"/>
                  </a:schemeClr>
                </a:solidFill>
                <a:latin typeface="Meiryo" panose="020B0604030504040204" pitchFamily="34" charset="-128"/>
                <a:ea typeface="Meiryo" panose="020B0604030504040204" pitchFamily="34" charset="-128"/>
                <a:cs typeface="Arial Unicode MS"/>
              </a:rPr>
              <a:t>く</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は担当</a:t>
            </a:r>
            <a:r>
              <a:rPr lang="ja-JP" altLang="en-US" sz="800" spc="25">
                <a:solidFill>
                  <a:schemeClr val="bg1">
                    <a:lumMod val="65000"/>
                  </a:schemeClr>
                </a:solidFill>
                <a:latin typeface="Meiryo" panose="020B0604030504040204" pitchFamily="34" charset="-128"/>
                <a:ea typeface="Meiryo" panose="020B0604030504040204" pitchFamily="34" charset="-128"/>
                <a:cs typeface="Arial Unicode MS"/>
              </a:rPr>
              <a:t>営</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業</a:t>
            </a:r>
            <a:r>
              <a:rPr lang="ja-JP" altLang="en-US" sz="800" spc="-30">
                <a:solidFill>
                  <a:schemeClr val="bg1">
                    <a:lumMod val="65000"/>
                  </a:schemeClr>
                </a:solidFill>
                <a:latin typeface="Meiryo" panose="020B0604030504040204" pitchFamily="34" charset="-128"/>
                <a:ea typeface="Meiryo" panose="020B0604030504040204" pitchFamily="34" charset="-128"/>
                <a:cs typeface="Arial Unicode MS"/>
              </a:rPr>
              <a:t>に</a:t>
            </a:r>
            <a:r>
              <a:rPr lang="ja-JP" altLang="en-US" sz="800" spc="5">
                <a:solidFill>
                  <a:schemeClr val="bg1">
                    <a:lumMod val="65000"/>
                  </a:schemeClr>
                </a:solidFill>
                <a:latin typeface="Meiryo" panose="020B0604030504040204" pitchFamily="34" charset="-128"/>
                <a:ea typeface="Meiryo" panose="020B0604030504040204" pitchFamily="34" charset="-128"/>
                <a:cs typeface="Arial Unicode MS"/>
              </a:rPr>
              <a:t>お</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問い</a:t>
            </a:r>
            <a:r>
              <a:rPr lang="ja-JP" altLang="en-US" sz="800" spc="5">
                <a:solidFill>
                  <a:schemeClr val="bg1">
                    <a:lumMod val="65000"/>
                  </a:schemeClr>
                </a:solidFill>
                <a:latin typeface="Meiryo" panose="020B0604030504040204" pitchFamily="34" charset="-128"/>
                <a:ea typeface="Meiryo" panose="020B0604030504040204" pitchFamily="34" charset="-128"/>
                <a:cs typeface="Arial Unicode MS"/>
              </a:rPr>
              <a:t>合</a:t>
            </a:r>
            <a:r>
              <a:rPr lang="ja-JP" altLang="en-US" sz="800" spc="-5">
                <a:solidFill>
                  <a:schemeClr val="bg1">
                    <a:lumMod val="65000"/>
                  </a:schemeClr>
                </a:solidFill>
                <a:latin typeface="Meiryo" panose="020B0604030504040204" pitchFamily="34" charset="-128"/>
                <a:ea typeface="Meiryo" panose="020B0604030504040204" pitchFamily="34" charset="-128"/>
                <a:cs typeface="Arial Unicode MS"/>
              </a:rPr>
              <a:t>わ</a:t>
            </a:r>
            <a:r>
              <a:rPr lang="ja-JP" altLang="en-US" sz="800" spc="-60">
                <a:solidFill>
                  <a:schemeClr val="bg1">
                    <a:lumMod val="65000"/>
                  </a:schemeClr>
                </a:solidFill>
                <a:latin typeface="Meiryo" panose="020B0604030504040204" pitchFamily="34" charset="-128"/>
                <a:ea typeface="Meiryo" panose="020B0604030504040204" pitchFamily="34" charset="-128"/>
                <a:cs typeface="Arial Unicode MS"/>
              </a:rPr>
              <a:t>せ</a:t>
            </a:r>
            <a:r>
              <a:rPr lang="ja-JP" altLang="en-US" sz="800" spc="-85">
                <a:solidFill>
                  <a:schemeClr val="bg1">
                    <a:lumMod val="65000"/>
                  </a:schemeClr>
                </a:solidFill>
                <a:latin typeface="Meiryo" panose="020B0604030504040204" pitchFamily="34" charset="-128"/>
                <a:ea typeface="Meiryo" panose="020B0604030504040204" pitchFamily="34" charset="-128"/>
                <a:cs typeface="Arial Unicode MS"/>
              </a:rPr>
              <a:t>く</a:t>
            </a:r>
            <a:r>
              <a:rPr lang="ja-JP" altLang="en-US" sz="800" spc="-30">
                <a:solidFill>
                  <a:schemeClr val="bg1">
                    <a:lumMod val="65000"/>
                  </a:schemeClr>
                </a:solidFill>
                <a:latin typeface="Meiryo" panose="020B0604030504040204" pitchFamily="34" charset="-128"/>
                <a:ea typeface="Meiryo" panose="020B0604030504040204" pitchFamily="34" charset="-128"/>
                <a:cs typeface="Arial Unicode MS"/>
              </a:rPr>
              <a:t>だ</a:t>
            </a:r>
            <a:r>
              <a:rPr lang="ja-JP" altLang="en-US" sz="800" spc="-45">
                <a:solidFill>
                  <a:schemeClr val="bg1">
                    <a:lumMod val="65000"/>
                  </a:schemeClr>
                </a:solidFill>
                <a:latin typeface="Meiryo" panose="020B0604030504040204" pitchFamily="34" charset="-128"/>
                <a:ea typeface="Meiryo" panose="020B0604030504040204" pitchFamily="34" charset="-128"/>
                <a:cs typeface="Arial Unicode MS"/>
              </a:rPr>
              <a:t>さ</a:t>
            </a:r>
            <a:r>
              <a:rPr lang="ja-JP" altLang="en-US" sz="800">
                <a:solidFill>
                  <a:schemeClr val="bg1">
                    <a:lumMod val="65000"/>
                  </a:schemeClr>
                </a:solidFill>
                <a:latin typeface="Meiryo" panose="020B0604030504040204" pitchFamily="34" charset="-128"/>
                <a:ea typeface="Meiryo" panose="020B0604030504040204" pitchFamily="34" charset="-128"/>
                <a:cs typeface="Arial Unicode MS"/>
              </a:rPr>
              <a:t>い</a:t>
            </a:r>
            <a:endParaRPr lang="ja-JP" altLang="en-US" sz="800" spc="-347">
              <a:solidFill>
                <a:schemeClr val="bg1">
                  <a:lumMod val="65000"/>
                </a:schemeClr>
              </a:solidFill>
              <a:latin typeface="Meiryo" panose="020B0604030504040204" pitchFamily="34" charset="-128"/>
              <a:ea typeface="Meiryo" panose="020B0604030504040204" pitchFamily="34" charset="-128"/>
              <a:cs typeface="Arial Unicode MS"/>
            </a:endParaRPr>
          </a:p>
          <a:p>
            <a:pPr marL="133350" marR="5602" indent="-119063">
              <a:lnSpc>
                <a:spcPct val="119100"/>
              </a:lnSpc>
              <a:spcBef>
                <a:spcPts val="110"/>
              </a:spcBef>
            </a:pPr>
            <a:r>
              <a:rPr lang="ja-JP" altLang="en-US" sz="800" spc="-347">
                <a:solidFill>
                  <a:schemeClr val="bg1">
                    <a:lumMod val="65000"/>
                  </a:schemeClr>
                </a:solidFill>
                <a:latin typeface="Meiryo" panose="020B0604030504040204" pitchFamily="34" charset="-128"/>
                <a:ea typeface="Meiryo" panose="020B0604030504040204" pitchFamily="34" charset="-128"/>
                <a:cs typeface="Arial Unicode MS"/>
              </a:rPr>
              <a:t> </a:t>
            </a:r>
            <a:endParaRPr lang="ja-JP" altLang="en-US" sz="800" spc="25">
              <a:solidFill>
                <a:schemeClr val="bg1">
                  <a:lumMod val="65000"/>
                </a:schemeClr>
              </a:solidFill>
              <a:latin typeface="Meiryo" panose="020B0604030504040204" pitchFamily="34" charset="-128"/>
              <a:ea typeface="Meiryo" panose="020B0604030504040204" pitchFamily="34" charset="-128"/>
              <a:cs typeface="Arial Unicode MS"/>
            </a:endParaRPr>
          </a:p>
        </p:txBody>
      </p:sp>
    </p:spTree>
    <p:extLst>
      <p:ext uri="{BB962C8B-B14F-4D97-AF65-F5344CB8AC3E}">
        <p14:creationId xmlns:p14="http://schemas.microsoft.com/office/powerpoint/2010/main" val="34306034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51C4E-DAE1-0619-4D70-33676C9E342D}"/>
            </a:ext>
          </a:extLst>
        </p:cNvPr>
        <p:cNvGrpSpPr/>
        <p:nvPr/>
      </p:nvGrpSpPr>
      <p:grpSpPr>
        <a:xfrm>
          <a:off x="0" y="0"/>
          <a:ext cx="0" cy="0"/>
          <a:chOff x="0" y="0"/>
          <a:chExt cx="0" cy="0"/>
        </a:xfrm>
      </p:grpSpPr>
      <p:pic>
        <p:nvPicPr>
          <p:cNvPr id="6" name="図プレースホルダー 8" descr="アイコン&#10;&#10;自動的に生成された説明">
            <a:extLst>
              <a:ext uri="{FF2B5EF4-FFF2-40B4-BE49-F238E27FC236}">
                <a16:creationId xmlns:a16="http://schemas.microsoft.com/office/drawing/2014/main" id="{4F095D03-B8B7-B756-F09B-B6887C6D685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11" name="テキスト プレースホルダー 3">
            <a:extLst>
              <a:ext uri="{FF2B5EF4-FFF2-40B4-BE49-F238E27FC236}">
                <a16:creationId xmlns:a16="http://schemas.microsoft.com/office/drawing/2014/main" id="{0D0853CE-2D08-6666-4379-BB29263F444F}"/>
              </a:ext>
            </a:extLst>
          </p:cNvPr>
          <p:cNvSpPr txBox="1">
            <a:spLocks/>
          </p:cNvSpPr>
          <p:nvPr/>
        </p:nvSpPr>
        <p:spPr>
          <a:xfrm>
            <a:off x="618655" y="869282"/>
            <a:ext cx="11014609" cy="79208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sz="1400" b="0">
                <a:solidFill>
                  <a:schemeClr val="tx1">
                    <a:lumMod val="95000"/>
                    <a:lumOff val="5000"/>
                  </a:schemeClr>
                </a:solidFill>
                <a:latin typeface="+mn-ea"/>
                <a:ea typeface="+mn-ea"/>
              </a:rPr>
              <a:t>ブランドリフトサーベイをご実施いただく場合、下記注意事項のご確認をお願いします。</a:t>
            </a:r>
          </a:p>
        </p:txBody>
      </p:sp>
      <p:sp>
        <p:nvSpPr>
          <p:cNvPr id="12" name="부제 2">
            <a:extLst>
              <a:ext uri="{FF2B5EF4-FFF2-40B4-BE49-F238E27FC236}">
                <a16:creationId xmlns:a16="http://schemas.microsoft.com/office/drawing/2014/main" id="{3ACB4807-00DB-F7A9-91DA-D52AD62AF302}"/>
              </a:ext>
            </a:extLst>
          </p:cNvPr>
          <p:cNvSpPr txBox="1">
            <a:spLocks/>
          </p:cNvSpPr>
          <p:nvPr/>
        </p:nvSpPr>
        <p:spPr>
          <a:xfrm>
            <a:off x="590837" y="1661370"/>
            <a:ext cx="11042427" cy="47412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lnSpc>
                <a:spcPct val="140000"/>
              </a:lnSpc>
              <a:buFont typeface="Arial" panose="020B0604020202090204" pitchFamily="34" charset="0"/>
              <a:buChar char="•"/>
            </a:pPr>
            <a:r>
              <a:rPr lang="ja-JP" altLang="en-US" sz="1300">
                <a:solidFill>
                  <a:schemeClr val="tx1">
                    <a:lumMod val="95000"/>
                    <a:lumOff val="5000"/>
                  </a:schemeClr>
                </a:solidFill>
                <a:latin typeface="+mn-ea"/>
                <a:cs typeface="Arial" panose="020B0604020202090204"/>
              </a:rPr>
              <a:t>調査対象者は</a:t>
            </a:r>
            <a:r>
              <a:rPr lang="en-US" altLang="ja-JP" sz="1300" dirty="0">
                <a:solidFill>
                  <a:schemeClr val="tx1">
                    <a:lumMod val="95000"/>
                    <a:lumOff val="5000"/>
                  </a:schemeClr>
                </a:solidFill>
                <a:latin typeface="+mn-ea"/>
                <a:cs typeface="Arial"/>
              </a:rPr>
              <a:t>15</a:t>
            </a:r>
            <a:r>
              <a:rPr lang="ja-JP" altLang="en-US" sz="1300">
                <a:solidFill>
                  <a:schemeClr val="tx1">
                    <a:lumMod val="95000"/>
                    <a:lumOff val="5000"/>
                  </a:schemeClr>
                </a:solidFill>
                <a:latin typeface="+mn-ea"/>
                <a:cs typeface="Arial" panose="020B0604020202090204"/>
              </a:rPr>
              <a:t>～</a:t>
            </a:r>
            <a:r>
              <a:rPr lang="en-US" altLang="ja-JP" sz="1300" dirty="0">
                <a:solidFill>
                  <a:schemeClr val="tx1">
                    <a:lumMod val="95000"/>
                    <a:lumOff val="5000"/>
                  </a:schemeClr>
                </a:solidFill>
                <a:latin typeface="+mn-ea"/>
                <a:cs typeface="Arial"/>
              </a:rPr>
              <a:t>69</a:t>
            </a:r>
            <a:r>
              <a:rPr lang="ja-JP" altLang="en-US" sz="1300">
                <a:solidFill>
                  <a:schemeClr val="tx1">
                    <a:lumMod val="95000"/>
                    <a:lumOff val="5000"/>
                  </a:schemeClr>
                </a:solidFill>
                <a:latin typeface="+mn-ea"/>
                <a:cs typeface="Arial" panose="020B0604020202090204"/>
              </a:rPr>
              <a:t>歳の範囲内で、</a:t>
            </a:r>
            <a:r>
              <a:rPr lang="en-US" altLang="ja-JP" sz="1300" dirty="0">
                <a:solidFill>
                  <a:schemeClr val="tx1">
                    <a:lumMod val="95000"/>
                    <a:lumOff val="5000"/>
                  </a:schemeClr>
                </a:solidFill>
                <a:latin typeface="+mn-ea"/>
                <a:cs typeface="Arial"/>
              </a:rPr>
              <a:t>5</a:t>
            </a:r>
            <a:r>
              <a:rPr lang="ja-JP" altLang="en-US" sz="1300">
                <a:solidFill>
                  <a:schemeClr val="tx1">
                    <a:lumMod val="95000"/>
                    <a:lumOff val="5000"/>
                  </a:schemeClr>
                </a:solidFill>
                <a:latin typeface="+mn-ea"/>
                <a:cs typeface="Arial" panose="020B0604020202090204"/>
              </a:rPr>
              <a:t>歳刻みでご指定が可能です。</a:t>
            </a:r>
            <a:r>
              <a:rPr lang="en-US" altLang="ja-JP" sz="1300" dirty="0">
                <a:solidFill>
                  <a:schemeClr val="tx1">
                    <a:lumMod val="95000"/>
                    <a:lumOff val="5000"/>
                  </a:schemeClr>
                </a:solidFill>
                <a:latin typeface="+mn-ea"/>
                <a:cs typeface="Arial"/>
              </a:rPr>
              <a:t>15</a:t>
            </a:r>
            <a:r>
              <a:rPr lang="ja-JP" altLang="en-US" sz="1300">
                <a:solidFill>
                  <a:schemeClr val="tx1">
                    <a:lumMod val="95000"/>
                    <a:lumOff val="5000"/>
                  </a:schemeClr>
                </a:solidFill>
                <a:latin typeface="+mn-ea"/>
                <a:cs typeface="Arial" panose="020B0604020202090204"/>
              </a:rPr>
              <a:t>歳未満や</a:t>
            </a:r>
            <a:r>
              <a:rPr lang="en-US" altLang="ja-JP" sz="1300" dirty="0">
                <a:solidFill>
                  <a:schemeClr val="tx1">
                    <a:lumMod val="95000"/>
                    <a:lumOff val="5000"/>
                  </a:schemeClr>
                </a:solidFill>
                <a:latin typeface="+mn-ea"/>
                <a:cs typeface="Arial"/>
              </a:rPr>
              <a:t>70</a:t>
            </a:r>
            <a:r>
              <a:rPr lang="ja-JP" altLang="en-US" sz="1300">
                <a:solidFill>
                  <a:schemeClr val="tx1">
                    <a:lumMod val="95000"/>
                    <a:lumOff val="5000"/>
                  </a:schemeClr>
                </a:solidFill>
                <a:latin typeface="+mn-ea"/>
                <a:cs typeface="Arial" panose="020B0604020202090204"/>
              </a:rPr>
              <a:t>歳以上は調査対象外となります。また、ご納品物内で使用する性年代の分析軸は、指定された年齢範囲に応じて</a:t>
            </a:r>
            <a:r>
              <a:rPr lang="en-US" altLang="ja-JP" sz="1300" dirty="0">
                <a:solidFill>
                  <a:schemeClr val="tx1">
                    <a:lumMod val="95000"/>
                    <a:lumOff val="5000"/>
                  </a:schemeClr>
                </a:solidFill>
                <a:latin typeface="+mn-ea"/>
                <a:cs typeface="Arial"/>
              </a:rPr>
              <a:t>LINE</a:t>
            </a:r>
            <a:r>
              <a:rPr lang="ja-JP" altLang="en-US" sz="1300">
                <a:solidFill>
                  <a:schemeClr val="tx1">
                    <a:lumMod val="95000"/>
                    <a:lumOff val="5000"/>
                  </a:schemeClr>
                </a:solidFill>
                <a:latin typeface="+mn-ea"/>
                <a:cs typeface="Arial" panose="020B0604020202090204"/>
              </a:rPr>
              <a:t>リサーチ事務局にて決定いたします。性年代別分析の分析粒度のご指定はいただけません。</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90204" pitchFamily="34" charset="0"/>
              <a:buChar char="•"/>
            </a:pPr>
            <a:r>
              <a:rPr lang="ja-JP" altLang="ja-JP" sz="1300">
                <a:solidFill>
                  <a:schemeClr val="tx1">
                    <a:lumMod val="95000"/>
                    <a:lumOff val="5000"/>
                  </a:schemeClr>
                </a:solidFill>
                <a:latin typeface="+mn-ea"/>
                <a:cs typeface="Calibri" panose="020F0502020204030204"/>
              </a:rPr>
              <a:t>調査対象条件に指定できるのは、性別・年齢のみとなります。これら以外の属性・カスタムオーディエンス、および広告配信対象外の属性を調査対象条件に指定することはできません。</a:t>
            </a:r>
            <a:endParaRPr lang="en-US" altLang="ja-JP" sz="1300" dirty="0">
              <a:solidFill>
                <a:schemeClr val="tx1">
                  <a:lumMod val="95000"/>
                  <a:lumOff val="5000"/>
                </a:schemeClr>
              </a:solidFill>
              <a:latin typeface="+mn-ea"/>
              <a:cs typeface="Calibri" panose="020F0502020204030204"/>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入稿内容に基づき</a:t>
            </a:r>
            <a:r>
              <a:rPr lang="en-US" altLang="ja-JP" sz="1300" dirty="0">
                <a:solidFill>
                  <a:schemeClr val="tx1">
                    <a:lumMod val="95000"/>
                    <a:lumOff val="5000"/>
                  </a:schemeClr>
                </a:solidFill>
                <a:latin typeface="+mn-ea"/>
                <a:cs typeface="Arial"/>
              </a:rPr>
              <a:t>LINE</a:t>
            </a:r>
            <a:r>
              <a:rPr lang="ja-JP" altLang="en-US" sz="1300">
                <a:solidFill>
                  <a:schemeClr val="tx1">
                    <a:lumMod val="95000"/>
                    <a:lumOff val="5000"/>
                  </a:schemeClr>
                </a:solidFill>
                <a:latin typeface="+mn-ea"/>
                <a:cs typeface="Arial"/>
              </a:rPr>
              <a:t>リサーチ事務局にて調査を実施いたします。調査実施前の内容確認のご連絡はいたしません。但し入稿内容の不備や不明点がある場合に限り、ご連絡をさせていただく場合がございます。</a:t>
            </a:r>
            <a:br>
              <a:rPr lang="en-US" altLang="ja-JP" sz="1300" dirty="0">
                <a:solidFill>
                  <a:schemeClr val="tx1">
                    <a:lumMod val="95000"/>
                    <a:lumOff val="5000"/>
                  </a:schemeClr>
                </a:solidFill>
                <a:latin typeface="+mn-ea"/>
                <a:cs typeface="Arial"/>
              </a:rPr>
            </a:br>
            <a:r>
              <a:rPr lang="en-US" altLang="ja-JP" sz="1300" dirty="0">
                <a:solidFill>
                  <a:schemeClr val="tx1">
                    <a:lumMod val="95000"/>
                    <a:lumOff val="5000"/>
                  </a:schemeClr>
                </a:solidFill>
                <a:latin typeface="+mn-ea"/>
                <a:cs typeface="Arial"/>
              </a:rPr>
              <a:t>※</a:t>
            </a:r>
            <a:r>
              <a:rPr lang="ja-JP" altLang="en-US" sz="1300">
                <a:solidFill>
                  <a:schemeClr val="tx1">
                    <a:lumMod val="95000"/>
                    <a:lumOff val="5000"/>
                  </a:schemeClr>
                </a:solidFill>
                <a:latin typeface="+mn-ea"/>
                <a:cs typeface="Arial"/>
              </a:rPr>
              <a:t>そのご連絡に対し、既定の期日までにお戻しいただけない場合、後続のスケジュールの後ろ倒し、もしくはキャンセルとなります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回収目標数は、回収数を保証するものではありません。十分なサンプルが集まらない場合は、性年代分析</a:t>
            </a:r>
            <a:r>
              <a:rPr lang="en-US" altLang="ja-JP" sz="1300" dirty="0">
                <a:solidFill>
                  <a:schemeClr val="tx1">
                    <a:lumMod val="95000"/>
                    <a:lumOff val="5000"/>
                  </a:schemeClr>
                </a:solidFill>
                <a:latin typeface="+mn-ea"/>
                <a:cs typeface="Arial"/>
              </a:rPr>
              <a:t>(</a:t>
            </a:r>
            <a:r>
              <a:rPr lang="ja-JP" altLang="en-US" sz="1300">
                <a:solidFill>
                  <a:schemeClr val="tx1">
                    <a:lumMod val="95000"/>
                    <a:lumOff val="5000"/>
                  </a:schemeClr>
                </a:solidFill>
                <a:latin typeface="+mn-ea"/>
                <a:cs typeface="Arial"/>
              </a:rPr>
              <a:t>プレミアムプラン</a:t>
            </a:r>
            <a:r>
              <a:rPr lang="en-US" altLang="ja-JP" sz="1300" dirty="0">
                <a:solidFill>
                  <a:schemeClr val="tx1">
                    <a:lumMod val="95000"/>
                    <a:lumOff val="5000"/>
                  </a:schemeClr>
                </a:solidFill>
                <a:latin typeface="+mn-ea"/>
                <a:cs typeface="Arial"/>
              </a:rPr>
              <a:t>)</a:t>
            </a:r>
            <a:r>
              <a:rPr lang="ja-JP" altLang="en-US" sz="1300">
                <a:solidFill>
                  <a:schemeClr val="tx1">
                    <a:lumMod val="95000"/>
                    <a:lumOff val="5000"/>
                  </a:schemeClr>
                </a:solidFill>
                <a:latin typeface="+mn-ea"/>
                <a:cs typeface="Arial"/>
              </a:rPr>
              <a:t>をお出しできない可能性がございます。</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回収サンプル数が</a:t>
            </a:r>
            <a:r>
              <a:rPr lang="en-US" altLang="ja-JP" sz="1300" dirty="0">
                <a:solidFill>
                  <a:schemeClr val="tx1">
                    <a:lumMod val="95000"/>
                    <a:lumOff val="5000"/>
                  </a:schemeClr>
                </a:solidFill>
                <a:latin typeface="+mn-ea"/>
                <a:cs typeface="Arial"/>
              </a:rPr>
              <a:t>100</a:t>
            </a:r>
            <a:r>
              <a:rPr lang="ja-JP" altLang="en-US" sz="1300">
                <a:solidFill>
                  <a:schemeClr val="tx1">
                    <a:lumMod val="95000"/>
                    <a:lumOff val="5000"/>
                  </a:schemeClr>
                </a:solidFill>
                <a:latin typeface="+mn-ea"/>
                <a:cs typeface="Arial"/>
              </a:rPr>
              <a:t>未満は少数サンプル、</a:t>
            </a:r>
            <a:r>
              <a:rPr lang="en-US" altLang="ja-JP" sz="1300" dirty="0">
                <a:solidFill>
                  <a:schemeClr val="tx1">
                    <a:lumMod val="95000"/>
                    <a:lumOff val="5000"/>
                  </a:schemeClr>
                </a:solidFill>
                <a:latin typeface="+mn-ea"/>
                <a:cs typeface="Arial"/>
              </a:rPr>
              <a:t>30</a:t>
            </a:r>
            <a:r>
              <a:rPr lang="ja-JP" altLang="en-US" sz="1300">
                <a:solidFill>
                  <a:schemeClr val="tx1">
                    <a:lumMod val="95000"/>
                    <a:lumOff val="5000"/>
                  </a:schemeClr>
                </a:solidFill>
                <a:latin typeface="+mn-ea"/>
                <a:cs typeface="Arial"/>
              </a:rPr>
              <a:t>未満は不十分サンプルとなり、正確な調査結果をお出しできない可能性がございます。またご納品物内では、回収サンプル数</a:t>
            </a:r>
            <a:r>
              <a:rPr lang="en-US" altLang="ja-JP" sz="1300" dirty="0">
                <a:solidFill>
                  <a:schemeClr val="tx1">
                    <a:lumMod val="95000"/>
                    <a:lumOff val="5000"/>
                  </a:schemeClr>
                </a:solidFill>
                <a:latin typeface="+mn-ea"/>
                <a:cs typeface="Arial"/>
              </a:rPr>
              <a:t>20</a:t>
            </a:r>
            <a:r>
              <a:rPr lang="ja-JP" altLang="en-US" sz="1300">
                <a:solidFill>
                  <a:schemeClr val="tx1">
                    <a:lumMod val="95000"/>
                    <a:lumOff val="5000"/>
                  </a:schemeClr>
                </a:solidFill>
                <a:latin typeface="+mn-ea"/>
                <a:cs typeface="Arial"/>
              </a:rPr>
              <a:t>未満の数値は個人情報保護の観点から非表示となります。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同時期もしくは近接した時期に同一媒体または他媒体で類似の広告出稿があった場合、正確な調査結果をお出しできない可能性がございます。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メイリオ"/>
                <a:ea typeface="メイリオ"/>
                <a:cs typeface="Calibri" panose="020F0502020204030204"/>
              </a:rPr>
              <a:t>サンプルは性年代別に均等回収します。ウェイトバック集計は実施いたしません。</a:t>
            </a:r>
            <a:endParaRPr lang="en-US" altLang="ja-JP" sz="1300" dirty="0">
              <a:solidFill>
                <a:schemeClr val="tx1">
                  <a:lumMod val="95000"/>
                  <a:lumOff val="5000"/>
                </a:schemeClr>
              </a:solidFill>
              <a:latin typeface="メイリオ"/>
              <a:ea typeface="メイリオ"/>
              <a:cs typeface="Calibri" panose="020F0502020204030204"/>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クロス集計表・ローデータ・個別識別子および調査レポート内の有意差検定は、納品物に含まれておりません。</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調査項目において、</a:t>
            </a:r>
            <a:r>
              <a:rPr lang="en-US" altLang="ja-JP" sz="1300" dirty="0">
                <a:solidFill>
                  <a:schemeClr val="tx1">
                    <a:lumMod val="95000"/>
                    <a:lumOff val="5000"/>
                  </a:schemeClr>
                </a:solidFill>
                <a:latin typeface="+mn-ea"/>
                <a:cs typeface="Calibri" panose="020F0502020204030204"/>
              </a:rPr>
              <a:t>LINE</a:t>
            </a:r>
            <a:r>
              <a:rPr lang="ja-JP" altLang="en-US" sz="1300">
                <a:solidFill>
                  <a:schemeClr val="tx1">
                    <a:lumMod val="95000"/>
                    <a:lumOff val="5000"/>
                  </a:schemeClr>
                </a:solidFill>
                <a:latin typeface="+mn-ea"/>
                <a:cs typeface="Calibri" panose="020F0502020204030204"/>
              </a:rPr>
              <a:t>リサーチの禁止事項に該当する項目は聴取不可となります。</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入稿シートの設問リストは、予告なく変更となる可能性がございます。</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最終的な調査に関するすべての仕様は、</a:t>
            </a:r>
            <a:r>
              <a:rPr lang="en-US" altLang="ja-JP" sz="1300" dirty="0">
                <a:solidFill>
                  <a:schemeClr val="tx1">
                    <a:lumMod val="95000"/>
                    <a:lumOff val="5000"/>
                  </a:schemeClr>
                </a:solidFill>
                <a:latin typeface="+mn-ea"/>
                <a:cs typeface="Calibri" panose="020F0502020204030204"/>
              </a:rPr>
              <a:t>LINE</a:t>
            </a:r>
            <a:r>
              <a:rPr lang="ja-JP" altLang="en-US" sz="1300">
                <a:solidFill>
                  <a:schemeClr val="tx1">
                    <a:lumMod val="95000"/>
                    <a:lumOff val="5000"/>
                  </a:schemeClr>
                </a:solidFill>
                <a:latin typeface="+mn-ea"/>
                <a:cs typeface="Calibri" panose="020F0502020204030204"/>
              </a:rPr>
              <a:t>リサーチ事務局にて確認の上決定となります。</a:t>
            </a:r>
          </a:p>
        </p:txBody>
      </p:sp>
      <p:sp>
        <p:nvSpPr>
          <p:cNvPr id="8" name="テキスト プレースホルダー 2">
            <a:extLst>
              <a:ext uri="{FF2B5EF4-FFF2-40B4-BE49-F238E27FC236}">
                <a16:creationId xmlns:a16="http://schemas.microsoft.com/office/drawing/2014/main" id="{7279137A-2964-6B13-CC16-CC4F3C794023}"/>
              </a:ext>
            </a:extLst>
          </p:cNvPr>
          <p:cNvSpPr>
            <a:spLocks noGrp="1"/>
          </p:cNvSpPr>
          <p:nvPr>
            <p:ph type="body" sz="quarter" idx="12"/>
          </p:nvPr>
        </p:nvSpPr>
        <p:spPr>
          <a:xfrm>
            <a:off x="587922" y="67514"/>
            <a:ext cx="968503" cy="410840"/>
          </a:xfrm>
        </p:spPr>
        <p:txBody>
          <a:bodyPr/>
          <a:lstStyle/>
          <a:p>
            <a:pPr marL="0" indent="0">
              <a:buNone/>
            </a:pPr>
            <a:r>
              <a:rPr lang="ja-JP" altLang="en-US" spc="0"/>
              <a:t>オプション</a:t>
            </a:r>
          </a:p>
        </p:txBody>
      </p:sp>
      <p:sp>
        <p:nvSpPr>
          <p:cNvPr id="9" name="Google Shape;136;p5">
            <a:extLst>
              <a:ext uri="{FF2B5EF4-FFF2-40B4-BE49-F238E27FC236}">
                <a16:creationId xmlns:a16="http://schemas.microsoft.com/office/drawing/2014/main" id="{F8BE0FF5-1DB1-1E3B-AE59-DB1EB33AFE8D}"/>
              </a:ext>
            </a:extLst>
          </p:cNvPr>
          <p:cNvSpPr txBox="1"/>
          <p:nvPr/>
        </p:nvSpPr>
        <p:spPr>
          <a:xfrm>
            <a:off x="1887808" y="269745"/>
            <a:ext cx="7996422" cy="56426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ja-JP" sz="2000" b="1" i="0" u="none" strike="noStrike" cap="none">
                <a:solidFill>
                  <a:srgbClr val="00003E"/>
                </a:solidFill>
                <a:latin typeface="Meiryo"/>
                <a:ea typeface="Meiryo"/>
                <a:cs typeface="Meiryo"/>
                <a:sym typeface="Meiryo"/>
              </a:rPr>
              <a:t>ブランドリフトサーベイオプション</a:t>
            </a:r>
            <a:endParaRPr sz="2000" b="1" i="0" u="none" strike="noStrike" cap="none" dirty="0">
              <a:solidFill>
                <a:srgbClr val="00003E"/>
              </a:solidFill>
              <a:latin typeface="Meiryo"/>
              <a:ea typeface="Meiryo"/>
              <a:cs typeface="Meiryo"/>
              <a:sym typeface="Meiryo"/>
            </a:endParaRPr>
          </a:p>
        </p:txBody>
      </p:sp>
    </p:spTree>
    <p:extLst>
      <p:ext uri="{BB962C8B-B14F-4D97-AF65-F5344CB8AC3E}">
        <p14:creationId xmlns:p14="http://schemas.microsoft.com/office/powerpoint/2010/main" val="42868579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84C30-C646-47C7-9C53-09071D0DB1CD}"/>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3F6CD9B-1333-D75C-BDED-DE6DF5033D0E}"/>
              </a:ext>
            </a:extLst>
          </p:cNvPr>
          <p:cNvSpPr>
            <a:spLocks noGrp="1"/>
          </p:cNvSpPr>
          <p:nvPr>
            <p:ph type="body" sz="quarter" idx="19"/>
          </p:nvPr>
        </p:nvSpPr>
        <p:spPr>
          <a:xfrm>
            <a:off x="2814518" y="4798379"/>
            <a:ext cx="6582420" cy="543702"/>
          </a:xfrm>
        </p:spPr>
        <p:txBody>
          <a:bodyPr/>
          <a:lstStyle/>
          <a:p>
            <a:r>
              <a:rPr lang="ja-JP" altLang="en-US">
                <a:solidFill>
                  <a:srgbClr val="000048"/>
                </a:solidFill>
              </a:rPr>
              <a:t>規定・申し込みについて</a:t>
            </a:r>
          </a:p>
        </p:txBody>
      </p:sp>
      <p:sp>
        <p:nvSpPr>
          <p:cNvPr id="2" name="テキスト プレースホルダー 5">
            <a:extLst>
              <a:ext uri="{FF2B5EF4-FFF2-40B4-BE49-F238E27FC236}">
                <a16:creationId xmlns:a16="http://schemas.microsoft.com/office/drawing/2014/main" id="{EA0C8281-6631-2A9A-470B-3F4CCAC55390}"/>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a:solidFill>
                  <a:srgbClr val="000048"/>
                </a:solidFill>
              </a:rPr>
              <a:t>06 </a:t>
            </a:r>
          </a:p>
        </p:txBody>
      </p:sp>
      <p:pic>
        <p:nvPicPr>
          <p:cNvPr id="4" name="図プレースホルダー 10" descr="アイコン&#10;&#10;自動的に生成された説明">
            <a:extLst>
              <a:ext uri="{FF2B5EF4-FFF2-40B4-BE49-F238E27FC236}">
                <a16:creationId xmlns:a16="http://schemas.microsoft.com/office/drawing/2014/main" id="{3D821498-E021-533D-58D9-F19B7832271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6740016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F6DDA-F003-9E9C-DA97-91D8688E6ED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77AB6F5-1B8F-A339-485A-484F1116BE9B}"/>
              </a:ext>
            </a:extLst>
          </p:cNvPr>
          <p:cNvSpPr>
            <a:spLocks noGrp="1"/>
          </p:cNvSpPr>
          <p:nvPr>
            <p:ph type="body" sz="quarter" idx="12"/>
          </p:nvPr>
        </p:nvSpPr>
        <p:spPr>
          <a:xfrm>
            <a:off x="587922" y="67514"/>
            <a:ext cx="968503" cy="410840"/>
          </a:xfrm>
        </p:spPr>
        <p:txBody>
          <a:bodyPr/>
          <a:lstStyle/>
          <a:p>
            <a:pPr marL="0" indent="0">
              <a:buNone/>
            </a:pPr>
            <a:r>
              <a:rPr kumimoji="1" lang="ja-JP" altLang="en-US" spc="0"/>
              <a:t>規定</a:t>
            </a:r>
          </a:p>
        </p:txBody>
      </p:sp>
      <p:pic>
        <p:nvPicPr>
          <p:cNvPr id="6" name="図プレースホルダー 8" descr="アイコン&#10;&#10;自動的に生成された説明">
            <a:extLst>
              <a:ext uri="{FF2B5EF4-FFF2-40B4-BE49-F238E27FC236}">
                <a16:creationId xmlns:a16="http://schemas.microsoft.com/office/drawing/2014/main" id="{106693B2-D16D-49FA-0C1C-B422765D501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3" name="テキスト ボックス 22">
            <a:extLst>
              <a:ext uri="{FF2B5EF4-FFF2-40B4-BE49-F238E27FC236}">
                <a16:creationId xmlns:a16="http://schemas.microsoft.com/office/drawing/2014/main" id="{5C74EF5B-3F56-1D43-1A91-2D08B1DBF855}"/>
              </a:ext>
            </a:extLst>
          </p:cNvPr>
          <p:cNvSpPr txBox="1"/>
          <p:nvPr/>
        </p:nvSpPr>
        <p:spPr>
          <a:xfrm>
            <a:off x="628359" y="1501016"/>
            <a:ext cx="10878369" cy="664906"/>
          </a:xfrm>
          <a:prstGeom prst="rect">
            <a:avLst/>
          </a:prstGeom>
          <a:noFill/>
        </p:spPr>
        <p:txBody>
          <a:bodyPr wrap="square" lIns="0" tIns="39698" rIns="0" bIns="0" rtlCol="0" anchor="t">
            <a:noAutofit/>
          </a:bodyPr>
          <a:lstStyle/>
          <a:p>
            <a:pPr algn="just"/>
            <a:r>
              <a:rPr lang="ja-JP" altLang="ja-JP" sz="1400"/>
              <a:t>配信にあたって、LINE NEWS記事内の画像</a:t>
            </a:r>
            <a:r>
              <a:rPr lang="en-US" altLang="ja-JP" sz="1400" dirty="0"/>
              <a:t>(</a:t>
            </a:r>
            <a:r>
              <a:rPr lang="ja-JP" altLang="ja-JP" sz="1400"/>
              <a:t>1点</a:t>
            </a:r>
            <a:r>
              <a:rPr lang="en-US" altLang="ja-JP" sz="1400" dirty="0"/>
              <a:t>)</a:t>
            </a:r>
            <a:r>
              <a:rPr lang="ja-JP" altLang="ja-JP" sz="1400"/>
              <a:t>とリッチメッセージ内の画像</a:t>
            </a:r>
            <a:r>
              <a:rPr lang="en-US" altLang="ja-JP" sz="1400" dirty="0"/>
              <a:t>(</a:t>
            </a:r>
            <a:r>
              <a:rPr lang="ja-JP" altLang="ja-JP" sz="1400"/>
              <a:t>1点</a:t>
            </a:r>
            <a:r>
              <a:rPr lang="en-US" altLang="ja-JP" sz="1400" dirty="0"/>
              <a:t>)</a:t>
            </a:r>
            <a:r>
              <a:rPr lang="ja-JP" altLang="ja-JP" sz="1400"/>
              <a:t>が必要になります。リッチメッセージ配信時に「広告アイコン」と「誘導テキスト」が画像上に表示されます。人・キャラクターの顔、文字テロップが被らないよう、ご注意ください。</a:t>
            </a:r>
          </a:p>
        </p:txBody>
      </p:sp>
      <p:sp>
        <p:nvSpPr>
          <p:cNvPr id="24" name="Google Shape;77;g3dd45998c6a_3_11">
            <a:extLst>
              <a:ext uri="{FF2B5EF4-FFF2-40B4-BE49-F238E27FC236}">
                <a16:creationId xmlns:a16="http://schemas.microsoft.com/office/drawing/2014/main" id="{13C50527-E5B5-5FB3-D664-6C2E0A3FA15A}"/>
              </a:ext>
            </a:extLst>
          </p:cNvPr>
          <p:cNvSpPr txBox="1"/>
          <p:nvPr/>
        </p:nvSpPr>
        <p:spPr>
          <a:xfrm>
            <a:off x="628359" y="1030242"/>
            <a:ext cx="10317600" cy="43320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00003E"/>
              </a:buClr>
              <a:buSzPts val="2000"/>
              <a:buFont typeface="Arial"/>
              <a:buNone/>
            </a:pPr>
            <a:r>
              <a:rPr lang="ja-JP" altLang="en-US" b="1" i="0" u="none" strike="noStrike" cap="none">
                <a:solidFill>
                  <a:srgbClr val="00003E"/>
                </a:solidFill>
                <a:latin typeface="メイリオ" panose="020B0604030504040204" pitchFamily="50" charset="-128"/>
                <a:ea typeface="メイリオ" panose="020B0604030504040204" pitchFamily="50" charset="-128"/>
                <a:cs typeface="Meiryo"/>
                <a:sym typeface="Meiryo"/>
              </a:rPr>
              <a:t>入稿画像について</a:t>
            </a:r>
            <a:endParaRPr dirty="0">
              <a:latin typeface="メイリオ" panose="020B0604030504040204" pitchFamily="50" charset="-128"/>
              <a:ea typeface="メイリオ" panose="020B0604030504040204" pitchFamily="50" charset="-128"/>
            </a:endParaRPr>
          </a:p>
        </p:txBody>
      </p:sp>
      <p:sp>
        <p:nvSpPr>
          <p:cNvPr id="27" name="タイトル 2">
            <a:extLst>
              <a:ext uri="{FF2B5EF4-FFF2-40B4-BE49-F238E27FC236}">
                <a16:creationId xmlns:a16="http://schemas.microsoft.com/office/drawing/2014/main" id="{D7E24132-0905-6BE4-CCDF-3D27F7CFB266}"/>
              </a:ext>
            </a:extLst>
          </p:cNvPr>
          <p:cNvSpPr txBox="1">
            <a:spLocks noChangeArrowheads="1"/>
          </p:cNvSpPr>
          <p:nvPr/>
        </p:nvSpPr>
        <p:spPr bwMode="auto">
          <a:xfrm>
            <a:off x="1887808" y="278618"/>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endParaRPr lang="en-US" altLang="ja-JP" sz="2000" dirty="0">
              <a:latin typeface="メイリオ" panose="020B0604030504040204" pitchFamily="34" charset="-128"/>
              <a:ea typeface="メイリオ" panose="020B0604030504040204" pitchFamily="34" charset="-128"/>
            </a:endParaRPr>
          </a:p>
        </p:txBody>
      </p:sp>
      <p:grpSp>
        <p:nvGrpSpPr>
          <p:cNvPr id="37" name="グループ化 36">
            <a:extLst>
              <a:ext uri="{FF2B5EF4-FFF2-40B4-BE49-F238E27FC236}">
                <a16:creationId xmlns:a16="http://schemas.microsoft.com/office/drawing/2014/main" id="{2982832A-638B-EC63-A728-750283F95A7C}"/>
              </a:ext>
            </a:extLst>
          </p:cNvPr>
          <p:cNvGrpSpPr>
            <a:grpSpLocks noChangeAspect="1"/>
          </p:cNvGrpSpPr>
          <p:nvPr/>
        </p:nvGrpSpPr>
        <p:grpSpPr>
          <a:xfrm>
            <a:off x="1802084" y="2437931"/>
            <a:ext cx="8543382" cy="3555527"/>
            <a:chOff x="1927845" y="2668462"/>
            <a:chExt cx="9610147" cy="3999483"/>
          </a:xfrm>
        </p:grpSpPr>
        <p:sp>
          <p:nvSpPr>
            <p:cNvPr id="38" name="object 4">
              <a:extLst>
                <a:ext uri="{FF2B5EF4-FFF2-40B4-BE49-F238E27FC236}">
                  <a16:creationId xmlns:a16="http://schemas.microsoft.com/office/drawing/2014/main" id="{3402800D-05F7-0518-8FFE-F6D46458D7E8}"/>
                </a:ext>
              </a:extLst>
            </p:cNvPr>
            <p:cNvSpPr txBox="1"/>
            <p:nvPr/>
          </p:nvSpPr>
          <p:spPr>
            <a:xfrm>
              <a:off x="7523614" y="6472482"/>
              <a:ext cx="1682114" cy="195463"/>
            </a:xfrm>
            <a:prstGeom prst="rect">
              <a:avLst/>
            </a:prstGeom>
          </p:spPr>
          <p:txBody>
            <a:bodyPr vert="horz" wrap="square" lIns="0" tIns="12065" rIns="0" bIns="0" rtlCol="0">
              <a:spAutoFit/>
            </a:bodyPr>
            <a:lstStyle/>
            <a:p>
              <a:pPr marL="12700">
                <a:spcBef>
                  <a:spcPts val="95"/>
                </a:spcBef>
              </a:pPr>
              <a:r>
                <a:rPr sz="1050" b="1" spc="-150" dirty="0" err="1">
                  <a:solidFill>
                    <a:srgbClr val="999999"/>
                  </a:solidFill>
                  <a:latin typeface="Meiryo" panose="020B0604030504040204" pitchFamily="34" charset="-128"/>
                  <a:ea typeface="Meiryo" panose="020B0604030504040204" pitchFamily="34" charset="-128"/>
                  <a:cs typeface="HiraMinProN-W6"/>
                </a:rPr>
                <a:t>リ</a:t>
              </a:r>
              <a:r>
                <a:rPr sz="1050" b="1" spc="-105" dirty="0" err="1">
                  <a:solidFill>
                    <a:srgbClr val="999999"/>
                  </a:solidFill>
                  <a:latin typeface="Meiryo" panose="020B0604030504040204" pitchFamily="34" charset="-128"/>
                  <a:ea typeface="Meiryo" panose="020B0604030504040204" pitchFamily="34" charset="-128"/>
                  <a:cs typeface="HiraMinProN-W6"/>
                </a:rPr>
                <a:t>ッ</a:t>
              </a:r>
              <a:r>
                <a:rPr sz="1050" b="1" spc="-130" dirty="0" err="1">
                  <a:solidFill>
                    <a:srgbClr val="999999"/>
                  </a:solidFill>
                  <a:latin typeface="Meiryo" panose="020B0604030504040204" pitchFamily="34" charset="-128"/>
                  <a:ea typeface="Meiryo" panose="020B0604030504040204" pitchFamily="34" charset="-128"/>
                  <a:cs typeface="HiraMinProN-W6"/>
                </a:rPr>
                <a:t>チ</a:t>
              </a:r>
              <a:r>
                <a:rPr sz="1050" b="1" spc="-185" dirty="0" err="1">
                  <a:solidFill>
                    <a:srgbClr val="999999"/>
                  </a:solidFill>
                  <a:latin typeface="Meiryo" panose="020B0604030504040204" pitchFamily="34" charset="-128"/>
                  <a:ea typeface="Meiryo" panose="020B0604030504040204" pitchFamily="34" charset="-128"/>
                  <a:cs typeface="HiraMinProN-W6"/>
                </a:rPr>
                <a:t>メ</a:t>
              </a:r>
              <a:r>
                <a:rPr sz="1050" b="1" spc="-80" dirty="0" err="1">
                  <a:solidFill>
                    <a:srgbClr val="999999"/>
                  </a:solidFill>
                  <a:latin typeface="Meiryo" panose="020B0604030504040204" pitchFamily="34" charset="-128"/>
                  <a:ea typeface="Meiryo" panose="020B0604030504040204" pitchFamily="34" charset="-128"/>
                  <a:cs typeface="HiraMinProN-W6"/>
                </a:rPr>
                <a:t>ッ</a:t>
              </a:r>
              <a:r>
                <a:rPr sz="1050" b="1" spc="-55" dirty="0" err="1">
                  <a:solidFill>
                    <a:srgbClr val="999999"/>
                  </a:solidFill>
                  <a:latin typeface="Meiryo" panose="020B0604030504040204" pitchFamily="34" charset="-128"/>
                  <a:ea typeface="Meiryo" panose="020B0604030504040204" pitchFamily="34" charset="-128"/>
                  <a:cs typeface="HiraMinProN-W6"/>
                </a:rPr>
                <a:t>セ</a:t>
              </a:r>
              <a:r>
                <a:rPr sz="1050" b="1" spc="-30" dirty="0" err="1">
                  <a:solidFill>
                    <a:srgbClr val="999999"/>
                  </a:solidFill>
                  <a:latin typeface="Meiryo" panose="020B0604030504040204" pitchFamily="34" charset="-128"/>
                  <a:ea typeface="Meiryo" panose="020B0604030504040204" pitchFamily="34" charset="-128"/>
                  <a:cs typeface="HiraMinProN-W6"/>
                </a:rPr>
                <a:t>ー</a:t>
              </a:r>
              <a:r>
                <a:rPr sz="1050" b="1" spc="-15" dirty="0" err="1">
                  <a:solidFill>
                    <a:srgbClr val="999999"/>
                  </a:solidFill>
                  <a:latin typeface="Meiryo" panose="020B0604030504040204" pitchFamily="34" charset="-128"/>
                  <a:ea typeface="Meiryo" panose="020B0604030504040204" pitchFamily="34" charset="-128"/>
                  <a:cs typeface="HiraMinProN-W6"/>
                </a:rPr>
                <a:t>ジ</a:t>
              </a:r>
              <a:r>
                <a:rPr sz="1050" b="1" spc="-10" dirty="0" err="1">
                  <a:solidFill>
                    <a:srgbClr val="999999"/>
                  </a:solidFill>
                  <a:latin typeface="Meiryo" panose="020B0604030504040204" pitchFamily="34" charset="-128"/>
                  <a:ea typeface="Meiryo" panose="020B0604030504040204" pitchFamily="34" charset="-128"/>
                  <a:cs typeface="HiraMinProN-W6"/>
                </a:rPr>
                <a:t>内画</a:t>
              </a:r>
              <a:r>
                <a:rPr sz="1050" b="1" spc="-5" dirty="0" err="1">
                  <a:solidFill>
                    <a:srgbClr val="999999"/>
                  </a:solidFill>
                  <a:latin typeface="Meiryo" panose="020B0604030504040204" pitchFamily="34" charset="-128"/>
                  <a:ea typeface="Meiryo" panose="020B0604030504040204" pitchFamily="34" charset="-128"/>
                  <a:cs typeface="HiraMinProN-W6"/>
                </a:rPr>
                <a:t>像</a:t>
              </a:r>
              <a:endParaRPr sz="1050" b="1" dirty="0">
                <a:latin typeface="Meiryo" panose="020B0604030504040204" pitchFamily="34" charset="-128"/>
                <a:ea typeface="Meiryo" panose="020B0604030504040204" pitchFamily="34" charset="-128"/>
                <a:cs typeface="HiraMinProN-W6"/>
              </a:endParaRPr>
            </a:p>
          </p:txBody>
        </p:sp>
        <p:sp>
          <p:nvSpPr>
            <p:cNvPr id="39" name="object 5">
              <a:extLst>
                <a:ext uri="{FF2B5EF4-FFF2-40B4-BE49-F238E27FC236}">
                  <a16:creationId xmlns:a16="http://schemas.microsoft.com/office/drawing/2014/main" id="{0CA0B559-E4C1-DAA0-E2E6-D7CB58B61665}"/>
                </a:ext>
              </a:extLst>
            </p:cNvPr>
            <p:cNvSpPr/>
            <p:nvPr/>
          </p:nvSpPr>
          <p:spPr>
            <a:xfrm>
              <a:off x="7530599" y="3203526"/>
              <a:ext cx="3217570" cy="3197339"/>
            </a:xfrm>
            <a:prstGeom prst="rect">
              <a:avLst/>
            </a:prstGeom>
            <a:blipFill>
              <a:blip r:embed="rId4" cstate="print"/>
              <a:stretch>
                <a:fillRect/>
              </a:stretch>
            </a:blipFill>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40" name="object 6">
              <a:extLst>
                <a:ext uri="{FF2B5EF4-FFF2-40B4-BE49-F238E27FC236}">
                  <a16:creationId xmlns:a16="http://schemas.microsoft.com/office/drawing/2014/main" id="{9FD7DA46-E557-162A-BC29-6925399565E7}"/>
                </a:ext>
              </a:extLst>
            </p:cNvPr>
            <p:cNvSpPr/>
            <p:nvPr/>
          </p:nvSpPr>
          <p:spPr>
            <a:xfrm>
              <a:off x="11152283" y="3206295"/>
              <a:ext cx="0" cy="1468755"/>
            </a:xfrm>
            <a:custGeom>
              <a:avLst/>
              <a:gdLst/>
              <a:ahLst/>
              <a:cxnLst/>
              <a:rect l="l" t="t" r="r" b="b"/>
              <a:pathLst>
                <a:path h="1468754">
                  <a:moveTo>
                    <a:pt x="0" y="0"/>
                  </a:moveTo>
                  <a:lnTo>
                    <a:pt x="0" y="1468285"/>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41" name="object 7">
              <a:extLst>
                <a:ext uri="{FF2B5EF4-FFF2-40B4-BE49-F238E27FC236}">
                  <a16:creationId xmlns:a16="http://schemas.microsoft.com/office/drawing/2014/main" id="{8303F169-0A7D-AD67-FB97-F7F082B2AA5B}"/>
                </a:ext>
              </a:extLst>
            </p:cNvPr>
            <p:cNvSpPr/>
            <p:nvPr/>
          </p:nvSpPr>
          <p:spPr>
            <a:xfrm>
              <a:off x="11152283" y="4935349"/>
              <a:ext cx="0" cy="1468755"/>
            </a:xfrm>
            <a:custGeom>
              <a:avLst/>
              <a:gdLst/>
              <a:ahLst/>
              <a:cxnLst/>
              <a:rect l="l" t="t" r="r" b="b"/>
              <a:pathLst>
                <a:path h="1468754">
                  <a:moveTo>
                    <a:pt x="0" y="0"/>
                  </a:moveTo>
                  <a:lnTo>
                    <a:pt x="0" y="1468285"/>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42" name="object 8">
              <a:extLst>
                <a:ext uri="{FF2B5EF4-FFF2-40B4-BE49-F238E27FC236}">
                  <a16:creationId xmlns:a16="http://schemas.microsoft.com/office/drawing/2014/main" id="{449693BA-1591-308D-1F7F-5455D0E35AE9}"/>
                </a:ext>
              </a:extLst>
            </p:cNvPr>
            <p:cNvSpPr txBox="1"/>
            <p:nvPr/>
          </p:nvSpPr>
          <p:spPr>
            <a:xfrm>
              <a:off x="10859929" y="4674579"/>
              <a:ext cx="678063" cy="224314"/>
            </a:xfrm>
            <a:prstGeom prst="rect">
              <a:avLst/>
            </a:prstGeom>
            <a:solidFill>
              <a:srgbClr val="002060"/>
            </a:solidFill>
            <a:ln>
              <a:solidFill>
                <a:srgbClr val="002060"/>
              </a:solidFill>
            </a:ln>
          </p:spPr>
          <p:txBody>
            <a:bodyPr vert="horz" wrap="square" lIns="0" tIns="60325" rIns="0" bIns="0" rtlCol="0">
              <a:spAutoFit/>
            </a:bodyPr>
            <a:lstStyle/>
            <a:p>
              <a:pPr marL="102235">
                <a:spcBef>
                  <a:spcPts val="475"/>
                </a:spcBef>
              </a:pPr>
              <a:r>
                <a:rPr sz="900" spc="125">
                  <a:solidFill>
                    <a:srgbClr val="FFFFFF"/>
                  </a:solidFill>
                  <a:latin typeface="Meiryo" panose="020B0604030504040204" pitchFamily="34" charset="-128"/>
                  <a:ea typeface="Meiryo" panose="020B0604030504040204" pitchFamily="34" charset="-128"/>
                  <a:cs typeface="Arial Unicode MS"/>
                </a:rPr>
                <a:t>640px</a:t>
              </a:r>
              <a:endParaRPr sz="900">
                <a:latin typeface="Meiryo" panose="020B0604030504040204" pitchFamily="34" charset="-128"/>
                <a:ea typeface="Meiryo" panose="020B0604030504040204" pitchFamily="34" charset="-128"/>
                <a:cs typeface="Arial Unicode MS"/>
              </a:endParaRPr>
            </a:p>
          </p:txBody>
        </p:sp>
        <p:sp>
          <p:nvSpPr>
            <p:cNvPr id="43" name="object 9">
              <a:extLst>
                <a:ext uri="{FF2B5EF4-FFF2-40B4-BE49-F238E27FC236}">
                  <a16:creationId xmlns:a16="http://schemas.microsoft.com/office/drawing/2014/main" id="{71ED63AF-EF14-4095-0870-BAFA4FCE73FA}"/>
                </a:ext>
              </a:extLst>
            </p:cNvPr>
            <p:cNvSpPr/>
            <p:nvPr/>
          </p:nvSpPr>
          <p:spPr>
            <a:xfrm>
              <a:off x="7523615" y="2774883"/>
              <a:ext cx="3204794" cy="51428"/>
            </a:xfrm>
            <a:custGeom>
              <a:avLst/>
              <a:gdLst/>
              <a:ahLst/>
              <a:cxnLst/>
              <a:rect l="l" t="t" r="r" b="b"/>
              <a:pathLst>
                <a:path w="1258570">
                  <a:moveTo>
                    <a:pt x="0" y="0"/>
                  </a:moveTo>
                  <a:lnTo>
                    <a:pt x="1258100"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44" name="object 11">
              <a:extLst>
                <a:ext uri="{FF2B5EF4-FFF2-40B4-BE49-F238E27FC236}">
                  <a16:creationId xmlns:a16="http://schemas.microsoft.com/office/drawing/2014/main" id="{92EDF044-4D0F-D1F0-CB90-A734DC51BB8E}"/>
                </a:ext>
              </a:extLst>
            </p:cNvPr>
            <p:cNvSpPr txBox="1"/>
            <p:nvPr/>
          </p:nvSpPr>
          <p:spPr>
            <a:xfrm>
              <a:off x="8883594" y="2668462"/>
              <a:ext cx="680982" cy="224308"/>
            </a:xfrm>
            <a:prstGeom prst="rect">
              <a:avLst/>
            </a:prstGeom>
            <a:solidFill>
              <a:srgbClr val="002060"/>
            </a:solidFill>
            <a:ln>
              <a:solidFill>
                <a:srgbClr val="002060"/>
              </a:solidFill>
            </a:ln>
          </p:spPr>
          <p:txBody>
            <a:bodyPr vert="horz" wrap="square" lIns="0" tIns="60325" rIns="0" bIns="0" rtlCol="0" anchor="ctr">
              <a:spAutoFit/>
            </a:bodyPr>
            <a:lstStyle/>
            <a:p>
              <a:pPr marL="102235">
                <a:spcBef>
                  <a:spcPts val="475"/>
                </a:spcBef>
              </a:pPr>
              <a:r>
                <a:rPr sz="900" spc="125" dirty="0">
                  <a:solidFill>
                    <a:srgbClr val="FFFFFF"/>
                  </a:solidFill>
                  <a:latin typeface="Meiryo" panose="020B0604030504040204" pitchFamily="34" charset="-128"/>
                  <a:ea typeface="Meiryo" panose="020B0604030504040204" pitchFamily="34" charset="-128"/>
                  <a:cs typeface="Arial Unicode MS"/>
                </a:rPr>
                <a:t>640px</a:t>
              </a:r>
              <a:endParaRPr sz="900" dirty="0">
                <a:latin typeface="Meiryo" panose="020B0604030504040204" pitchFamily="34" charset="-128"/>
                <a:ea typeface="Meiryo" panose="020B0604030504040204" pitchFamily="34" charset="-128"/>
                <a:cs typeface="Arial Unicode MS"/>
              </a:endParaRPr>
            </a:p>
          </p:txBody>
        </p:sp>
        <p:sp>
          <p:nvSpPr>
            <p:cNvPr id="45" name="object 12">
              <a:extLst>
                <a:ext uri="{FF2B5EF4-FFF2-40B4-BE49-F238E27FC236}">
                  <a16:creationId xmlns:a16="http://schemas.microsoft.com/office/drawing/2014/main" id="{E90DAA8F-4287-FBB6-672D-4398342A1101}"/>
                </a:ext>
              </a:extLst>
            </p:cNvPr>
            <p:cNvSpPr txBox="1"/>
            <p:nvPr/>
          </p:nvSpPr>
          <p:spPr>
            <a:xfrm>
              <a:off x="2806199" y="5756546"/>
              <a:ext cx="817244" cy="195463"/>
            </a:xfrm>
            <a:prstGeom prst="rect">
              <a:avLst/>
            </a:prstGeom>
          </p:spPr>
          <p:txBody>
            <a:bodyPr vert="horz" wrap="square" lIns="0" tIns="12065" rIns="0" bIns="0" rtlCol="0">
              <a:spAutoFit/>
            </a:bodyPr>
            <a:lstStyle/>
            <a:p>
              <a:pPr marL="12700">
                <a:spcBef>
                  <a:spcPts val="95"/>
                </a:spcBef>
              </a:pPr>
              <a:r>
                <a:rPr sz="1050" b="1">
                  <a:solidFill>
                    <a:srgbClr val="999999"/>
                  </a:solidFill>
                  <a:latin typeface="Meiryo" panose="020B0604030504040204" pitchFamily="34" charset="-128"/>
                  <a:ea typeface="Meiryo" panose="020B0604030504040204" pitchFamily="34" charset="-128"/>
                  <a:cs typeface="HiraMinProN-W6"/>
                </a:rPr>
                <a:t>記</a:t>
              </a:r>
              <a:r>
                <a:rPr sz="1050" b="1" spc="-20">
                  <a:solidFill>
                    <a:srgbClr val="999999"/>
                  </a:solidFill>
                  <a:latin typeface="Meiryo" panose="020B0604030504040204" pitchFamily="34" charset="-128"/>
                  <a:ea typeface="Meiryo" panose="020B0604030504040204" pitchFamily="34" charset="-128"/>
                  <a:cs typeface="HiraMinProN-W6"/>
                </a:rPr>
                <a:t>事</a:t>
              </a:r>
              <a:r>
                <a:rPr sz="1050" b="1" spc="-10">
                  <a:solidFill>
                    <a:srgbClr val="999999"/>
                  </a:solidFill>
                  <a:latin typeface="Meiryo" panose="020B0604030504040204" pitchFamily="34" charset="-128"/>
                  <a:ea typeface="Meiryo" panose="020B0604030504040204" pitchFamily="34" charset="-128"/>
                  <a:cs typeface="HiraMinProN-W6"/>
                </a:rPr>
                <a:t>内画</a:t>
              </a:r>
              <a:r>
                <a:rPr sz="1050" b="1" spc="-5">
                  <a:solidFill>
                    <a:srgbClr val="999999"/>
                  </a:solidFill>
                  <a:latin typeface="Meiryo" panose="020B0604030504040204" pitchFamily="34" charset="-128"/>
                  <a:ea typeface="Meiryo" panose="020B0604030504040204" pitchFamily="34" charset="-128"/>
                  <a:cs typeface="HiraMinProN-W6"/>
                </a:rPr>
                <a:t>像</a:t>
              </a:r>
              <a:endParaRPr sz="1050" b="1">
                <a:latin typeface="Meiryo" panose="020B0604030504040204" pitchFamily="34" charset="-128"/>
                <a:ea typeface="Meiryo" panose="020B0604030504040204" pitchFamily="34" charset="-128"/>
                <a:cs typeface="HiraMinProN-W6"/>
              </a:endParaRPr>
            </a:p>
          </p:txBody>
        </p:sp>
        <p:sp>
          <p:nvSpPr>
            <p:cNvPr id="46" name="object 15">
              <a:extLst>
                <a:ext uri="{FF2B5EF4-FFF2-40B4-BE49-F238E27FC236}">
                  <a16:creationId xmlns:a16="http://schemas.microsoft.com/office/drawing/2014/main" id="{BF33155E-58F7-2708-1736-421676BF3014}"/>
                </a:ext>
              </a:extLst>
            </p:cNvPr>
            <p:cNvSpPr/>
            <p:nvPr/>
          </p:nvSpPr>
          <p:spPr>
            <a:xfrm>
              <a:off x="2256189" y="3687085"/>
              <a:ext cx="51428" cy="2264914"/>
            </a:xfrm>
            <a:custGeom>
              <a:avLst/>
              <a:gdLst/>
              <a:ahLst/>
              <a:cxnLst/>
              <a:rect l="l" t="t" r="r" b="b"/>
              <a:pathLst>
                <a:path h="768350">
                  <a:moveTo>
                    <a:pt x="0" y="0"/>
                  </a:moveTo>
                  <a:lnTo>
                    <a:pt x="0" y="768350"/>
                  </a:lnTo>
                </a:path>
              </a:pathLst>
            </a:custGeom>
            <a:ln w="3810">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47" name="object 16">
              <a:extLst>
                <a:ext uri="{FF2B5EF4-FFF2-40B4-BE49-F238E27FC236}">
                  <a16:creationId xmlns:a16="http://schemas.microsoft.com/office/drawing/2014/main" id="{0ED05B57-80B3-1EC8-EBA8-5453D246A826}"/>
                </a:ext>
              </a:extLst>
            </p:cNvPr>
            <p:cNvSpPr txBox="1"/>
            <p:nvPr/>
          </p:nvSpPr>
          <p:spPr>
            <a:xfrm>
              <a:off x="1927845" y="4658593"/>
              <a:ext cx="654865" cy="224314"/>
            </a:xfrm>
            <a:prstGeom prst="rect">
              <a:avLst/>
            </a:prstGeom>
            <a:solidFill>
              <a:srgbClr val="002060"/>
            </a:solidFill>
            <a:ln>
              <a:solidFill>
                <a:srgbClr val="002060"/>
              </a:solidFill>
            </a:ln>
          </p:spPr>
          <p:txBody>
            <a:bodyPr vert="horz" wrap="square" lIns="0" tIns="60325" rIns="36000" bIns="0" rtlCol="0" anchor="ctr" anchorCtr="1">
              <a:spAutoFit/>
            </a:bodyPr>
            <a:lstStyle/>
            <a:p>
              <a:pPr marL="102870" algn="ctr">
                <a:spcBef>
                  <a:spcPts val="475"/>
                </a:spcBef>
              </a:pPr>
              <a:r>
                <a:rPr lang="en-US" sz="900" spc="125" dirty="0">
                  <a:solidFill>
                    <a:srgbClr val="FFFFFF"/>
                  </a:solidFill>
                  <a:latin typeface="Meiryo" panose="020B0604030504040204" pitchFamily="34" charset="-128"/>
                  <a:ea typeface="Meiryo" panose="020B0604030504040204" pitchFamily="34" charset="-128"/>
                  <a:cs typeface="Arial Unicode MS"/>
                </a:rPr>
                <a:t>40</a:t>
              </a:r>
              <a:r>
                <a:rPr sz="900" spc="125" dirty="0">
                  <a:solidFill>
                    <a:srgbClr val="FFFFFF"/>
                  </a:solidFill>
                  <a:latin typeface="Meiryo" panose="020B0604030504040204" pitchFamily="34" charset="-128"/>
                  <a:ea typeface="Meiryo" panose="020B0604030504040204" pitchFamily="34" charset="-128"/>
                  <a:cs typeface="Arial Unicode MS"/>
                </a:rPr>
                <a:t>0px</a:t>
              </a:r>
              <a:endParaRPr sz="900" dirty="0">
                <a:latin typeface="Meiryo" panose="020B0604030504040204" pitchFamily="34" charset="-128"/>
                <a:ea typeface="Meiryo" panose="020B0604030504040204" pitchFamily="34" charset="-128"/>
                <a:cs typeface="Arial Unicode MS"/>
              </a:endParaRPr>
            </a:p>
          </p:txBody>
        </p:sp>
        <p:sp>
          <p:nvSpPr>
            <p:cNvPr id="48" name="object 18">
              <a:extLst>
                <a:ext uri="{FF2B5EF4-FFF2-40B4-BE49-F238E27FC236}">
                  <a16:creationId xmlns:a16="http://schemas.microsoft.com/office/drawing/2014/main" id="{D7E4C76F-65BA-0D85-E09D-80CB074C7147}"/>
                </a:ext>
              </a:extLst>
            </p:cNvPr>
            <p:cNvSpPr/>
            <p:nvPr/>
          </p:nvSpPr>
          <p:spPr>
            <a:xfrm>
              <a:off x="2687020" y="3224500"/>
              <a:ext cx="3384357" cy="58357"/>
            </a:xfrm>
            <a:custGeom>
              <a:avLst/>
              <a:gdLst/>
              <a:ahLst/>
              <a:cxnLst/>
              <a:rect l="l" t="t" r="r" b="b"/>
              <a:pathLst>
                <a:path w="1353185">
                  <a:moveTo>
                    <a:pt x="0" y="0"/>
                  </a:moveTo>
                  <a:lnTo>
                    <a:pt x="1352994"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49" name="object 11">
              <a:extLst>
                <a:ext uri="{FF2B5EF4-FFF2-40B4-BE49-F238E27FC236}">
                  <a16:creationId xmlns:a16="http://schemas.microsoft.com/office/drawing/2014/main" id="{D4750B06-F6FD-B843-F353-6A6B47543320}"/>
                </a:ext>
              </a:extLst>
            </p:cNvPr>
            <p:cNvSpPr txBox="1"/>
            <p:nvPr/>
          </p:nvSpPr>
          <p:spPr>
            <a:xfrm>
              <a:off x="4038709" y="3111347"/>
              <a:ext cx="680982" cy="224308"/>
            </a:xfrm>
            <a:prstGeom prst="rect">
              <a:avLst/>
            </a:prstGeom>
            <a:solidFill>
              <a:srgbClr val="002060"/>
            </a:solidFill>
            <a:ln>
              <a:solidFill>
                <a:srgbClr val="002060"/>
              </a:solidFill>
            </a:ln>
          </p:spPr>
          <p:txBody>
            <a:bodyPr vert="horz" wrap="square" lIns="0" tIns="60325" rIns="0" bIns="0" rtlCol="0" anchor="ctr">
              <a:spAutoFit/>
            </a:bodyPr>
            <a:lstStyle/>
            <a:p>
              <a:pPr marL="102235">
                <a:spcBef>
                  <a:spcPts val="475"/>
                </a:spcBef>
              </a:pPr>
              <a:r>
                <a:rPr sz="900" spc="125" dirty="0">
                  <a:solidFill>
                    <a:srgbClr val="FFFFFF"/>
                  </a:solidFill>
                  <a:latin typeface="Meiryo" panose="020B0604030504040204" pitchFamily="34" charset="-128"/>
                  <a:ea typeface="Meiryo" panose="020B0604030504040204" pitchFamily="34" charset="-128"/>
                  <a:cs typeface="Arial Unicode MS"/>
                </a:rPr>
                <a:t>6</a:t>
              </a:r>
              <a:r>
                <a:rPr lang="en-US" sz="900" spc="125" dirty="0">
                  <a:solidFill>
                    <a:srgbClr val="FFFFFF"/>
                  </a:solidFill>
                  <a:latin typeface="Meiryo" panose="020B0604030504040204" pitchFamily="34" charset="-128"/>
                  <a:ea typeface="Meiryo" panose="020B0604030504040204" pitchFamily="34" charset="-128"/>
                  <a:cs typeface="Arial Unicode MS"/>
                </a:rPr>
                <a:t>0</a:t>
              </a:r>
              <a:r>
                <a:rPr sz="900" spc="125" dirty="0">
                  <a:solidFill>
                    <a:srgbClr val="FFFFFF"/>
                  </a:solidFill>
                  <a:latin typeface="Meiryo" panose="020B0604030504040204" pitchFamily="34" charset="-128"/>
                  <a:ea typeface="Meiryo" panose="020B0604030504040204" pitchFamily="34" charset="-128"/>
                  <a:cs typeface="Arial Unicode MS"/>
                </a:rPr>
                <a:t>0px</a:t>
              </a:r>
              <a:endParaRPr sz="900" dirty="0">
                <a:latin typeface="Meiryo" panose="020B0604030504040204" pitchFamily="34" charset="-128"/>
                <a:ea typeface="Meiryo" panose="020B0604030504040204" pitchFamily="34" charset="-128"/>
                <a:cs typeface="Arial Unicode MS"/>
              </a:endParaRPr>
            </a:p>
          </p:txBody>
        </p:sp>
        <p:sp>
          <p:nvSpPr>
            <p:cNvPr id="51" name="object 4">
              <a:extLst>
                <a:ext uri="{FF2B5EF4-FFF2-40B4-BE49-F238E27FC236}">
                  <a16:creationId xmlns:a16="http://schemas.microsoft.com/office/drawing/2014/main" id="{1FAB849C-6502-4E85-32A2-8D27F20EB73D}"/>
                </a:ext>
              </a:extLst>
            </p:cNvPr>
            <p:cNvSpPr txBox="1"/>
            <p:nvPr/>
          </p:nvSpPr>
          <p:spPr>
            <a:xfrm>
              <a:off x="2689306" y="6026766"/>
              <a:ext cx="1682114" cy="195463"/>
            </a:xfrm>
            <a:prstGeom prst="rect">
              <a:avLst/>
            </a:prstGeom>
          </p:spPr>
          <p:txBody>
            <a:bodyPr vert="horz" wrap="square" lIns="0" tIns="12065" rIns="0" bIns="0" rtlCol="0">
              <a:spAutoFit/>
            </a:bodyPr>
            <a:lstStyle/>
            <a:p>
              <a:pPr marL="12700">
                <a:spcBef>
                  <a:spcPts val="95"/>
                </a:spcBef>
              </a:pPr>
              <a:r>
                <a:rPr lang="ja-JP" altLang="en-US" sz="1050" b="1">
                  <a:solidFill>
                    <a:srgbClr val="999999"/>
                  </a:solidFill>
                  <a:latin typeface="Meiryo" panose="020B0604030504040204" pitchFamily="34" charset="-128"/>
                  <a:ea typeface="Meiryo" panose="020B0604030504040204" pitchFamily="34" charset="-128"/>
                  <a:cs typeface="HiraMinProN-W6"/>
                </a:rPr>
                <a:t>記事</a:t>
              </a:r>
              <a:r>
                <a:rPr sz="1050" b="1" dirty="0" err="1">
                  <a:solidFill>
                    <a:srgbClr val="999999"/>
                  </a:solidFill>
                  <a:latin typeface="Meiryo" panose="020B0604030504040204" pitchFamily="34" charset="-128"/>
                  <a:ea typeface="Meiryo" panose="020B0604030504040204" pitchFamily="34" charset="-128"/>
                  <a:cs typeface="HiraMinProN-W6"/>
                </a:rPr>
                <a:t>内画像</a:t>
              </a:r>
              <a:endParaRPr sz="1050" b="1" dirty="0">
                <a:latin typeface="Meiryo" panose="020B0604030504040204" pitchFamily="34" charset="-128"/>
                <a:ea typeface="Meiryo" panose="020B0604030504040204" pitchFamily="34" charset="-128"/>
                <a:cs typeface="HiraMinProN-W6"/>
              </a:endParaRPr>
            </a:p>
          </p:txBody>
        </p:sp>
      </p:grpSp>
      <p:pic>
        <p:nvPicPr>
          <p:cNvPr id="50" name="図 49">
            <a:extLst>
              <a:ext uri="{FF2B5EF4-FFF2-40B4-BE49-F238E27FC236}">
                <a16:creationId xmlns:a16="http://schemas.microsoft.com/office/drawing/2014/main" id="{51FC2C69-C44A-F283-DFD0-810FAD3D87F6}"/>
              </a:ext>
            </a:extLst>
          </p:cNvPr>
          <p:cNvPicPr>
            <a:picLocks noChangeAspect="1"/>
          </p:cNvPicPr>
          <p:nvPr/>
        </p:nvPicPr>
        <p:blipFill>
          <a:blip r:embed="rId5"/>
          <a:stretch>
            <a:fillRect/>
          </a:stretch>
        </p:blipFill>
        <p:spPr>
          <a:xfrm>
            <a:off x="2476991" y="3343483"/>
            <a:ext cx="3008679" cy="2013501"/>
          </a:xfrm>
          <a:prstGeom prst="rect">
            <a:avLst/>
          </a:prstGeom>
        </p:spPr>
      </p:pic>
    </p:spTree>
    <p:extLst>
      <p:ext uri="{BB962C8B-B14F-4D97-AF65-F5344CB8AC3E}">
        <p14:creationId xmlns:p14="http://schemas.microsoft.com/office/powerpoint/2010/main" val="213410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87538-4E8A-5F76-0B7B-8FD554D1CF9F}"/>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D591A98-0808-E5B2-13D3-DB3193E787BE}"/>
              </a:ext>
            </a:extLst>
          </p:cNvPr>
          <p:cNvSpPr>
            <a:spLocks noGrp="1"/>
          </p:cNvSpPr>
          <p:nvPr>
            <p:ph type="body" sz="quarter" idx="12"/>
          </p:nvPr>
        </p:nvSpPr>
        <p:spPr>
          <a:xfrm>
            <a:off x="587922" y="67514"/>
            <a:ext cx="968503" cy="410840"/>
          </a:xfrm>
        </p:spPr>
        <p:txBody>
          <a:bodyPr/>
          <a:lstStyle/>
          <a:p>
            <a:pPr marL="0" indent="0">
              <a:buNone/>
            </a:pPr>
            <a:r>
              <a:rPr lang="ja-JP" altLang="en-US" spc="0"/>
              <a:t>規定</a:t>
            </a:r>
          </a:p>
        </p:txBody>
      </p:sp>
      <p:pic>
        <p:nvPicPr>
          <p:cNvPr id="6" name="図プレースホルダー 8" descr="アイコン&#10;&#10;自動的に生成された説明">
            <a:extLst>
              <a:ext uri="{FF2B5EF4-FFF2-40B4-BE49-F238E27FC236}">
                <a16:creationId xmlns:a16="http://schemas.microsoft.com/office/drawing/2014/main" id="{D1E6ABE8-AD9A-CDF9-8354-570BDAB61E7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B79F0170-09DD-9131-D116-8E43DB789FF2}"/>
              </a:ext>
            </a:extLst>
          </p:cNvPr>
          <p:cNvSpPr txBox="1">
            <a:spLocks noChangeArrowheads="1"/>
          </p:cNvSpPr>
          <p:nvPr/>
        </p:nvSpPr>
        <p:spPr bwMode="auto">
          <a:xfrm>
            <a:off x="1887808" y="278618"/>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r>
              <a:rPr lang="en-US" altLang="ja-JP" sz="2000" dirty="0">
                <a:latin typeface="メイリオ" panose="020B0604030504040204" pitchFamily="34" charset="-128"/>
                <a:ea typeface="メイリオ" panose="020B0604030504040204" pitchFamily="34" charset="-128"/>
              </a:rPr>
              <a:t>(</a:t>
            </a:r>
            <a:r>
              <a:rPr lang="ja-JP" altLang="en-US" sz="2000">
                <a:latin typeface="メイリオ" panose="020B0604030504040204" pitchFamily="34" charset="-128"/>
                <a:ea typeface="メイリオ" panose="020B0604030504040204" pitchFamily="34" charset="-128"/>
              </a:rPr>
              <a:t>禁止事項</a:t>
            </a:r>
            <a:r>
              <a:rPr lang="en-US" altLang="ja-JP" sz="2000" dirty="0">
                <a:latin typeface="メイリオ" panose="020B0604030504040204" pitchFamily="34" charset="-128"/>
                <a:ea typeface="メイリオ" panose="020B0604030504040204" pitchFamily="34" charset="-128"/>
              </a:rPr>
              <a:t>)</a:t>
            </a:r>
          </a:p>
        </p:txBody>
      </p:sp>
      <p:sp>
        <p:nvSpPr>
          <p:cNvPr id="2" name="正方形/長方形 1">
            <a:extLst>
              <a:ext uri="{FF2B5EF4-FFF2-40B4-BE49-F238E27FC236}">
                <a16:creationId xmlns:a16="http://schemas.microsoft.com/office/drawing/2014/main" id="{58E1FEF9-8AD3-2777-9B6F-69C1B75C6E5D}"/>
              </a:ext>
            </a:extLst>
          </p:cNvPr>
          <p:cNvSpPr/>
          <p:nvPr/>
        </p:nvSpPr>
        <p:spPr>
          <a:xfrm>
            <a:off x="587923" y="1030242"/>
            <a:ext cx="5205296"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dirty="0">
                <a:solidFill>
                  <a:srgbClr val="000048"/>
                </a:solidFill>
                <a:latin typeface="Meiryo" panose="020B0604030504040204" pitchFamily="34" charset="-128"/>
                <a:ea typeface="Meiryo" panose="020B0604030504040204" pitchFamily="34" charset="-128"/>
                <a:cs typeface="HiraMinProN-W6"/>
              </a:rPr>
              <a:t>1.</a:t>
            </a:r>
            <a:r>
              <a:rPr lang="ja-JP" altLang="en-US" sz="1200" b="1" spc="135">
                <a:solidFill>
                  <a:srgbClr val="000048"/>
                </a:solidFill>
                <a:latin typeface="Meiryo" panose="020B0604030504040204" pitchFamily="34" charset="-128"/>
                <a:ea typeface="Meiryo" panose="020B0604030504040204" pitchFamily="34" charset="-128"/>
                <a:cs typeface="HiraMinProN-W6"/>
              </a:rPr>
              <a:t>入稿画像の不一致</a:t>
            </a:r>
            <a:endParaRPr lang="en-US" altLang="ja-JP" sz="1200" b="1" spc="135" dirty="0">
              <a:solidFill>
                <a:srgbClr val="000048"/>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原則として、</a:t>
            </a:r>
            <a:r>
              <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LINE NEWS</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記事内の画像とリッチメッセージ内の画像は同じ構図のものとしてください。同じ商品・同じ人物の画像であっても構図が異なるものは不可となります</a:t>
            </a:r>
            <a:r>
              <a:rPr lang="ja-JP" altLang="en-US" sz="1000">
                <a:solidFill>
                  <a:schemeClr val="tx1">
                    <a:lumMod val="75000"/>
                    <a:lumOff val="25000"/>
                  </a:schemeClr>
                </a:solidFill>
                <a:latin typeface="+mn-ea"/>
              </a:rPr>
              <a:t>。</a:t>
            </a:r>
            <a:endParaRPr lang="en-US" altLang="ja-JP" sz="1000" dirty="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8" name="object 3">
            <a:extLst>
              <a:ext uri="{FF2B5EF4-FFF2-40B4-BE49-F238E27FC236}">
                <a16:creationId xmlns:a16="http://schemas.microsoft.com/office/drawing/2014/main" id="{C81632D3-B424-32CC-A191-F92EC237C29B}"/>
              </a:ext>
            </a:extLst>
          </p:cNvPr>
          <p:cNvSpPr>
            <a:spLocks noChangeAspect="1"/>
          </p:cNvSpPr>
          <p:nvPr/>
        </p:nvSpPr>
        <p:spPr>
          <a:xfrm>
            <a:off x="587919" y="1771670"/>
            <a:ext cx="2521108" cy="1427352"/>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9" name="object 4">
            <a:extLst>
              <a:ext uri="{FF2B5EF4-FFF2-40B4-BE49-F238E27FC236}">
                <a16:creationId xmlns:a16="http://schemas.microsoft.com/office/drawing/2014/main" id="{A32AC843-7343-53EF-0DE1-EF357D9C3130}"/>
              </a:ext>
            </a:extLst>
          </p:cNvPr>
          <p:cNvSpPr>
            <a:spLocks noChangeAspect="1"/>
          </p:cNvSpPr>
          <p:nvPr/>
        </p:nvSpPr>
        <p:spPr>
          <a:xfrm>
            <a:off x="3272110" y="1771669"/>
            <a:ext cx="2521108" cy="1427352"/>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0" name="object 6">
            <a:extLst>
              <a:ext uri="{FF2B5EF4-FFF2-40B4-BE49-F238E27FC236}">
                <a16:creationId xmlns:a16="http://schemas.microsoft.com/office/drawing/2014/main" id="{CBA60E02-4F50-9EFF-73B0-6913DFD32260}"/>
              </a:ext>
            </a:extLst>
          </p:cNvPr>
          <p:cNvSpPr txBox="1">
            <a:spLocks noChangeAspect="1"/>
          </p:cNvSpPr>
          <p:nvPr/>
        </p:nvSpPr>
        <p:spPr>
          <a:xfrm>
            <a:off x="1322785" y="1817441"/>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11" name="object 7">
            <a:extLst>
              <a:ext uri="{FF2B5EF4-FFF2-40B4-BE49-F238E27FC236}">
                <a16:creationId xmlns:a16="http://schemas.microsoft.com/office/drawing/2014/main" id="{E82C2BA9-90C5-4901-CD3B-BF8E5EAFA4EA}"/>
              </a:ext>
            </a:extLst>
          </p:cNvPr>
          <p:cNvSpPr txBox="1">
            <a:spLocks noChangeAspect="1"/>
          </p:cNvSpPr>
          <p:nvPr/>
        </p:nvSpPr>
        <p:spPr>
          <a:xfrm>
            <a:off x="3953771" y="1817442"/>
            <a:ext cx="1303429" cy="151323"/>
          </a:xfrm>
          <a:prstGeom prst="rect">
            <a:avLst/>
          </a:prstGeom>
        </p:spPr>
        <p:txBody>
          <a:bodyPr vert="horz" wrap="square" lIns="0" tIns="12700" rIns="0" bIns="0" rtlCol="0">
            <a:spAutoFit/>
          </a:bodyPr>
          <a:lstStyle/>
          <a:p>
            <a:pPr algn="ctr">
              <a:spcBef>
                <a:spcPts val="100"/>
              </a:spcBef>
            </a:pPr>
            <a:r>
              <a:rPr sz="900" b="1" spc="90" dirty="0">
                <a:solidFill>
                  <a:srgbClr val="FFFFFF"/>
                </a:solidFill>
                <a:latin typeface="Meiryo" panose="020B0604030504040204" pitchFamily="34" charset="-128"/>
                <a:ea typeface="Meiryo" panose="020B0604030504040204" pitchFamily="34" charset="-128"/>
                <a:cs typeface="HiraMinProN-W6"/>
              </a:rPr>
              <a:t>OK</a:t>
            </a:r>
            <a:endParaRPr sz="900" b="1" dirty="0">
              <a:latin typeface="Meiryo" panose="020B0604030504040204" pitchFamily="34" charset="-128"/>
              <a:ea typeface="Meiryo" panose="020B0604030504040204" pitchFamily="34" charset="-128"/>
              <a:cs typeface="HiraMinProN-W6"/>
            </a:endParaRPr>
          </a:p>
        </p:txBody>
      </p:sp>
      <p:sp>
        <p:nvSpPr>
          <p:cNvPr id="12" name="object 12">
            <a:extLst>
              <a:ext uri="{FF2B5EF4-FFF2-40B4-BE49-F238E27FC236}">
                <a16:creationId xmlns:a16="http://schemas.microsoft.com/office/drawing/2014/main" id="{2D79C65F-213A-04CB-6D9D-916004200C42}"/>
              </a:ext>
            </a:extLst>
          </p:cNvPr>
          <p:cNvSpPr>
            <a:spLocks noChangeAspect="1"/>
          </p:cNvSpPr>
          <p:nvPr/>
        </p:nvSpPr>
        <p:spPr>
          <a:xfrm>
            <a:off x="727320" y="2230315"/>
            <a:ext cx="1049341" cy="589733"/>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3" name="object 13">
            <a:extLst>
              <a:ext uri="{FF2B5EF4-FFF2-40B4-BE49-F238E27FC236}">
                <a16:creationId xmlns:a16="http://schemas.microsoft.com/office/drawing/2014/main" id="{B2AEBDDC-61F3-4948-B845-F1E45586F7C8}"/>
              </a:ext>
            </a:extLst>
          </p:cNvPr>
          <p:cNvSpPr>
            <a:spLocks noChangeAspect="1"/>
          </p:cNvSpPr>
          <p:nvPr/>
        </p:nvSpPr>
        <p:spPr>
          <a:xfrm>
            <a:off x="3416448" y="2244797"/>
            <a:ext cx="1049341" cy="589733"/>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4" name="object 14">
            <a:extLst>
              <a:ext uri="{FF2B5EF4-FFF2-40B4-BE49-F238E27FC236}">
                <a16:creationId xmlns:a16="http://schemas.microsoft.com/office/drawing/2014/main" id="{6B7D2119-49AD-0609-AC34-97F2A6BF0AF8}"/>
              </a:ext>
            </a:extLst>
          </p:cNvPr>
          <p:cNvSpPr>
            <a:spLocks noChangeAspect="1"/>
          </p:cNvSpPr>
          <p:nvPr/>
        </p:nvSpPr>
        <p:spPr>
          <a:xfrm>
            <a:off x="4605486" y="2000512"/>
            <a:ext cx="1049341" cy="1049341"/>
          </a:xfrm>
          <a:prstGeom prst="rect">
            <a:avLst/>
          </a:prstGeom>
          <a:blipFill>
            <a:blip r:embed="rId5"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5" name="object 15">
            <a:extLst>
              <a:ext uri="{FF2B5EF4-FFF2-40B4-BE49-F238E27FC236}">
                <a16:creationId xmlns:a16="http://schemas.microsoft.com/office/drawing/2014/main" id="{10F9D657-EC4F-E2ED-D543-0934DE813E37}"/>
              </a:ext>
            </a:extLst>
          </p:cNvPr>
          <p:cNvSpPr>
            <a:spLocks noChangeAspect="1"/>
          </p:cNvSpPr>
          <p:nvPr/>
        </p:nvSpPr>
        <p:spPr>
          <a:xfrm>
            <a:off x="1917323" y="2000510"/>
            <a:ext cx="1049341" cy="1049341"/>
          </a:xfrm>
          <a:prstGeom prst="rect">
            <a:avLst/>
          </a:prstGeom>
          <a:blipFill>
            <a:blip r:embed="rId6"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9" name="正方形/長方形 38">
            <a:extLst>
              <a:ext uri="{FF2B5EF4-FFF2-40B4-BE49-F238E27FC236}">
                <a16:creationId xmlns:a16="http://schemas.microsoft.com/office/drawing/2014/main" id="{E204A373-F0C9-8ECA-244B-B3000C1FB2D8}"/>
              </a:ext>
            </a:extLst>
          </p:cNvPr>
          <p:cNvSpPr/>
          <p:nvPr/>
        </p:nvSpPr>
        <p:spPr>
          <a:xfrm>
            <a:off x="6299241" y="3511934"/>
            <a:ext cx="5304837" cy="9113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dirty="0">
                <a:solidFill>
                  <a:srgbClr val="000048"/>
                </a:solidFill>
                <a:latin typeface="Meiryo" panose="020B0604030504040204" pitchFamily="34" charset="-128"/>
                <a:ea typeface="Meiryo" panose="020B0604030504040204" pitchFamily="34" charset="-128"/>
                <a:cs typeface="HiraMinProN-W6"/>
              </a:rPr>
              <a:t>4.</a:t>
            </a:r>
            <a:r>
              <a:rPr lang="ja-JP" altLang="en-US" sz="1200" b="1" spc="135">
                <a:solidFill>
                  <a:srgbClr val="000048"/>
                </a:solidFill>
                <a:latin typeface="Meiryo" panose="020B0604030504040204" pitchFamily="34" charset="-128"/>
                <a:ea typeface="Meiryo" panose="020B0604030504040204" pitchFamily="34" charset="-128"/>
                <a:cs typeface="HiraMinProN-W6"/>
              </a:rPr>
              <a:t>画像と記事内容の不一致</a:t>
            </a:r>
            <a:endParaRPr lang="en-US" altLang="ja-JP" sz="1200" b="1" spc="135" dirty="0">
              <a:solidFill>
                <a:srgbClr val="000048"/>
              </a:solidFill>
              <a:latin typeface="Meiryo" panose="020B0604030504040204" pitchFamily="34" charset="-128"/>
              <a:ea typeface="Meiryo" panose="020B0604030504040204" pitchFamily="34" charset="-128"/>
              <a:cs typeface="HiraMinProN-W6"/>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記事内の画像とリッチメッセージ内の画像は、必ず記事本文の訴求内容とマッチするものをご用意ください。</a:t>
            </a: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40" name="object 3">
            <a:extLst>
              <a:ext uri="{FF2B5EF4-FFF2-40B4-BE49-F238E27FC236}">
                <a16:creationId xmlns:a16="http://schemas.microsoft.com/office/drawing/2014/main" id="{9FB0684A-514D-1BAE-2D67-B41FAB7E12C3}"/>
              </a:ext>
            </a:extLst>
          </p:cNvPr>
          <p:cNvSpPr>
            <a:spLocks noChangeAspect="1"/>
          </p:cNvSpPr>
          <p:nvPr/>
        </p:nvSpPr>
        <p:spPr>
          <a:xfrm>
            <a:off x="7374280" y="4353230"/>
            <a:ext cx="1303429"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1" name="object 4">
            <a:extLst>
              <a:ext uri="{FF2B5EF4-FFF2-40B4-BE49-F238E27FC236}">
                <a16:creationId xmlns:a16="http://schemas.microsoft.com/office/drawing/2014/main" id="{9BFBCAD9-34B2-A26E-980D-C12256191137}"/>
              </a:ext>
            </a:extLst>
          </p:cNvPr>
          <p:cNvSpPr>
            <a:spLocks noChangeAspect="1"/>
          </p:cNvSpPr>
          <p:nvPr/>
        </p:nvSpPr>
        <p:spPr>
          <a:xfrm>
            <a:off x="9323602" y="4353230"/>
            <a:ext cx="1303429"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2" name="object 6">
            <a:extLst>
              <a:ext uri="{FF2B5EF4-FFF2-40B4-BE49-F238E27FC236}">
                <a16:creationId xmlns:a16="http://schemas.microsoft.com/office/drawing/2014/main" id="{7EBE8062-1143-6C1A-1760-12E29B5CBCCF}"/>
              </a:ext>
            </a:extLst>
          </p:cNvPr>
          <p:cNvSpPr txBox="1">
            <a:spLocks noChangeAspect="1"/>
          </p:cNvSpPr>
          <p:nvPr/>
        </p:nvSpPr>
        <p:spPr>
          <a:xfrm>
            <a:off x="7374277" y="4399003"/>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43" name="object 7">
            <a:extLst>
              <a:ext uri="{FF2B5EF4-FFF2-40B4-BE49-F238E27FC236}">
                <a16:creationId xmlns:a16="http://schemas.microsoft.com/office/drawing/2014/main" id="{1802F516-24D8-0EFC-9B17-63F7DC48051B}"/>
              </a:ext>
            </a:extLst>
          </p:cNvPr>
          <p:cNvSpPr txBox="1">
            <a:spLocks noChangeAspect="1"/>
          </p:cNvSpPr>
          <p:nvPr/>
        </p:nvSpPr>
        <p:spPr>
          <a:xfrm>
            <a:off x="9323599" y="4399004"/>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44" name="object 18">
            <a:extLst>
              <a:ext uri="{FF2B5EF4-FFF2-40B4-BE49-F238E27FC236}">
                <a16:creationId xmlns:a16="http://schemas.microsoft.com/office/drawing/2014/main" id="{86C459E9-1073-F08D-C639-7DB9965FF64C}"/>
              </a:ext>
            </a:extLst>
          </p:cNvPr>
          <p:cNvSpPr>
            <a:spLocks noChangeAspect="1"/>
          </p:cNvSpPr>
          <p:nvPr/>
        </p:nvSpPr>
        <p:spPr>
          <a:xfrm>
            <a:off x="7508612" y="4568847"/>
            <a:ext cx="1051200" cy="1707891"/>
          </a:xfrm>
          <a:prstGeom prst="rect">
            <a:avLst/>
          </a:prstGeom>
          <a:blipFill>
            <a:blip r:embed="rId7" cstate="print"/>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5" name="object 19">
            <a:extLst>
              <a:ext uri="{FF2B5EF4-FFF2-40B4-BE49-F238E27FC236}">
                <a16:creationId xmlns:a16="http://schemas.microsoft.com/office/drawing/2014/main" id="{02E52DB9-9CF6-4D59-3E6F-4E4BD834959A}"/>
              </a:ext>
            </a:extLst>
          </p:cNvPr>
          <p:cNvSpPr>
            <a:spLocks noChangeAspect="1"/>
          </p:cNvSpPr>
          <p:nvPr/>
        </p:nvSpPr>
        <p:spPr>
          <a:xfrm>
            <a:off x="9449713" y="4596101"/>
            <a:ext cx="1051200" cy="1708634"/>
          </a:xfrm>
          <a:prstGeom prst="rect">
            <a:avLst/>
          </a:prstGeom>
          <a:blipFill>
            <a:blip r:embed="rId8" cstate="print"/>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5" name="正方形/長方形 34">
            <a:extLst>
              <a:ext uri="{FF2B5EF4-FFF2-40B4-BE49-F238E27FC236}">
                <a16:creationId xmlns:a16="http://schemas.microsoft.com/office/drawing/2014/main" id="{BF5D8FDD-1E43-B5AF-1C39-B3C309D022C8}"/>
              </a:ext>
            </a:extLst>
          </p:cNvPr>
          <p:cNvSpPr/>
          <p:nvPr/>
        </p:nvSpPr>
        <p:spPr>
          <a:xfrm>
            <a:off x="587922" y="3554442"/>
            <a:ext cx="5205296"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pPr>
              <a:lnSpc>
                <a:spcPct val="125000"/>
              </a:lnSpc>
            </a:pPr>
            <a:r>
              <a:rPr lang="en-US" altLang="ja-JP" sz="1200" b="1" spc="135" dirty="0">
                <a:solidFill>
                  <a:srgbClr val="000048"/>
                </a:solidFill>
                <a:latin typeface="Meiryo" panose="020B0604030504040204" pitchFamily="34" charset="-128"/>
                <a:ea typeface="Meiryo" panose="020B0604030504040204" pitchFamily="34" charset="-128"/>
                <a:cs typeface="HiraMinProN-W6"/>
              </a:rPr>
              <a:t>2.</a:t>
            </a:r>
            <a:r>
              <a:rPr lang="ja-JP" altLang="en-US" sz="1200" b="1" spc="135">
                <a:solidFill>
                  <a:srgbClr val="000048"/>
                </a:solidFill>
                <a:latin typeface="Meiryo" panose="020B0604030504040204" pitchFamily="34" charset="-128"/>
                <a:ea typeface="Meiryo" panose="020B0604030504040204" pitchFamily="34" charset="-128"/>
                <a:cs typeface="HiraMinProN-W6"/>
              </a:rPr>
              <a:t>テキスト・ロゴ掲載</a:t>
            </a:r>
            <a:r>
              <a:rPr lang="en-US" altLang="ja-JP" sz="1200" b="1" spc="135" dirty="0">
                <a:solidFill>
                  <a:srgbClr val="000048"/>
                </a:solidFill>
                <a:latin typeface="Meiryo" panose="020B0604030504040204" pitchFamily="34" charset="-128"/>
                <a:ea typeface="Meiryo" panose="020B0604030504040204" pitchFamily="34" charset="-128"/>
                <a:cs typeface="HiraMinProN-W6"/>
              </a:rPr>
              <a:t>(</a:t>
            </a:r>
            <a:r>
              <a:rPr lang="ja-JP" altLang="en-US" sz="1200" b="1" spc="135">
                <a:solidFill>
                  <a:srgbClr val="000048"/>
                </a:solidFill>
                <a:latin typeface="Meiryo" panose="020B0604030504040204" pitchFamily="34" charset="-128"/>
                <a:ea typeface="Meiryo" panose="020B0604030504040204" pitchFamily="34" charset="-128"/>
                <a:cs typeface="HiraMinProN-W6"/>
              </a:rPr>
              <a:t>一部許容</a:t>
            </a:r>
            <a:r>
              <a:rPr lang="en-US" altLang="ja-JP" sz="1200" b="1" spc="135" dirty="0">
                <a:solidFill>
                  <a:srgbClr val="000048"/>
                </a:solidFill>
                <a:latin typeface="Meiryo" panose="020B0604030504040204" pitchFamily="34" charset="-128"/>
                <a:ea typeface="Meiryo" panose="020B0604030504040204" pitchFamily="34" charset="-128"/>
                <a:cs typeface="HiraMinProN-W6"/>
              </a:rPr>
              <a:t>)</a:t>
            </a:r>
          </a:p>
          <a:p>
            <a:pPr>
              <a:lnSpc>
                <a:spcPct val="125000"/>
              </a:lnSpc>
            </a:pPr>
            <a:r>
              <a:rPr lang="ja-JP" altLang="en-US" sz="1000">
                <a:solidFill>
                  <a:schemeClr val="tx1">
                    <a:lumMod val="75000"/>
                    <a:lumOff val="25000"/>
                  </a:schemeClr>
                </a:solidFill>
                <a:latin typeface="+mn-ea"/>
                <a:cs typeface="Arial"/>
              </a:rPr>
              <a:t>画像内にテキストやロゴを含むものは不可となります。ただし、</a:t>
            </a:r>
            <a:r>
              <a:rPr lang="ja-JP" sz="1000">
                <a:solidFill>
                  <a:schemeClr val="tx1">
                    <a:lumMod val="75000"/>
                    <a:lumOff val="25000"/>
                  </a:schemeClr>
                </a:solidFill>
                <a:latin typeface="+mn-ea"/>
                <a:cs typeface="+mn-lt"/>
              </a:rPr>
              <a:t>コピーライトや、</a:t>
            </a:r>
            <a:r>
              <a:rPr lang="ja-JP" altLang="en-US" sz="1000">
                <a:solidFill>
                  <a:schemeClr val="tx1">
                    <a:lumMod val="75000"/>
                    <a:lumOff val="25000"/>
                  </a:schemeClr>
                </a:solidFill>
                <a:latin typeface="+mn-ea"/>
                <a:cs typeface="+mn-lt"/>
              </a:rPr>
              <a:t>番組・</a:t>
            </a:r>
            <a:r>
              <a:rPr lang="ja-JP" sz="1000">
                <a:solidFill>
                  <a:schemeClr val="tx1">
                    <a:lumMod val="75000"/>
                    <a:lumOff val="25000"/>
                  </a:schemeClr>
                </a:solidFill>
                <a:latin typeface="+mn-ea"/>
                <a:cs typeface="+mn-lt"/>
              </a:rPr>
              <a:t>映像作品等のタイトルタイポグラフィ、</a:t>
            </a:r>
            <a:r>
              <a:rPr lang="ja-JP" altLang="en-US" sz="1000">
                <a:solidFill>
                  <a:schemeClr val="tx1">
                    <a:lumMod val="75000"/>
                    <a:lumOff val="25000"/>
                  </a:schemeClr>
                </a:solidFill>
                <a:latin typeface="+mn-ea"/>
                <a:cs typeface="Arial"/>
              </a:rPr>
              <a:t>商品パッケージなどに記載されたテキストやロゴはこの限りではありません。</a:t>
            </a:r>
          </a:p>
          <a:p>
            <a:pPr>
              <a:lnSpc>
                <a:spcPct val="125000"/>
              </a:lnSpc>
            </a:pPr>
            <a:endParaRPr lang="ja-JP" altLang="en-US" sz="1200" b="1">
              <a:solidFill>
                <a:srgbClr val="002060"/>
              </a:solidFill>
            </a:endParaRPr>
          </a:p>
        </p:txBody>
      </p:sp>
      <p:sp>
        <p:nvSpPr>
          <p:cNvPr id="36" name="object 3">
            <a:extLst>
              <a:ext uri="{FF2B5EF4-FFF2-40B4-BE49-F238E27FC236}">
                <a16:creationId xmlns:a16="http://schemas.microsoft.com/office/drawing/2014/main" id="{9D9EBA6A-2ADD-819A-0C4F-CBE936E13085}"/>
              </a:ext>
            </a:extLst>
          </p:cNvPr>
          <p:cNvSpPr>
            <a:spLocks noChangeAspect="1"/>
          </p:cNvSpPr>
          <p:nvPr/>
        </p:nvSpPr>
        <p:spPr>
          <a:xfrm>
            <a:off x="1564969" y="4496071"/>
            <a:ext cx="1303429" cy="1717324"/>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7" name="object 4">
            <a:extLst>
              <a:ext uri="{FF2B5EF4-FFF2-40B4-BE49-F238E27FC236}">
                <a16:creationId xmlns:a16="http://schemas.microsoft.com/office/drawing/2014/main" id="{F22B9D15-5571-7017-721A-253B04BC33F8}"/>
              </a:ext>
            </a:extLst>
          </p:cNvPr>
          <p:cNvSpPr>
            <a:spLocks noChangeAspect="1"/>
          </p:cNvSpPr>
          <p:nvPr/>
        </p:nvSpPr>
        <p:spPr>
          <a:xfrm>
            <a:off x="3514291" y="4496071"/>
            <a:ext cx="1303429" cy="1717324"/>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8" name="object 6">
            <a:extLst>
              <a:ext uri="{FF2B5EF4-FFF2-40B4-BE49-F238E27FC236}">
                <a16:creationId xmlns:a16="http://schemas.microsoft.com/office/drawing/2014/main" id="{8A5A1F17-5275-1CFD-20F7-2F3B5FB9E487}"/>
              </a:ext>
            </a:extLst>
          </p:cNvPr>
          <p:cNvSpPr txBox="1">
            <a:spLocks noChangeAspect="1"/>
          </p:cNvSpPr>
          <p:nvPr/>
        </p:nvSpPr>
        <p:spPr>
          <a:xfrm>
            <a:off x="1564966" y="4541843"/>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46" name="object 7">
            <a:extLst>
              <a:ext uri="{FF2B5EF4-FFF2-40B4-BE49-F238E27FC236}">
                <a16:creationId xmlns:a16="http://schemas.microsoft.com/office/drawing/2014/main" id="{748D5B36-E769-2D2A-CAB0-DF7A131D3694}"/>
              </a:ext>
            </a:extLst>
          </p:cNvPr>
          <p:cNvSpPr txBox="1">
            <a:spLocks noChangeAspect="1"/>
          </p:cNvSpPr>
          <p:nvPr/>
        </p:nvSpPr>
        <p:spPr>
          <a:xfrm>
            <a:off x="3514288" y="4541844"/>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47" name="object 10">
            <a:extLst>
              <a:ext uri="{FF2B5EF4-FFF2-40B4-BE49-F238E27FC236}">
                <a16:creationId xmlns:a16="http://schemas.microsoft.com/office/drawing/2014/main" id="{4CA6D4A8-A4A1-F8B7-A3B9-83DB40C5CFFA}"/>
              </a:ext>
            </a:extLst>
          </p:cNvPr>
          <p:cNvSpPr>
            <a:spLocks noChangeAspect="1"/>
          </p:cNvSpPr>
          <p:nvPr/>
        </p:nvSpPr>
        <p:spPr>
          <a:xfrm>
            <a:off x="3650945" y="4732999"/>
            <a:ext cx="1051200" cy="590774"/>
          </a:xfrm>
          <a:prstGeom prst="rect">
            <a:avLst/>
          </a:prstGeom>
          <a:blipFill>
            <a:blip r:embed="rId9"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8" name="object 9">
            <a:extLst>
              <a:ext uri="{FF2B5EF4-FFF2-40B4-BE49-F238E27FC236}">
                <a16:creationId xmlns:a16="http://schemas.microsoft.com/office/drawing/2014/main" id="{872E8730-50C2-32AB-31D1-4D03E6A93138}"/>
              </a:ext>
            </a:extLst>
          </p:cNvPr>
          <p:cNvSpPr>
            <a:spLocks noChangeAspect="1"/>
          </p:cNvSpPr>
          <p:nvPr/>
        </p:nvSpPr>
        <p:spPr>
          <a:xfrm>
            <a:off x="1671471" y="4724914"/>
            <a:ext cx="1051200" cy="590774"/>
          </a:xfrm>
          <a:prstGeom prst="rect">
            <a:avLst/>
          </a:prstGeom>
          <a:blipFill>
            <a:blip r:embed="rId10"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9" name="object 11">
            <a:extLst>
              <a:ext uri="{FF2B5EF4-FFF2-40B4-BE49-F238E27FC236}">
                <a16:creationId xmlns:a16="http://schemas.microsoft.com/office/drawing/2014/main" id="{81313CB3-EFCE-6612-B79E-B1B17A35E62D}"/>
              </a:ext>
            </a:extLst>
          </p:cNvPr>
          <p:cNvSpPr>
            <a:spLocks noChangeAspect="1"/>
          </p:cNvSpPr>
          <p:nvPr/>
        </p:nvSpPr>
        <p:spPr>
          <a:xfrm>
            <a:off x="1671471" y="5473803"/>
            <a:ext cx="1051200" cy="590774"/>
          </a:xfrm>
          <a:prstGeom prst="rect">
            <a:avLst/>
          </a:prstGeom>
          <a:blipFill>
            <a:blip r:embed="rId11"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0" name="object 12">
            <a:extLst>
              <a:ext uri="{FF2B5EF4-FFF2-40B4-BE49-F238E27FC236}">
                <a16:creationId xmlns:a16="http://schemas.microsoft.com/office/drawing/2014/main" id="{C868AD53-B11D-0467-4742-13CFA286B363}"/>
              </a:ext>
            </a:extLst>
          </p:cNvPr>
          <p:cNvSpPr>
            <a:spLocks noChangeAspect="1"/>
          </p:cNvSpPr>
          <p:nvPr/>
        </p:nvSpPr>
        <p:spPr>
          <a:xfrm>
            <a:off x="3650945" y="5472483"/>
            <a:ext cx="1051200" cy="590774"/>
          </a:xfrm>
          <a:prstGeom prst="rect">
            <a:avLst/>
          </a:prstGeom>
          <a:blipFill>
            <a:blip r:embed="rId12"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1" name="正方形/長方形 50">
            <a:extLst>
              <a:ext uri="{FF2B5EF4-FFF2-40B4-BE49-F238E27FC236}">
                <a16:creationId xmlns:a16="http://schemas.microsoft.com/office/drawing/2014/main" id="{CCFC0130-67B1-68B9-4CBC-F7C0795CA431}"/>
              </a:ext>
            </a:extLst>
          </p:cNvPr>
          <p:cNvSpPr/>
          <p:nvPr/>
        </p:nvSpPr>
        <p:spPr>
          <a:xfrm>
            <a:off x="6299243" y="1034990"/>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pPr>
              <a:lnSpc>
                <a:spcPct val="125000"/>
              </a:lnSpc>
            </a:pPr>
            <a:r>
              <a:rPr lang="en-US" altLang="ja-JP" sz="1200" b="1" spc="135" dirty="0">
                <a:solidFill>
                  <a:srgbClr val="000048"/>
                </a:solidFill>
                <a:latin typeface="Meiryo" panose="020B0604030504040204" pitchFamily="34" charset="-128"/>
                <a:ea typeface="Meiryo" panose="020B0604030504040204" pitchFamily="34" charset="-128"/>
                <a:cs typeface="HiraMinProN-W6"/>
              </a:rPr>
              <a:t>3.</a:t>
            </a:r>
            <a:r>
              <a:rPr lang="ja-JP" altLang="en-US" sz="1200" b="1" spc="135">
                <a:solidFill>
                  <a:srgbClr val="000048"/>
                </a:solidFill>
                <a:latin typeface="Meiryo" panose="020B0604030504040204" pitchFamily="34" charset="-128"/>
                <a:ea typeface="Meiryo" panose="020B0604030504040204" pitchFamily="34" charset="-128"/>
                <a:cs typeface="HiraMinProN-W6"/>
              </a:rPr>
              <a:t>画像の縁取り</a:t>
            </a:r>
            <a:endParaRPr lang="en-US" altLang="ja-JP" sz="1200" b="1" spc="135" dirty="0">
              <a:solidFill>
                <a:srgbClr val="000048"/>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画像の周りを縁取りしているものは使用できません。</a:t>
            </a: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a:lnSpc>
                <a:spcPct val="125000"/>
              </a:lnSpc>
            </a:pP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a:lnSpc>
                <a:spcPct val="125000"/>
              </a:lnSpc>
            </a:pPr>
            <a:endParaRPr lang="en-US" altLang="ja-JP" sz="1000" dirty="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52" name="object 3">
            <a:extLst>
              <a:ext uri="{FF2B5EF4-FFF2-40B4-BE49-F238E27FC236}">
                <a16:creationId xmlns:a16="http://schemas.microsoft.com/office/drawing/2014/main" id="{40A53DD7-2F64-D7CB-500C-C4B83853EF37}"/>
              </a:ext>
            </a:extLst>
          </p:cNvPr>
          <p:cNvSpPr>
            <a:spLocks noChangeAspect="1"/>
          </p:cNvSpPr>
          <p:nvPr/>
        </p:nvSpPr>
        <p:spPr>
          <a:xfrm>
            <a:off x="7374280" y="1632205"/>
            <a:ext cx="1303429" cy="171732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3" name="object 4">
            <a:extLst>
              <a:ext uri="{FF2B5EF4-FFF2-40B4-BE49-F238E27FC236}">
                <a16:creationId xmlns:a16="http://schemas.microsoft.com/office/drawing/2014/main" id="{B58A22AF-AB85-F93D-8DE2-FB3438BE6791}"/>
              </a:ext>
            </a:extLst>
          </p:cNvPr>
          <p:cNvSpPr>
            <a:spLocks noChangeAspect="1"/>
          </p:cNvSpPr>
          <p:nvPr/>
        </p:nvSpPr>
        <p:spPr>
          <a:xfrm>
            <a:off x="9323602" y="1632205"/>
            <a:ext cx="1303429" cy="171732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4" name="object 6">
            <a:extLst>
              <a:ext uri="{FF2B5EF4-FFF2-40B4-BE49-F238E27FC236}">
                <a16:creationId xmlns:a16="http://schemas.microsoft.com/office/drawing/2014/main" id="{A060F0F8-B719-F806-B6AD-921D1EDD9EB0}"/>
              </a:ext>
            </a:extLst>
          </p:cNvPr>
          <p:cNvSpPr txBox="1">
            <a:spLocks noChangeAspect="1"/>
          </p:cNvSpPr>
          <p:nvPr/>
        </p:nvSpPr>
        <p:spPr>
          <a:xfrm>
            <a:off x="7374277" y="1677978"/>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55" name="object 7">
            <a:extLst>
              <a:ext uri="{FF2B5EF4-FFF2-40B4-BE49-F238E27FC236}">
                <a16:creationId xmlns:a16="http://schemas.microsoft.com/office/drawing/2014/main" id="{76032C0E-4FBF-180B-BDCB-0E66274ED0D2}"/>
              </a:ext>
            </a:extLst>
          </p:cNvPr>
          <p:cNvSpPr txBox="1">
            <a:spLocks noChangeAspect="1"/>
          </p:cNvSpPr>
          <p:nvPr/>
        </p:nvSpPr>
        <p:spPr>
          <a:xfrm>
            <a:off x="9323599" y="1677979"/>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56" name="object 10">
            <a:extLst>
              <a:ext uri="{FF2B5EF4-FFF2-40B4-BE49-F238E27FC236}">
                <a16:creationId xmlns:a16="http://schemas.microsoft.com/office/drawing/2014/main" id="{B2B5F88A-5F40-3CC0-9BB4-D81E6CA50906}"/>
              </a:ext>
            </a:extLst>
          </p:cNvPr>
          <p:cNvSpPr>
            <a:spLocks noChangeAspect="1"/>
          </p:cNvSpPr>
          <p:nvPr/>
        </p:nvSpPr>
        <p:spPr>
          <a:xfrm>
            <a:off x="9449713" y="2607919"/>
            <a:ext cx="1051200" cy="590774"/>
          </a:xfrm>
          <a:prstGeom prst="rect">
            <a:avLst/>
          </a:prstGeom>
          <a:blipFill>
            <a:blip r:embed="rId13"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7" name="object 12">
            <a:extLst>
              <a:ext uri="{FF2B5EF4-FFF2-40B4-BE49-F238E27FC236}">
                <a16:creationId xmlns:a16="http://schemas.microsoft.com/office/drawing/2014/main" id="{ECCACEF2-7481-ADD7-7009-1EDC2B2A3966}"/>
              </a:ext>
            </a:extLst>
          </p:cNvPr>
          <p:cNvSpPr>
            <a:spLocks noChangeAspect="1"/>
          </p:cNvSpPr>
          <p:nvPr/>
        </p:nvSpPr>
        <p:spPr>
          <a:xfrm>
            <a:off x="9449713" y="1865413"/>
            <a:ext cx="1051200" cy="590774"/>
          </a:xfrm>
          <a:prstGeom prst="rect">
            <a:avLst/>
          </a:prstGeom>
          <a:blipFill>
            <a:blip r:embed="rId14"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pic>
        <p:nvPicPr>
          <p:cNvPr id="58" name="図 57">
            <a:extLst>
              <a:ext uri="{FF2B5EF4-FFF2-40B4-BE49-F238E27FC236}">
                <a16:creationId xmlns:a16="http://schemas.microsoft.com/office/drawing/2014/main" id="{D9024B36-E0D9-512F-5780-8EEF34AA610B}"/>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7508612" y="1857328"/>
            <a:ext cx="1051200" cy="590774"/>
          </a:xfrm>
          <a:prstGeom prst="rect">
            <a:avLst/>
          </a:prstGeom>
        </p:spPr>
      </p:pic>
      <p:pic>
        <p:nvPicPr>
          <p:cNvPr id="59" name="図 58">
            <a:extLst>
              <a:ext uri="{FF2B5EF4-FFF2-40B4-BE49-F238E27FC236}">
                <a16:creationId xmlns:a16="http://schemas.microsoft.com/office/drawing/2014/main" id="{E7DAED7C-CA25-8739-B5F7-B52EDEC5B171}"/>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7508612" y="2610508"/>
            <a:ext cx="1051200" cy="590774"/>
          </a:xfrm>
          <a:prstGeom prst="rect">
            <a:avLst/>
          </a:prstGeom>
        </p:spPr>
      </p:pic>
    </p:spTree>
    <p:extLst>
      <p:ext uri="{BB962C8B-B14F-4D97-AF65-F5344CB8AC3E}">
        <p14:creationId xmlns:p14="http://schemas.microsoft.com/office/powerpoint/2010/main" val="14923156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5346A-3C0C-D8DA-B520-65B442D0FDE4}"/>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02659EA9-1F2F-8CB0-0EC6-AA837C8693B7}"/>
              </a:ext>
            </a:extLst>
          </p:cNvPr>
          <p:cNvSpPr>
            <a:spLocks noGrp="1"/>
          </p:cNvSpPr>
          <p:nvPr>
            <p:ph type="body" sz="quarter" idx="12"/>
          </p:nvPr>
        </p:nvSpPr>
        <p:spPr>
          <a:xfrm>
            <a:off x="587922" y="67514"/>
            <a:ext cx="968503" cy="410840"/>
          </a:xfrm>
        </p:spPr>
        <p:txBody>
          <a:bodyPr/>
          <a:lstStyle/>
          <a:p>
            <a:pPr marL="0" indent="0">
              <a:buNone/>
            </a:pPr>
            <a:r>
              <a:rPr lang="ja-JP" altLang="en-US" spc="0"/>
              <a:t>規定</a:t>
            </a:r>
          </a:p>
        </p:txBody>
      </p:sp>
      <p:pic>
        <p:nvPicPr>
          <p:cNvPr id="6" name="図プレースホルダー 8" descr="アイコン&#10;&#10;自動的に生成された説明">
            <a:extLst>
              <a:ext uri="{FF2B5EF4-FFF2-40B4-BE49-F238E27FC236}">
                <a16:creationId xmlns:a16="http://schemas.microsoft.com/office/drawing/2014/main" id="{5F90DD0A-FD8E-DF80-9734-E10BB6ACB89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正方形/長方形 1">
            <a:extLst>
              <a:ext uri="{FF2B5EF4-FFF2-40B4-BE49-F238E27FC236}">
                <a16:creationId xmlns:a16="http://schemas.microsoft.com/office/drawing/2014/main" id="{DC74DE4C-8885-AA31-2790-2891B8499E03}"/>
              </a:ext>
            </a:extLst>
          </p:cNvPr>
          <p:cNvSpPr/>
          <p:nvPr/>
        </p:nvSpPr>
        <p:spPr>
          <a:xfrm>
            <a:off x="587922" y="1025612"/>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pPr>
              <a:lnSpc>
                <a:spcPct val="125000"/>
              </a:lnSpc>
            </a:pPr>
            <a:r>
              <a:rPr lang="en-US" altLang="ja-JP" sz="1200" b="1" spc="135" dirty="0">
                <a:solidFill>
                  <a:srgbClr val="000048"/>
                </a:solidFill>
                <a:latin typeface="Meiryo" panose="020B0604030504040204" pitchFamily="34" charset="-128"/>
                <a:ea typeface="Meiryo" panose="020B0604030504040204" pitchFamily="34" charset="-128"/>
                <a:cs typeface="HiraMinProN-W6"/>
              </a:rPr>
              <a:t>1.</a:t>
            </a:r>
            <a:r>
              <a:rPr lang="ja-JP" altLang="en-US" sz="1200" b="1" spc="135">
                <a:solidFill>
                  <a:srgbClr val="000048"/>
                </a:solidFill>
                <a:latin typeface="Meiryo" panose="020B0604030504040204" pitchFamily="34" charset="-128"/>
                <a:ea typeface="Meiryo" panose="020B0604030504040204" pitchFamily="34" charset="-128"/>
                <a:cs typeface="HiraMinProN-W6"/>
              </a:rPr>
              <a:t>内容との関連性が薄い</a:t>
            </a:r>
          </a:p>
          <a:p>
            <a:pPr>
              <a:lnSpc>
                <a:spcPct val="125000"/>
              </a:lnSpc>
            </a:pPr>
            <a:r>
              <a:rPr lang="ja-JP" altLang="en-US" sz="1000">
                <a:solidFill>
                  <a:schemeClr val="tx1">
                    <a:lumMod val="75000"/>
                    <a:lumOff val="25000"/>
                  </a:schemeClr>
                </a:solidFill>
                <a:latin typeface="Meiryo"/>
                <a:ea typeface="Meiryo"/>
                <a:cs typeface="Arial"/>
              </a:rPr>
              <a:t>ニュース内容</a:t>
            </a:r>
            <a:r>
              <a:rPr lang="en-US" altLang="ja-JP" sz="1000" dirty="0">
                <a:solidFill>
                  <a:schemeClr val="tx1">
                    <a:lumMod val="75000"/>
                    <a:lumOff val="25000"/>
                  </a:schemeClr>
                </a:solidFill>
                <a:latin typeface="Meiryo"/>
                <a:ea typeface="Meiryo"/>
                <a:cs typeface="Arial"/>
              </a:rPr>
              <a:t>(</a:t>
            </a:r>
            <a:r>
              <a:rPr lang="ja-JP" altLang="en-US" sz="1000">
                <a:solidFill>
                  <a:schemeClr val="tx1">
                    <a:lumMod val="75000"/>
                    <a:lumOff val="25000"/>
                  </a:schemeClr>
                </a:solidFill>
                <a:latin typeface="Meiryo"/>
                <a:ea typeface="Meiryo"/>
                <a:cs typeface="Arial"/>
              </a:rPr>
              <a:t>主語</a:t>
            </a:r>
            <a:r>
              <a:rPr lang="en-US" altLang="ja-JP" sz="1000" dirty="0">
                <a:solidFill>
                  <a:schemeClr val="tx1">
                    <a:lumMod val="75000"/>
                    <a:lumOff val="25000"/>
                  </a:schemeClr>
                </a:solidFill>
                <a:latin typeface="Meiryo"/>
                <a:ea typeface="Meiryo"/>
                <a:cs typeface="Arial"/>
              </a:rPr>
              <a:t>)</a:t>
            </a:r>
            <a:r>
              <a:rPr lang="ja-JP" altLang="en-US" sz="1000">
                <a:solidFill>
                  <a:schemeClr val="tx1">
                    <a:lumMod val="75000"/>
                    <a:lumOff val="25000"/>
                  </a:schemeClr>
                </a:solidFill>
                <a:latin typeface="Meiryo"/>
                <a:ea typeface="Meiryo"/>
                <a:cs typeface="Arial"/>
              </a:rPr>
              <a:t>が瞬間的にわかりづらい</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下記のような画像は広告効果に影響する可能性がありますので、なるべくお控えください。</a:t>
            </a:r>
            <a:endParaRPr lang="ja-JP" altLang="en-US" sz="1200" b="1">
              <a:solidFill>
                <a:srgbClr val="002060"/>
              </a:solidFill>
            </a:endParaRPr>
          </a:p>
        </p:txBody>
      </p:sp>
      <p:sp>
        <p:nvSpPr>
          <p:cNvPr id="17" name="正方形/長方形 16">
            <a:extLst>
              <a:ext uri="{FF2B5EF4-FFF2-40B4-BE49-F238E27FC236}">
                <a16:creationId xmlns:a16="http://schemas.microsoft.com/office/drawing/2014/main" id="{0726B297-D8C6-30BF-CAE8-A24B7D8FB927}"/>
              </a:ext>
            </a:extLst>
          </p:cNvPr>
          <p:cNvSpPr/>
          <p:nvPr/>
        </p:nvSpPr>
        <p:spPr>
          <a:xfrm>
            <a:off x="587922" y="3554442"/>
            <a:ext cx="5304837" cy="9175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dirty="0">
                <a:solidFill>
                  <a:srgbClr val="000048"/>
                </a:solidFill>
                <a:latin typeface="Meiryo" panose="020B0604030504040204" pitchFamily="34" charset="-128"/>
                <a:ea typeface="Meiryo" panose="020B0604030504040204" pitchFamily="34" charset="-128"/>
                <a:cs typeface="HiraMinProN-W6"/>
              </a:rPr>
              <a:t>2.</a:t>
            </a:r>
            <a:r>
              <a:rPr lang="ja-JP" altLang="en-US" sz="1200" b="1" spc="135">
                <a:solidFill>
                  <a:srgbClr val="000048"/>
                </a:solidFill>
                <a:latin typeface="Meiryo" panose="020B0604030504040204" pitchFamily="34" charset="-128"/>
                <a:ea typeface="Meiryo" panose="020B0604030504040204" pitchFamily="34" charset="-128"/>
                <a:cs typeface="HiraMinProN-W6"/>
              </a:rPr>
              <a:t>見出しエリアが確保されていない</a:t>
            </a: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リッチメッセージ内の画像下部には見出しテキストが入るため、それを加味したレイアウトで画像のご用意をお願いいたします。下記のような画像は広告効果に影響する可能性がありますので、なるべくお控えください。</a:t>
            </a: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20" name="object 6">
            <a:extLst>
              <a:ext uri="{FF2B5EF4-FFF2-40B4-BE49-F238E27FC236}">
                <a16:creationId xmlns:a16="http://schemas.microsoft.com/office/drawing/2014/main" id="{DE9C6C0B-137A-587C-723B-BBABBCA01C11}"/>
              </a:ext>
            </a:extLst>
          </p:cNvPr>
          <p:cNvSpPr txBox="1">
            <a:spLocks noChangeAspect="1"/>
          </p:cNvSpPr>
          <p:nvPr/>
        </p:nvSpPr>
        <p:spPr>
          <a:xfrm>
            <a:off x="1322782" y="4126885"/>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26" name="正方形/長方形 25">
            <a:extLst>
              <a:ext uri="{FF2B5EF4-FFF2-40B4-BE49-F238E27FC236}">
                <a16:creationId xmlns:a16="http://schemas.microsoft.com/office/drawing/2014/main" id="{245CF321-2383-D638-E931-CE3BBF55EE9A}"/>
              </a:ext>
            </a:extLst>
          </p:cNvPr>
          <p:cNvSpPr/>
          <p:nvPr/>
        </p:nvSpPr>
        <p:spPr>
          <a:xfrm>
            <a:off x="6299243" y="1025611"/>
            <a:ext cx="5304835" cy="746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dirty="0">
                <a:solidFill>
                  <a:srgbClr val="000048"/>
                </a:solidFill>
                <a:latin typeface="Meiryo" panose="020B0604030504040204" pitchFamily="34" charset="-128"/>
                <a:ea typeface="Meiryo" panose="020B0604030504040204" pitchFamily="34" charset="-128"/>
                <a:cs typeface="HiraMinProN-W6"/>
              </a:rPr>
              <a:t>3.</a:t>
            </a:r>
            <a:r>
              <a:rPr lang="ja-JP" altLang="en-US" sz="1200" b="1" spc="135">
                <a:solidFill>
                  <a:srgbClr val="000048"/>
                </a:solidFill>
                <a:latin typeface="Meiryo" panose="020B0604030504040204" pitchFamily="34" charset="-128"/>
                <a:ea typeface="Meiryo" panose="020B0604030504040204" pitchFamily="34" charset="-128"/>
                <a:cs typeface="HiraMinProN-W6"/>
              </a:rPr>
              <a:t>広告要素が強い</a:t>
            </a:r>
            <a:endParaRPr lang="en-US" altLang="ja-JP" sz="1200" b="1" spc="135" dirty="0">
              <a:solidFill>
                <a:srgbClr val="000048"/>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通常記事と並べた際に広告色が際立ち、読者に忌避されるリスクがあります。下記のような画像は広告効果に影響する可能性がありますので、なるべくお控えください。</a:t>
            </a: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9" name="タイトル 2">
            <a:extLst>
              <a:ext uri="{FF2B5EF4-FFF2-40B4-BE49-F238E27FC236}">
                <a16:creationId xmlns:a16="http://schemas.microsoft.com/office/drawing/2014/main" id="{0D2CD97D-2C92-6294-A3F8-278A544B8782}"/>
              </a:ext>
            </a:extLst>
          </p:cNvPr>
          <p:cNvSpPr txBox="1">
            <a:spLocks noChangeArrowheads="1"/>
          </p:cNvSpPr>
          <p:nvPr/>
        </p:nvSpPr>
        <p:spPr bwMode="auto">
          <a:xfrm>
            <a:off x="1887808" y="278618"/>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r>
              <a:rPr lang="en-US" altLang="ja-JP" sz="2000" dirty="0">
                <a:latin typeface="メイリオ" panose="020B0604030504040204" pitchFamily="34" charset="-128"/>
                <a:ea typeface="メイリオ" panose="020B0604030504040204" pitchFamily="34" charset="-128"/>
              </a:rPr>
              <a:t>(</a:t>
            </a:r>
            <a:r>
              <a:rPr lang="ja-JP" altLang="en-US" sz="2000">
                <a:latin typeface="メイリオ" panose="020B0604030504040204" pitchFamily="34" charset="-128"/>
                <a:ea typeface="メイリオ" panose="020B0604030504040204" pitchFamily="34" charset="-128"/>
              </a:rPr>
              <a:t>非推奨事項</a:t>
            </a:r>
            <a:r>
              <a:rPr lang="en-US" altLang="ja-JP" sz="2000" dirty="0">
                <a:latin typeface="メイリオ" panose="020B0604030504040204" pitchFamily="34" charset="-128"/>
                <a:ea typeface="メイリオ" panose="020B0604030504040204" pitchFamily="34" charset="-128"/>
              </a:rPr>
              <a:t>)</a:t>
            </a:r>
          </a:p>
        </p:txBody>
      </p:sp>
      <p:sp>
        <p:nvSpPr>
          <p:cNvPr id="13" name="object 3">
            <a:extLst>
              <a:ext uri="{FF2B5EF4-FFF2-40B4-BE49-F238E27FC236}">
                <a16:creationId xmlns:a16="http://schemas.microsoft.com/office/drawing/2014/main" id="{0414D3C8-1602-83EC-7F85-6FC811D43833}"/>
              </a:ext>
            </a:extLst>
          </p:cNvPr>
          <p:cNvSpPr>
            <a:spLocks noChangeAspect="1"/>
          </p:cNvSpPr>
          <p:nvPr/>
        </p:nvSpPr>
        <p:spPr>
          <a:xfrm>
            <a:off x="1750108" y="1771670"/>
            <a:ext cx="2521108" cy="1427352"/>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4" name="object 6">
            <a:extLst>
              <a:ext uri="{FF2B5EF4-FFF2-40B4-BE49-F238E27FC236}">
                <a16:creationId xmlns:a16="http://schemas.microsoft.com/office/drawing/2014/main" id="{20E036A3-CE51-5F09-E17F-644F4770BED1}"/>
              </a:ext>
            </a:extLst>
          </p:cNvPr>
          <p:cNvSpPr txBox="1">
            <a:spLocks noChangeAspect="1"/>
          </p:cNvSpPr>
          <p:nvPr/>
        </p:nvSpPr>
        <p:spPr>
          <a:xfrm>
            <a:off x="2344396" y="1817441"/>
            <a:ext cx="1332531" cy="151323"/>
          </a:xfrm>
          <a:prstGeom prst="rect">
            <a:avLst/>
          </a:prstGeom>
        </p:spPr>
        <p:txBody>
          <a:bodyPr vert="horz" wrap="square" lIns="0" tIns="12700" rIns="0" bIns="0" rtlCol="0">
            <a:spAutoFit/>
          </a:bodyPr>
          <a:lstStyle/>
          <a:p>
            <a:pPr algn="ctr">
              <a:spcBef>
                <a:spcPts val="100"/>
              </a:spcBef>
            </a:pPr>
            <a:r>
              <a:rPr lang="ja-JP" altLang="en-US" sz="900" b="1" spc="65">
                <a:solidFill>
                  <a:srgbClr val="FFFFFF"/>
                </a:solidFill>
                <a:latin typeface="Meiryo" panose="020B0604030504040204" pitchFamily="34" charset="-128"/>
                <a:ea typeface="Meiryo" panose="020B0604030504040204" pitchFamily="34" charset="-128"/>
                <a:cs typeface="HiraMinProN-W6"/>
              </a:rPr>
              <a:t>非推奨</a:t>
            </a:r>
            <a:endParaRPr sz="900" b="1" dirty="0">
              <a:latin typeface="Meiryo" panose="020B0604030504040204" pitchFamily="34" charset="-128"/>
              <a:ea typeface="Meiryo" panose="020B0604030504040204" pitchFamily="34" charset="-128"/>
              <a:cs typeface="HiraMinProN-W6"/>
            </a:endParaRPr>
          </a:p>
        </p:txBody>
      </p:sp>
      <p:sp>
        <p:nvSpPr>
          <p:cNvPr id="5" name="object 12">
            <a:extLst>
              <a:ext uri="{FF2B5EF4-FFF2-40B4-BE49-F238E27FC236}">
                <a16:creationId xmlns:a16="http://schemas.microsoft.com/office/drawing/2014/main" id="{3FD2C835-BF70-A85F-F1CB-F911F80D9F8A}"/>
              </a:ext>
            </a:extLst>
          </p:cNvPr>
          <p:cNvSpPr>
            <a:spLocks noChangeAspect="1"/>
          </p:cNvSpPr>
          <p:nvPr/>
        </p:nvSpPr>
        <p:spPr>
          <a:xfrm>
            <a:off x="3074849" y="2000509"/>
            <a:ext cx="1049341" cy="1049341"/>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 name="object 11">
            <a:extLst>
              <a:ext uri="{FF2B5EF4-FFF2-40B4-BE49-F238E27FC236}">
                <a16:creationId xmlns:a16="http://schemas.microsoft.com/office/drawing/2014/main" id="{5BE149C1-BEE1-AC31-1BF6-BF1CDD6A3BD6}"/>
              </a:ext>
            </a:extLst>
          </p:cNvPr>
          <p:cNvSpPr>
            <a:spLocks noChangeAspect="1"/>
          </p:cNvSpPr>
          <p:nvPr/>
        </p:nvSpPr>
        <p:spPr>
          <a:xfrm>
            <a:off x="1887808" y="2000509"/>
            <a:ext cx="1049341" cy="1049341"/>
          </a:xfrm>
          <a:prstGeom prst="rect">
            <a:avLst/>
          </a:prstGeom>
          <a:blipFill>
            <a:blip r:embed="rId5"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2" name="object 3">
            <a:extLst>
              <a:ext uri="{FF2B5EF4-FFF2-40B4-BE49-F238E27FC236}">
                <a16:creationId xmlns:a16="http://schemas.microsoft.com/office/drawing/2014/main" id="{E309F101-CDBE-C0A1-E298-0F39E24B6947}"/>
              </a:ext>
            </a:extLst>
          </p:cNvPr>
          <p:cNvSpPr>
            <a:spLocks noChangeAspect="1"/>
          </p:cNvSpPr>
          <p:nvPr/>
        </p:nvSpPr>
        <p:spPr>
          <a:xfrm>
            <a:off x="1750108" y="4503719"/>
            <a:ext cx="2521108" cy="1427352"/>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3" name="object 6">
            <a:extLst>
              <a:ext uri="{FF2B5EF4-FFF2-40B4-BE49-F238E27FC236}">
                <a16:creationId xmlns:a16="http://schemas.microsoft.com/office/drawing/2014/main" id="{96EA2F55-28D8-BD88-E0A2-DAC3F3C3CB15}"/>
              </a:ext>
            </a:extLst>
          </p:cNvPr>
          <p:cNvSpPr txBox="1">
            <a:spLocks noChangeAspect="1"/>
          </p:cNvSpPr>
          <p:nvPr/>
        </p:nvSpPr>
        <p:spPr>
          <a:xfrm>
            <a:off x="2344396" y="4549490"/>
            <a:ext cx="1332531" cy="151323"/>
          </a:xfrm>
          <a:prstGeom prst="rect">
            <a:avLst/>
          </a:prstGeom>
        </p:spPr>
        <p:txBody>
          <a:bodyPr vert="horz" wrap="square" lIns="0" tIns="12700" rIns="0" bIns="0" rtlCol="0">
            <a:spAutoFit/>
          </a:bodyPr>
          <a:lstStyle/>
          <a:p>
            <a:pPr algn="ctr">
              <a:spcBef>
                <a:spcPts val="100"/>
              </a:spcBef>
            </a:pPr>
            <a:r>
              <a:rPr lang="ja-JP" altLang="en-US" sz="900" b="1" spc="65">
                <a:solidFill>
                  <a:srgbClr val="FFFFFF"/>
                </a:solidFill>
                <a:latin typeface="Meiryo" panose="020B0604030504040204" pitchFamily="34" charset="-128"/>
                <a:ea typeface="Meiryo" panose="020B0604030504040204" pitchFamily="34" charset="-128"/>
                <a:cs typeface="HiraMinProN-W6"/>
              </a:rPr>
              <a:t>非推奨</a:t>
            </a:r>
            <a:endParaRPr sz="900" b="1" dirty="0">
              <a:latin typeface="Meiryo" panose="020B0604030504040204" pitchFamily="34" charset="-128"/>
              <a:ea typeface="Meiryo" panose="020B0604030504040204" pitchFamily="34" charset="-128"/>
              <a:cs typeface="HiraMinProN-W6"/>
            </a:endParaRPr>
          </a:p>
        </p:txBody>
      </p:sp>
      <p:sp>
        <p:nvSpPr>
          <p:cNvPr id="49" name="object 6">
            <a:extLst>
              <a:ext uri="{FF2B5EF4-FFF2-40B4-BE49-F238E27FC236}">
                <a16:creationId xmlns:a16="http://schemas.microsoft.com/office/drawing/2014/main" id="{6F7B5E0B-8FA1-AD52-25F8-9AFB158A7557}"/>
              </a:ext>
            </a:extLst>
          </p:cNvPr>
          <p:cNvSpPr>
            <a:spLocks noChangeAspect="1"/>
          </p:cNvSpPr>
          <p:nvPr/>
        </p:nvSpPr>
        <p:spPr>
          <a:xfrm>
            <a:off x="2485990" y="4732558"/>
            <a:ext cx="1049341" cy="1049341"/>
          </a:xfrm>
          <a:prstGeom prst="rect">
            <a:avLst/>
          </a:prstGeom>
          <a:blipFill>
            <a:blip r:embed="rId6"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0" name="object 7">
            <a:extLst>
              <a:ext uri="{FF2B5EF4-FFF2-40B4-BE49-F238E27FC236}">
                <a16:creationId xmlns:a16="http://schemas.microsoft.com/office/drawing/2014/main" id="{A40017AE-978C-9AA7-E463-DE168D9433D4}"/>
              </a:ext>
            </a:extLst>
          </p:cNvPr>
          <p:cNvSpPr>
            <a:spLocks noChangeAspect="1"/>
          </p:cNvSpPr>
          <p:nvPr/>
        </p:nvSpPr>
        <p:spPr>
          <a:xfrm>
            <a:off x="2485990" y="5441433"/>
            <a:ext cx="1049341" cy="337007"/>
          </a:xfrm>
          <a:custGeom>
            <a:avLst/>
            <a:gdLst/>
            <a:ahLst/>
            <a:cxnLst/>
            <a:rect l="l" t="t" r="r" b="b"/>
            <a:pathLst>
              <a:path w="1352550" h="543560">
                <a:moveTo>
                  <a:pt x="1352003" y="543280"/>
                </a:moveTo>
                <a:lnTo>
                  <a:pt x="0" y="543280"/>
                </a:lnTo>
                <a:lnTo>
                  <a:pt x="0" y="0"/>
                </a:lnTo>
                <a:lnTo>
                  <a:pt x="1352003" y="0"/>
                </a:lnTo>
                <a:lnTo>
                  <a:pt x="1352003" y="543280"/>
                </a:lnTo>
                <a:close/>
              </a:path>
            </a:pathLst>
          </a:custGeom>
          <a:solidFill>
            <a:srgbClr val="00B800">
              <a:alpha val="50000"/>
            </a:srgbClr>
          </a:solid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5" name="object 3">
            <a:extLst>
              <a:ext uri="{FF2B5EF4-FFF2-40B4-BE49-F238E27FC236}">
                <a16:creationId xmlns:a16="http://schemas.microsoft.com/office/drawing/2014/main" id="{7B1E6E33-0031-6167-8BA1-66915C6E2772}"/>
              </a:ext>
            </a:extLst>
          </p:cNvPr>
          <p:cNvSpPr>
            <a:spLocks noChangeAspect="1"/>
          </p:cNvSpPr>
          <p:nvPr/>
        </p:nvSpPr>
        <p:spPr>
          <a:xfrm>
            <a:off x="7922308" y="1771670"/>
            <a:ext cx="2521108" cy="1427352"/>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7" name="object 6">
            <a:extLst>
              <a:ext uri="{FF2B5EF4-FFF2-40B4-BE49-F238E27FC236}">
                <a16:creationId xmlns:a16="http://schemas.microsoft.com/office/drawing/2014/main" id="{BF0098AB-F072-4E8C-DE5E-0F94FC4D4C0B}"/>
              </a:ext>
            </a:extLst>
          </p:cNvPr>
          <p:cNvSpPr txBox="1">
            <a:spLocks noChangeAspect="1"/>
          </p:cNvSpPr>
          <p:nvPr/>
        </p:nvSpPr>
        <p:spPr>
          <a:xfrm>
            <a:off x="8516596" y="1817441"/>
            <a:ext cx="1332531" cy="151323"/>
          </a:xfrm>
          <a:prstGeom prst="rect">
            <a:avLst/>
          </a:prstGeom>
        </p:spPr>
        <p:txBody>
          <a:bodyPr vert="horz" wrap="square" lIns="0" tIns="12700" rIns="0" bIns="0" rtlCol="0">
            <a:spAutoFit/>
          </a:bodyPr>
          <a:lstStyle/>
          <a:p>
            <a:pPr algn="ctr">
              <a:spcBef>
                <a:spcPts val="100"/>
              </a:spcBef>
            </a:pPr>
            <a:r>
              <a:rPr lang="ja-JP" altLang="en-US" sz="900" b="1" spc="65">
                <a:solidFill>
                  <a:srgbClr val="FFFFFF"/>
                </a:solidFill>
                <a:latin typeface="Meiryo" panose="020B0604030504040204" pitchFamily="34" charset="-128"/>
                <a:ea typeface="Meiryo" panose="020B0604030504040204" pitchFamily="34" charset="-128"/>
                <a:cs typeface="HiraMinProN-W6"/>
              </a:rPr>
              <a:t>非推奨</a:t>
            </a:r>
            <a:endParaRPr sz="900" b="1" dirty="0">
              <a:latin typeface="Meiryo" panose="020B0604030504040204" pitchFamily="34" charset="-128"/>
              <a:ea typeface="Meiryo" panose="020B0604030504040204" pitchFamily="34" charset="-128"/>
              <a:cs typeface="HiraMinProN-W6"/>
            </a:endParaRPr>
          </a:p>
        </p:txBody>
      </p:sp>
      <p:sp>
        <p:nvSpPr>
          <p:cNvPr id="54" name="object 17">
            <a:extLst>
              <a:ext uri="{FF2B5EF4-FFF2-40B4-BE49-F238E27FC236}">
                <a16:creationId xmlns:a16="http://schemas.microsoft.com/office/drawing/2014/main" id="{816D526A-2042-B63D-352D-065256333B3E}"/>
              </a:ext>
            </a:extLst>
          </p:cNvPr>
          <p:cNvSpPr>
            <a:spLocks noChangeAspect="1"/>
          </p:cNvSpPr>
          <p:nvPr/>
        </p:nvSpPr>
        <p:spPr>
          <a:xfrm>
            <a:off x="8062199" y="2002677"/>
            <a:ext cx="1030103" cy="1030103"/>
          </a:xfrm>
          <a:prstGeom prst="rect">
            <a:avLst/>
          </a:prstGeom>
          <a:blipFill>
            <a:blip r:embed="rId7"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5" name="object 18">
            <a:extLst>
              <a:ext uri="{FF2B5EF4-FFF2-40B4-BE49-F238E27FC236}">
                <a16:creationId xmlns:a16="http://schemas.microsoft.com/office/drawing/2014/main" id="{611BE47A-B40B-C868-4D0E-B663D13FB23A}"/>
              </a:ext>
            </a:extLst>
          </p:cNvPr>
          <p:cNvSpPr>
            <a:spLocks noChangeAspect="1"/>
          </p:cNvSpPr>
          <p:nvPr/>
        </p:nvSpPr>
        <p:spPr>
          <a:xfrm>
            <a:off x="9245384" y="2000509"/>
            <a:ext cx="1049341" cy="1049341"/>
          </a:xfrm>
          <a:prstGeom prst="rect">
            <a:avLst/>
          </a:prstGeom>
          <a:blipFill>
            <a:blip r:embed="rId8"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05342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78782-0019-8739-9FA0-4DE106682AB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6020332-AD7E-590B-F34E-39C05D09A39C}"/>
              </a:ext>
            </a:extLst>
          </p:cNvPr>
          <p:cNvSpPr>
            <a:spLocks noGrp="1"/>
          </p:cNvSpPr>
          <p:nvPr>
            <p:ph type="body" sz="quarter" idx="12"/>
          </p:nvPr>
        </p:nvSpPr>
        <p:spPr>
          <a:xfrm>
            <a:off x="587922" y="67514"/>
            <a:ext cx="968503" cy="410840"/>
          </a:xfrm>
        </p:spPr>
        <p:txBody>
          <a:bodyPr/>
          <a:lstStyle/>
          <a:p>
            <a:pPr marL="0" indent="0">
              <a:buNone/>
            </a:pPr>
            <a:r>
              <a:rPr kumimoji="1" lang="ja-JP" altLang="en-US" spc="0"/>
              <a:t>申し込み</a:t>
            </a:r>
          </a:p>
        </p:txBody>
      </p:sp>
      <p:pic>
        <p:nvPicPr>
          <p:cNvPr id="6" name="図プレースホルダー 8" descr="アイコン&#10;&#10;自動的に生成された説明">
            <a:extLst>
              <a:ext uri="{FF2B5EF4-FFF2-40B4-BE49-F238E27FC236}">
                <a16:creationId xmlns:a16="http://schemas.microsoft.com/office/drawing/2014/main" id="{1D9AFFFD-3A44-FB9A-74DD-DB3037E0397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F3C3344D-E7B6-C758-935A-59FDC56EE678}"/>
              </a:ext>
            </a:extLst>
          </p:cNvPr>
          <p:cNvSpPr txBox="1">
            <a:spLocks noChangeArrowheads="1"/>
          </p:cNvSpPr>
          <p:nvPr/>
        </p:nvSpPr>
        <p:spPr bwMode="auto">
          <a:xfrm>
            <a:off x="1887808" y="280645"/>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dirty="0">
                <a:latin typeface="メイリオ" panose="020B0604030504040204" pitchFamily="34" charset="-128"/>
                <a:ea typeface="メイリオ" panose="020B0604030504040204" pitchFamily="34" charset="-128"/>
              </a:rPr>
              <a:t>お申し込みから</a:t>
            </a:r>
            <a:r>
              <a:rPr lang="ja-JP" altLang="en-US" sz="2000">
                <a:latin typeface="メイリオ" panose="020B0604030504040204" pitchFamily="34" charset="-128"/>
                <a:ea typeface="メイリオ" panose="020B0604030504040204" pitchFamily="34" charset="-128"/>
              </a:rPr>
              <a:t>掲載まで</a:t>
            </a:r>
            <a:endParaRPr lang="en-US" altLang="ja-JP" sz="1600" dirty="0">
              <a:solidFill>
                <a:srgbClr val="FF0000"/>
              </a:solidFill>
              <a:latin typeface="メイリオ" panose="020B0604030504040204" pitchFamily="34" charset="-128"/>
              <a:ea typeface="メイリオ" panose="020B0604030504040204" pitchFamily="34" charset="-128"/>
            </a:endParaRPr>
          </a:p>
        </p:txBody>
      </p:sp>
      <p:sp>
        <p:nvSpPr>
          <p:cNvPr id="2" name="object 7">
            <a:extLst>
              <a:ext uri="{FF2B5EF4-FFF2-40B4-BE49-F238E27FC236}">
                <a16:creationId xmlns:a16="http://schemas.microsoft.com/office/drawing/2014/main" id="{FE74E660-CE00-E9C2-A710-650ACB4F4F63}"/>
              </a:ext>
            </a:extLst>
          </p:cNvPr>
          <p:cNvSpPr txBox="1"/>
          <p:nvPr/>
        </p:nvSpPr>
        <p:spPr>
          <a:xfrm>
            <a:off x="756282" y="2472463"/>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3</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 name="object 8">
            <a:extLst>
              <a:ext uri="{FF2B5EF4-FFF2-40B4-BE49-F238E27FC236}">
                <a16:creationId xmlns:a16="http://schemas.microsoft.com/office/drawing/2014/main" id="{0F590726-9517-2F58-29CA-E4540EEB12B7}"/>
              </a:ext>
            </a:extLst>
          </p:cNvPr>
          <p:cNvSpPr txBox="1"/>
          <p:nvPr/>
        </p:nvSpPr>
        <p:spPr>
          <a:xfrm>
            <a:off x="4016569" y="3114183"/>
            <a:ext cx="7531316" cy="308802"/>
          </a:xfrm>
          <a:prstGeom prst="rect">
            <a:avLst/>
          </a:prstGeom>
        </p:spPr>
        <p:txBody>
          <a:bodyPr vert="horz" wrap="square" lIns="0" tIns="12700" rIns="0" bIns="0" rtlCol="0">
            <a:spAutoFit/>
          </a:bodyPr>
          <a:lstStyle/>
          <a:p>
            <a:pPr marL="12700" marR="5080">
              <a:lnSpc>
                <a:spcPct val="114599"/>
              </a:lnSpc>
              <a:spcBef>
                <a:spcPts val="100"/>
              </a:spcBef>
            </a:pPr>
            <a:r>
              <a:rPr lang="ja-JP" altLang="en-US" sz="800" spc="50" dirty="0">
                <a:solidFill>
                  <a:srgbClr val="333333"/>
                </a:solidFill>
                <a:latin typeface="Meiryo" panose="020B0604030504040204" pitchFamily="34" charset="-128"/>
                <a:ea typeface="Meiryo" panose="020B0604030504040204" pitchFamily="34" charset="-128"/>
                <a:cs typeface="Arial Unicode MS"/>
              </a:rPr>
              <a:t>弊社営業担当まで掲載開始希望日の空き枠状況をご確認</a:t>
            </a:r>
            <a:r>
              <a:rPr lang="ja-JP" altLang="en-US" sz="800" spc="50">
                <a:solidFill>
                  <a:srgbClr val="333333"/>
                </a:solidFill>
                <a:latin typeface="Meiryo" panose="020B0604030504040204" pitchFamily="34" charset="-128"/>
                <a:ea typeface="Meiryo" panose="020B0604030504040204" pitchFamily="34" charset="-128"/>
                <a:cs typeface="Arial Unicode MS"/>
              </a:rPr>
              <a:t>ください</a:t>
            </a:r>
            <a:r>
              <a:rPr sz="800" dirty="0">
                <a:solidFill>
                  <a:srgbClr val="333333"/>
                </a:solidFill>
                <a:latin typeface="Meiryo" panose="020B0604030504040204" pitchFamily="34" charset="-128"/>
                <a:ea typeface="Meiryo" panose="020B0604030504040204" pitchFamily="34" charset="-128"/>
                <a:cs typeface="Arial Unicode MS"/>
              </a:rPr>
              <a:t>。</a:t>
            </a:r>
            <a:r>
              <a:rPr lang="ja-JP" altLang="en-US" sz="800">
                <a:solidFill>
                  <a:srgbClr val="333333"/>
                </a:solidFill>
                <a:latin typeface="Meiryo" panose="020B0604030504040204" pitchFamily="34" charset="-128"/>
                <a:ea typeface="Meiryo" panose="020B0604030504040204" pitchFamily="34" charset="-128"/>
                <a:cs typeface="Arial Unicode MS"/>
              </a:rPr>
              <a:t>併せて</a:t>
            </a:r>
            <a:r>
              <a:rPr sz="800" spc="-360" dirty="0">
                <a:solidFill>
                  <a:srgbClr val="333333"/>
                </a:solidFill>
                <a:latin typeface="Meiryo" panose="020B0604030504040204" pitchFamily="34" charset="-128"/>
                <a:ea typeface="Meiryo" panose="020B0604030504040204" pitchFamily="34" charset="-128"/>
                <a:cs typeface="Arial Unicode MS"/>
              </a:rPr>
              <a:t>、</a:t>
            </a:r>
            <a:r>
              <a:rPr sz="800" spc="50" dirty="0" err="1">
                <a:solidFill>
                  <a:srgbClr val="333333"/>
                </a:solidFill>
                <a:latin typeface="Meiryo" panose="020B0604030504040204" pitchFamily="34" charset="-128"/>
                <a:ea typeface="Meiryo" panose="020B0604030504040204" pitchFamily="34" charset="-128"/>
                <a:cs typeface="Arial Unicode MS"/>
              </a:rPr>
              <a:t>仮</a:t>
            </a:r>
            <a:r>
              <a:rPr sz="800" dirty="0" err="1">
                <a:solidFill>
                  <a:srgbClr val="333333"/>
                </a:solidFill>
                <a:latin typeface="Meiryo" panose="020B0604030504040204" pitchFamily="34" charset="-128"/>
                <a:ea typeface="Meiryo" panose="020B0604030504040204" pitchFamily="34" charset="-128"/>
                <a:cs typeface="Arial Unicode MS"/>
              </a:rPr>
              <a:t>押</a:t>
            </a:r>
            <a:r>
              <a:rPr sz="800" spc="-35" dirty="0" err="1">
                <a:solidFill>
                  <a:srgbClr val="333333"/>
                </a:solidFill>
                <a:latin typeface="Meiryo" panose="020B0604030504040204" pitchFamily="34" charset="-128"/>
                <a:ea typeface="Meiryo" panose="020B0604030504040204" pitchFamily="34" charset="-128"/>
                <a:cs typeface="Arial Unicode MS"/>
              </a:rPr>
              <a:t>さ</a:t>
            </a:r>
            <a:r>
              <a:rPr sz="800" spc="-45" dirty="0" err="1">
                <a:solidFill>
                  <a:srgbClr val="333333"/>
                </a:solidFill>
                <a:latin typeface="Meiryo" panose="020B0604030504040204" pitchFamily="34" charset="-128"/>
                <a:ea typeface="Meiryo" panose="020B0604030504040204" pitchFamily="34" charset="-128"/>
                <a:cs typeface="Arial Unicode MS"/>
              </a:rPr>
              <a:t>え</a:t>
            </a:r>
            <a:r>
              <a:rPr sz="800" spc="-50" dirty="0" err="1">
                <a:solidFill>
                  <a:srgbClr val="333333"/>
                </a:solidFill>
                <a:latin typeface="Meiryo" panose="020B0604030504040204" pitchFamily="34" charset="-128"/>
                <a:ea typeface="Meiryo" panose="020B0604030504040204" pitchFamily="34" charset="-128"/>
                <a:cs typeface="Arial Unicode MS"/>
              </a:rPr>
              <a:t>を</a:t>
            </a:r>
            <a:r>
              <a:rPr sz="800" spc="25" dirty="0" err="1">
                <a:solidFill>
                  <a:srgbClr val="333333"/>
                </a:solidFill>
                <a:latin typeface="Meiryo" panose="020B0604030504040204" pitchFamily="34" charset="-128"/>
                <a:ea typeface="Meiryo" panose="020B0604030504040204" pitchFamily="34" charset="-128"/>
                <a:cs typeface="Arial Unicode MS"/>
              </a:rPr>
              <a:t>ご</a:t>
            </a:r>
            <a:r>
              <a:rPr sz="800" spc="50" dirty="0" err="1">
                <a:solidFill>
                  <a:srgbClr val="333333"/>
                </a:solidFill>
                <a:latin typeface="Meiryo" panose="020B0604030504040204" pitchFamily="34" charset="-128"/>
                <a:ea typeface="Meiryo" panose="020B0604030504040204" pitchFamily="34" charset="-128"/>
                <a:cs typeface="Arial Unicode MS"/>
              </a:rPr>
              <a:t>依</a:t>
            </a:r>
            <a:r>
              <a:rPr sz="800" spc="-25" dirty="0" err="1">
                <a:solidFill>
                  <a:srgbClr val="333333"/>
                </a:solidFill>
                <a:latin typeface="Meiryo" panose="020B0604030504040204" pitchFamily="34" charset="-128"/>
                <a:ea typeface="Meiryo" panose="020B0604030504040204" pitchFamily="34" charset="-128"/>
                <a:cs typeface="Arial Unicode MS"/>
              </a:rPr>
              <a:t>頼</a:t>
            </a:r>
            <a:r>
              <a:rPr sz="800" spc="-45" dirty="0" err="1">
                <a:solidFill>
                  <a:srgbClr val="333333"/>
                </a:solidFill>
                <a:latin typeface="Meiryo" panose="020B0604030504040204" pitchFamily="34" charset="-128"/>
                <a:ea typeface="Meiryo" panose="020B0604030504040204" pitchFamily="34" charset="-128"/>
                <a:cs typeface="Arial Unicode MS"/>
              </a:rPr>
              <a:t>く</a:t>
            </a:r>
            <a:r>
              <a:rPr sz="800" spc="-15" dirty="0" err="1">
                <a:solidFill>
                  <a:srgbClr val="333333"/>
                </a:solidFill>
                <a:latin typeface="Meiryo" panose="020B0604030504040204" pitchFamily="34" charset="-128"/>
                <a:ea typeface="Meiryo" panose="020B0604030504040204" pitchFamily="34" charset="-128"/>
                <a:cs typeface="Arial Unicode MS"/>
              </a:rPr>
              <a:t>だ</a:t>
            </a:r>
            <a:r>
              <a:rPr sz="800" spc="-20" dirty="0" err="1">
                <a:solidFill>
                  <a:srgbClr val="333333"/>
                </a:solidFill>
                <a:latin typeface="Meiryo" panose="020B0604030504040204" pitchFamily="34" charset="-128"/>
                <a:ea typeface="Meiryo" panose="020B0604030504040204" pitchFamily="34" charset="-128"/>
                <a:cs typeface="Arial Unicode MS"/>
              </a:rPr>
              <a:t>さ</a:t>
            </a:r>
            <a:r>
              <a:rPr sz="800" spc="30" dirty="0" err="1">
                <a:solidFill>
                  <a:srgbClr val="333333"/>
                </a:solidFill>
                <a:latin typeface="Meiryo" panose="020B0604030504040204" pitchFamily="34" charset="-128"/>
                <a:ea typeface="Meiryo" panose="020B0604030504040204" pitchFamily="34" charset="-128"/>
                <a:cs typeface="Arial Unicode MS"/>
              </a:rPr>
              <a:t>い</a:t>
            </a:r>
            <a:r>
              <a:rPr sz="800" spc="30" dirty="0">
                <a:solidFill>
                  <a:srgbClr val="333333"/>
                </a:solidFill>
                <a:latin typeface="Meiryo" panose="020B0604030504040204" pitchFamily="34" charset="-128"/>
                <a:ea typeface="Meiryo" panose="020B0604030504040204" pitchFamily="34" charset="-128"/>
                <a:cs typeface="Arial Unicode MS"/>
              </a:rPr>
              <a:t>。</a:t>
            </a:r>
            <a:endParaRPr lang="en-US" sz="800" spc="30" dirty="0">
              <a:solidFill>
                <a:srgbClr val="333333"/>
              </a:solidFill>
              <a:latin typeface="Meiryo" panose="020B0604030504040204" pitchFamily="34" charset="-128"/>
              <a:ea typeface="Meiryo" panose="020B0604030504040204" pitchFamily="34" charset="-128"/>
              <a:cs typeface="Arial Unicode MS"/>
            </a:endParaRPr>
          </a:p>
          <a:p>
            <a:pPr marL="12700" marR="5080">
              <a:lnSpc>
                <a:spcPct val="114599"/>
              </a:lnSpc>
              <a:spcBef>
                <a:spcPts val="100"/>
              </a:spcBef>
            </a:pPr>
            <a:r>
              <a:rPr lang="en-US" altLang="ja-JP" sz="800" dirty="0">
                <a:solidFill>
                  <a:srgbClr val="333333"/>
                </a:solidFill>
                <a:latin typeface="Meiryo" panose="020B0604030504040204" pitchFamily="34" charset="-128"/>
                <a:ea typeface="Meiryo" panose="020B0604030504040204" pitchFamily="34" charset="-128"/>
                <a:cs typeface="Arial Unicode MS"/>
              </a:rPr>
              <a:t>※</a:t>
            </a:r>
            <a:r>
              <a:rPr lang="ja-JP" altLang="en-US" sz="800">
                <a:solidFill>
                  <a:srgbClr val="333333"/>
                </a:solidFill>
                <a:latin typeface="Meiryo" panose="020B0604030504040204" pitchFamily="34" charset="-128"/>
                <a:ea typeface="Meiryo" panose="020B0604030504040204" pitchFamily="34" charset="-128"/>
                <a:cs typeface="Arial Unicode MS"/>
              </a:rPr>
              <a:t>仮押さえは、</a:t>
            </a:r>
            <a:r>
              <a:rPr lang="en-US" altLang="ja-JP" sz="800" dirty="0">
                <a:solidFill>
                  <a:srgbClr val="333333"/>
                </a:solidFill>
                <a:latin typeface="Meiryo" panose="020B0604030504040204" pitchFamily="34" charset="-128"/>
                <a:ea typeface="Meiryo" panose="020B0604030504040204" pitchFamily="34" charset="-128"/>
                <a:cs typeface="Arial Unicode MS"/>
              </a:rPr>
              <a:t>STEP 3</a:t>
            </a:r>
            <a:r>
              <a:rPr lang="ja-JP" altLang="en-US" sz="800">
                <a:solidFill>
                  <a:srgbClr val="333333"/>
                </a:solidFill>
                <a:latin typeface="Meiryo" panose="020B0604030504040204" pitchFamily="34" charset="-128"/>
                <a:ea typeface="Meiryo" panose="020B0604030504040204" pitchFamily="34" charset="-128"/>
                <a:cs typeface="Arial Unicode MS"/>
              </a:rPr>
              <a:t>で制作</a:t>
            </a:r>
            <a:r>
              <a:rPr lang="ja-JP" altLang="en-US" sz="800" dirty="0">
                <a:solidFill>
                  <a:srgbClr val="333333"/>
                </a:solidFill>
                <a:latin typeface="Meiryo" panose="020B0604030504040204" pitchFamily="34" charset="-128"/>
                <a:ea typeface="Meiryo" panose="020B0604030504040204" pitchFamily="34" charset="-128"/>
                <a:cs typeface="Arial Unicode MS"/>
              </a:rPr>
              <a:t>可否判断シート</a:t>
            </a:r>
            <a:r>
              <a:rPr lang="ja-JP" altLang="en-US" sz="800">
                <a:solidFill>
                  <a:srgbClr val="333333"/>
                </a:solidFill>
                <a:latin typeface="Meiryo" panose="020B0604030504040204" pitchFamily="34" charset="-128"/>
                <a:ea typeface="Meiryo" panose="020B0604030504040204" pitchFamily="34" charset="-128"/>
                <a:cs typeface="Arial Unicode MS"/>
              </a:rPr>
              <a:t>のご提出が済んでいることが</a:t>
            </a:r>
            <a:r>
              <a:rPr lang="ja-JP" altLang="en-US" sz="800" dirty="0">
                <a:solidFill>
                  <a:srgbClr val="333333"/>
                </a:solidFill>
                <a:latin typeface="Meiryo" panose="020B0604030504040204" pitchFamily="34" charset="-128"/>
                <a:ea typeface="Meiryo" panose="020B0604030504040204" pitchFamily="34" charset="-128"/>
                <a:cs typeface="Arial Unicode MS"/>
              </a:rPr>
              <a:t>条件</a:t>
            </a:r>
            <a:r>
              <a:rPr lang="ja-JP" altLang="en-US" sz="800">
                <a:solidFill>
                  <a:srgbClr val="333333"/>
                </a:solidFill>
                <a:latin typeface="Meiryo" panose="020B0604030504040204" pitchFamily="34" charset="-128"/>
                <a:ea typeface="Meiryo" panose="020B0604030504040204" pitchFamily="34" charset="-128"/>
                <a:cs typeface="Arial Unicode MS"/>
              </a:rPr>
              <a:t>となります</a:t>
            </a:r>
            <a:endParaRPr sz="800" dirty="0">
              <a:latin typeface="Meiryo" panose="020B0604030504040204" pitchFamily="34" charset="-128"/>
              <a:ea typeface="Meiryo" panose="020B0604030504040204" pitchFamily="34" charset="-128"/>
              <a:cs typeface="Arial Unicode MS"/>
            </a:endParaRPr>
          </a:p>
        </p:txBody>
      </p:sp>
      <p:sp>
        <p:nvSpPr>
          <p:cNvPr id="5" name="object 9">
            <a:extLst>
              <a:ext uri="{FF2B5EF4-FFF2-40B4-BE49-F238E27FC236}">
                <a16:creationId xmlns:a16="http://schemas.microsoft.com/office/drawing/2014/main" id="{59E76E5D-5DC1-5162-EC76-2F73541D5E90}"/>
              </a:ext>
            </a:extLst>
          </p:cNvPr>
          <p:cNvSpPr txBox="1"/>
          <p:nvPr/>
        </p:nvSpPr>
        <p:spPr>
          <a:xfrm>
            <a:off x="756282" y="3206941"/>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4</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9" name="object 11">
            <a:extLst>
              <a:ext uri="{FF2B5EF4-FFF2-40B4-BE49-F238E27FC236}">
                <a16:creationId xmlns:a16="http://schemas.microsoft.com/office/drawing/2014/main" id="{241670D0-E4CF-456A-1ED8-18114346BD9F}"/>
              </a:ext>
            </a:extLst>
          </p:cNvPr>
          <p:cNvSpPr txBox="1"/>
          <p:nvPr/>
        </p:nvSpPr>
        <p:spPr>
          <a:xfrm>
            <a:off x="756282" y="3617261"/>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5</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1" name="object 13">
            <a:extLst>
              <a:ext uri="{FF2B5EF4-FFF2-40B4-BE49-F238E27FC236}">
                <a16:creationId xmlns:a16="http://schemas.microsoft.com/office/drawing/2014/main" id="{2DA7351D-6F72-E5DB-8CCF-520638F696BB}"/>
              </a:ext>
            </a:extLst>
          </p:cNvPr>
          <p:cNvSpPr txBox="1"/>
          <p:nvPr/>
        </p:nvSpPr>
        <p:spPr>
          <a:xfrm>
            <a:off x="756282" y="4255663"/>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6</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2" name="object 14">
            <a:extLst>
              <a:ext uri="{FF2B5EF4-FFF2-40B4-BE49-F238E27FC236}">
                <a16:creationId xmlns:a16="http://schemas.microsoft.com/office/drawing/2014/main" id="{C83886BB-74CA-EA87-FE0E-17046EB64077}"/>
              </a:ext>
            </a:extLst>
          </p:cNvPr>
          <p:cNvSpPr txBox="1"/>
          <p:nvPr/>
        </p:nvSpPr>
        <p:spPr>
          <a:xfrm>
            <a:off x="4016569" y="4826921"/>
            <a:ext cx="4572001" cy="135935"/>
          </a:xfrm>
          <a:prstGeom prst="rect">
            <a:avLst/>
          </a:prstGeom>
        </p:spPr>
        <p:txBody>
          <a:bodyPr vert="horz" wrap="square" lIns="0" tIns="12700" rIns="0" bIns="0" rtlCol="0">
            <a:spAutoFit/>
          </a:bodyPr>
          <a:lstStyle/>
          <a:p>
            <a:pPr marL="12699">
              <a:spcBef>
                <a:spcPts val="100"/>
              </a:spcBef>
            </a:pPr>
            <a:r>
              <a:rPr lang="en"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dirty="0">
                <a:solidFill>
                  <a:srgbClr val="333333"/>
                </a:solidFill>
                <a:latin typeface="Meiryo" panose="020B0604030504040204" pitchFamily="34" charset="-128"/>
                <a:ea typeface="Meiryo" panose="020B0604030504040204" pitchFamily="34" charset="-128"/>
                <a:cs typeface="Arial Unicode MS"/>
              </a:rPr>
              <a:t>掲載開始</a:t>
            </a:r>
            <a:r>
              <a:rPr sz="800" spc="75" dirty="0">
                <a:solidFill>
                  <a:srgbClr val="333333"/>
                </a:solidFill>
                <a:latin typeface="Meiryo" panose="020B0604030504040204" pitchFamily="34" charset="-128"/>
                <a:ea typeface="Meiryo" panose="020B0604030504040204" pitchFamily="34" charset="-128"/>
                <a:cs typeface="Arial Unicode MS"/>
              </a:rPr>
              <a:t>8</a:t>
            </a:r>
            <a:r>
              <a:rPr sz="800" dirty="0">
                <a:solidFill>
                  <a:srgbClr val="333333"/>
                </a:solidFill>
                <a:latin typeface="Meiryo" panose="020B0604030504040204" pitchFamily="34" charset="-128"/>
                <a:ea typeface="Meiryo" panose="020B0604030504040204" pitchFamily="34" charset="-128"/>
                <a:cs typeface="Arial Unicode MS"/>
              </a:rPr>
              <a:t>営</a:t>
            </a:r>
            <a:r>
              <a:rPr sz="800" spc="-30" dirty="0">
                <a:solidFill>
                  <a:srgbClr val="333333"/>
                </a:solidFill>
                <a:latin typeface="Meiryo" panose="020B0604030504040204" pitchFamily="34" charset="-128"/>
                <a:ea typeface="Meiryo" panose="020B0604030504040204" pitchFamily="34" charset="-128"/>
                <a:cs typeface="Arial Unicode MS"/>
              </a:rPr>
              <a:t>業</a:t>
            </a:r>
            <a:r>
              <a:rPr sz="800" spc="-35" dirty="0">
                <a:solidFill>
                  <a:srgbClr val="333333"/>
                </a:solidFill>
                <a:latin typeface="Meiryo" panose="020B0604030504040204" pitchFamily="34" charset="-128"/>
                <a:ea typeface="Meiryo" panose="020B0604030504040204" pitchFamily="34" charset="-128"/>
                <a:cs typeface="Arial Unicode MS"/>
              </a:rPr>
              <a:t>日</a:t>
            </a:r>
            <a:r>
              <a:rPr sz="800" spc="-25" dirty="0">
                <a:solidFill>
                  <a:srgbClr val="333333"/>
                </a:solidFill>
                <a:latin typeface="Meiryo" panose="020B0604030504040204" pitchFamily="34" charset="-128"/>
                <a:ea typeface="Meiryo" panose="020B0604030504040204" pitchFamily="34" charset="-128"/>
                <a:cs typeface="Arial Unicode MS"/>
              </a:rPr>
              <a:t>前</a:t>
            </a:r>
            <a:r>
              <a:rPr sz="800" spc="-35" dirty="0">
                <a:solidFill>
                  <a:srgbClr val="333333"/>
                </a:solidFill>
                <a:latin typeface="Meiryo" panose="020B0604030504040204" pitchFamily="34" charset="-128"/>
                <a:ea typeface="Meiryo" panose="020B0604030504040204" pitchFamily="34" charset="-128"/>
                <a:cs typeface="Arial Unicode MS"/>
              </a:rPr>
              <a:t>ま</a:t>
            </a:r>
            <a:r>
              <a:rPr sz="800" spc="-25" dirty="0">
                <a:solidFill>
                  <a:srgbClr val="333333"/>
                </a:solidFill>
                <a:latin typeface="Meiryo" panose="020B0604030504040204" pitchFamily="34" charset="-128"/>
                <a:ea typeface="Meiryo" panose="020B0604030504040204" pitchFamily="34" charset="-128"/>
                <a:cs typeface="Arial Unicode MS"/>
              </a:rPr>
              <a:t>で</a:t>
            </a:r>
            <a:r>
              <a:rPr sz="800" spc="-30" dirty="0">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、記事の初稿を提出いたします。</a:t>
            </a:r>
          </a:p>
        </p:txBody>
      </p:sp>
      <p:sp>
        <p:nvSpPr>
          <p:cNvPr id="13" name="object 15">
            <a:extLst>
              <a:ext uri="{FF2B5EF4-FFF2-40B4-BE49-F238E27FC236}">
                <a16:creationId xmlns:a16="http://schemas.microsoft.com/office/drawing/2014/main" id="{C9106502-E0A8-C045-783A-6BC44F4F79E2}"/>
              </a:ext>
            </a:extLst>
          </p:cNvPr>
          <p:cNvSpPr txBox="1"/>
          <p:nvPr/>
        </p:nvSpPr>
        <p:spPr>
          <a:xfrm>
            <a:off x="756282" y="4846174"/>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7</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4" name="object 16">
            <a:extLst>
              <a:ext uri="{FF2B5EF4-FFF2-40B4-BE49-F238E27FC236}">
                <a16:creationId xmlns:a16="http://schemas.microsoft.com/office/drawing/2014/main" id="{B66C3191-8635-8E94-F174-B536A417F568}"/>
              </a:ext>
            </a:extLst>
          </p:cNvPr>
          <p:cNvSpPr txBox="1"/>
          <p:nvPr/>
        </p:nvSpPr>
        <p:spPr>
          <a:xfrm>
            <a:off x="4016569" y="5160682"/>
            <a:ext cx="5184305" cy="135935"/>
          </a:xfrm>
          <a:prstGeom prst="rect">
            <a:avLst/>
          </a:prstGeom>
        </p:spPr>
        <p:txBody>
          <a:bodyPr vert="horz" wrap="square" lIns="0" tIns="12700" rIns="0" bIns="0" rtlCol="0">
            <a:spAutoFit/>
          </a:bodyPr>
          <a:lstStyle/>
          <a:p>
            <a:pPr marL="12699">
              <a:spcBef>
                <a:spcPts val="100"/>
              </a:spcBef>
            </a:pPr>
            <a:r>
              <a:rPr lang="en"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dirty="0">
                <a:solidFill>
                  <a:srgbClr val="333333"/>
                </a:solidFill>
                <a:latin typeface="Meiryo" panose="020B0604030504040204" pitchFamily="34" charset="-128"/>
                <a:ea typeface="Meiryo" panose="020B0604030504040204" pitchFamily="34" charset="-128"/>
                <a:cs typeface="Arial Unicode MS"/>
              </a:rPr>
              <a:t>掲載開</a:t>
            </a:r>
            <a:r>
              <a:rPr sz="800" spc="5" dirty="0">
                <a:solidFill>
                  <a:srgbClr val="333333"/>
                </a:solidFill>
                <a:latin typeface="Meiryo" panose="020B0604030504040204" pitchFamily="34" charset="-128"/>
                <a:ea typeface="Meiryo" panose="020B0604030504040204" pitchFamily="34" charset="-128"/>
                <a:cs typeface="Arial Unicode MS"/>
              </a:rPr>
              <a:t>始</a:t>
            </a:r>
            <a:r>
              <a:rPr sz="800" spc="65" dirty="0">
                <a:solidFill>
                  <a:srgbClr val="333333"/>
                </a:solidFill>
                <a:latin typeface="Meiryo" panose="020B0604030504040204" pitchFamily="34" charset="-128"/>
                <a:ea typeface="Meiryo" panose="020B0604030504040204" pitchFamily="34" charset="-128"/>
                <a:cs typeface="Arial Unicode MS"/>
              </a:rPr>
              <a:t>6</a:t>
            </a:r>
            <a:r>
              <a:rPr sz="800" dirty="0">
                <a:solidFill>
                  <a:srgbClr val="333333"/>
                </a:solidFill>
                <a:latin typeface="Meiryo" panose="020B0604030504040204" pitchFamily="34" charset="-128"/>
                <a:ea typeface="Meiryo" panose="020B0604030504040204" pitchFamily="34" charset="-128"/>
                <a:cs typeface="Arial Unicode MS"/>
              </a:rPr>
              <a:t>営</a:t>
            </a:r>
            <a:r>
              <a:rPr sz="800" spc="-30" dirty="0">
                <a:solidFill>
                  <a:srgbClr val="333333"/>
                </a:solidFill>
                <a:latin typeface="Meiryo" panose="020B0604030504040204" pitchFamily="34" charset="-128"/>
                <a:ea typeface="Meiryo" panose="020B0604030504040204" pitchFamily="34" charset="-128"/>
                <a:cs typeface="Arial Unicode MS"/>
              </a:rPr>
              <a:t>業</a:t>
            </a:r>
            <a:r>
              <a:rPr sz="800" spc="-35" dirty="0">
                <a:solidFill>
                  <a:srgbClr val="333333"/>
                </a:solidFill>
                <a:latin typeface="Meiryo" panose="020B0604030504040204" pitchFamily="34" charset="-128"/>
                <a:ea typeface="Meiryo" panose="020B0604030504040204" pitchFamily="34" charset="-128"/>
                <a:cs typeface="Arial Unicode MS"/>
              </a:rPr>
              <a:t>日</a:t>
            </a:r>
            <a:r>
              <a:rPr sz="800" spc="-25" dirty="0">
                <a:solidFill>
                  <a:srgbClr val="333333"/>
                </a:solidFill>
                <a:latin typeface="Meiryo" panose="020B0604030504040204" pitchFamily="34" charset="-128"/>
                <a:ea typeface="Meiryo" panose="020B0604030504040204" pitchFamily="34" charset="-128"/>
                <a:cs typeface="Arial Unicode MS"/>
              </a:rPr>
              <a:t>前</a:t>
            </a:r>
            <a:r>
              <a:rPr sz="800" spc="-35" dirty="0">
                <a:solidFill>
                  <a:srgbClr val="333333"/>
                </a:solidFill>
                <a:latin typeface="Meiryo" panose="020B0604030504040204" pitchFamily="34" charset="-128"/>
                <a:ea typeface="Meiryo" panose="020B0604030504040204" pitchFamily="34" charset="-128"/>
                <a:cs typeface="Arial Unicode MS"/>
              </a:rPr>
              <a:t>ま</a:t>
            </a:r>
            <a:r>
              <a:rPr sz="800" spc="-25" dirty="0">
                <a:solidFill>
                  <a:srgbClr val="333333"/>
                </a:solidFill>
                <a:latin typeface="Meiryo" panose="020B0604030504040204" pitchFamily="34" charset="-128"/>
                <a:ea typeface="Meiryo" panose="020B0604030504040204" pitchFamily="34" charset="-128"/>
                <a:cs typeface="Arial Unicode MS"/>
              </a:rPr>
              <a:t>で</a:t>
            </a:r>
            <a:r>
              <a:rPr sz="800" spc="-30" dirty="0">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、記事の初稿をお戻しいただきます。</a:t>
            </a:r>
          </a:p>
        </p:txBody>
      </p:sp>
      <p:sp>
        <p:nvSpPr>
          <p:cNvPr id="15" name="object 17">
            <a:extLst>
              <a:ext uri="{FF2B5EF4-FFF2-40B4-BE49-F238E27FC236}">
                <a16:creationId xmlns:a16="http://schemas.microsoft.com/office/drawing/2014/main" id="{9ED87EC0-7E92-1FE1-2E9B-17D819325FE7}"/>
              </a:ext>
            </a:extLst>
          </p:cNvPr>
          <p:cNvSpPr txBox="1"/>
          <p:nvPr/>
        </p:nvSpPr>
        <p:spPr>
          <a:xfrm>
            <a:off x="756282" y="5171072"/>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8</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6" name="object 18">
            <a:extLst>
              <a:ext uri="{FF2B5EF4-FFF2-40B4-BE49-F238E27FC236}">
                <a16:creationId xmlns:a16="http://schemas.microsoft.com/office/drawing/2014/main" id="{CF435207-DB26-B2B9-63E9-EDE110C13AB6}"/>
              </a:ext>
            </a:extLst>
          </p:cNvPr>
          <p:cNvSpPr txBox="1"/>
          <p:nvPr/>
        </p:nvSpPr>
        <p:spPr>
          <a:xfrm>
            <a:off x="4016569" y="5485550"/>
            <a:ext cx="4440159" cy="135935"/>
          </a:xfrm>
          <a:prstGeom prst="rect">
            <a:avLst/>
          </a:prstGeom>
        </p:spPr>
        <p:txBody>
          <a:bodyPr vert="horz" wrap="square" lIns="0" tIns="12700" rIns="0" bIns="0" rtlCol="0">
            <a:spAutoFit/>
          </a:bodyPr>
          <a:lstStyle/>
          <a:p>
            <a:pPr marL="12699">
              <a:spcBef>
                <a:spcPts val="100"/>
              </a:spcBef>
            </a:pPr>
            <a:r>
              <a:rPr lang="en"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dirty="0">
                <a:solidFill>
                  <a:srgbClr val="333333"/>
                </a:solidFill>
                <a:latin typeface="Meiryo" panose="020B0604030504040204" pitchFamily="34" charset="-128"/>
                <a:ea typeface="Meiryo" panose="020B0604030504040204" pitchFamily="34" charset="-128"/>
                <a:cs typeface="Arial Unicode MS"/>
              </a:rPr>
              <a:t>掲載開</a:t>
            </a:r>
            <a:r>
              <a:rPr sz="800" spc="-5" dirty="0">
                <a:solidFill>
                  <a:srgbClr val="333333"/>
                </a:solidFill>
                <a:latin typeface="Meiryo" panose="020B0604030504040204" pitchFamily="34" charset="-128"/>
                <a:ea typeface="Meiryo" panose="020B0604030504040204" pitchFamily="34" charset="-128"/>
                <a:cs typeface="Arial Unicode MS"/>
              </a:rPr>
              <a:t>始</a:t>
            </a:r>
            <a:r>
              <a:rPr sz="800" spc="60" dirty="0">
                <a:solidFill>
                  <a:srgbClr val="333333"/>
                </a:solidFill>
                <a:latin typeface="Meiryo" panose="020B0604030504040204" pitchFamily="34" charset="-128"/>
                <a:ea typeface="Meiryo" panose="020B0604030504040204" pitchFamily="34" charset="-128"/>
                <a:cs typeface="Arial Unicode MS"/>
              </a:rPr>
              <a:t>4</a:t>
            </a:r>
            <a:r>
              <a:rPr sz="800" dirty="0">
                <a:solidFill>
                  <a:srgbClr val="333333"/>
                </a:solidFill>
                <a:latin typeface="Meiryo" panose="020B0604030504040204" pitchFamily="34" charset="-128"/>
                <a:ea typeface="Meiryo" panose="020B0604030504040204" pitchFamily="34" charset="-128"/>
                <a:cs typeface="Arial Unicode MS"/>
              </a:rPr>
              <a:t>営</a:t>
            </a:r>
            <a:r>
              <a:rPr sz="800" spc="-30" dirty="0">
                <a:solidFill>
                  <a:srgbClr val="333333"/>
                </a:solidFill>
                <a:latin typeface="Meiryo" panose="020B0604030504040204" pitchFamily="34" charset="-128"/>
                <a:ea typeface="Meiryo" panose="020B0604030504040204" pitchFamily="34" charset="-128"/>
                <a:cs typeface="Arial Unicode MS"/>
              </a:rPr>
              <a:t>業</a:t>
            </a:r>
            <a:r>
              <a:rPr sz="800" spc="-35" dirty="0">
                <a:solidFill>
                  <a:srgbClr val="333333"/>
                </a:solidFill>
                <a:latin typeface="Meiryo" panose="020B0604030504040204" pitchFamily="34" charset="-128"/>
                <a:ea typeface="Meiryo" panose="020B0604030504040204" pitchFamily="34" charset="-128"/>
                <a:cs typeface="Arial Unicode MS"/>
              </a:rPr>
              <a:t>日</a:t>
            </a:r>
            <a:r>
              <a:rPr sz="800" spc="-25" dirty="0">
                <a:solidFill>
                  <a:srgbClr val="333333"/>
                </a:solidFill>
                <a:latin typeface="Meiryo" panose="020B0604030504040204" pitchFamily="34" charset="-128"/>
                <a:ea typeface="Meiryo" panose="020B0604030504040204" pitchFamily="34" charset="-128"/>
                <a:cs typeface="Arial Unicode MS"/>
              </a:rPr>
              <a:t>前</a:t>
            </a:r>
            <a:r>
              <a:rPr sz="800" spc="-35" dirty="0">
                <a:solidFill>
                  <a:srgbClr val="333333"/>
                </a:solidFill>
                <a:latin typeface="Meiryo" panose="020B0604030504040204" pitchFamily="34" charset="-128"/>
                <a:ea typeface="Meiryo" panose="020B0604030504040204" pitchFamily="34" charset="-128"/>
                <a:cs typeface="Arial Unicode MS"/>
              </a:rPr>
              <a:t>ま</a:t>
            </a:r>
            <a:r>
              <a:rPr sz="800" spc="-25" dirty="0">
                <a:solidFill>
                  <a:srgbClr val="333333"/>
                </a:solidFill>
                <a:latin typeface="Meiryo" panose="020B0604030504040204" pitchFamily="34" charset="-128"/>
                <a:ea typeface="Meiryo" panose="020B0604030504040204" pitchFamily="34" charset="-128"/>
                <a:cs typeface="Arial Unicode MS"/>
              </a:rPr>
              <a:t>で</a:t>
            </a:r>
            <a:r>
              <a:rPr sz="800" spc="-50" dirty="0">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、記事の修正稿を提出いたします。</a:t>
            </a:r>
          </a:p>
        </p:txBody>
      </p:sp>
      <p:sp>
        <p:nvSpPr>
          <p:cNvPr id="17" name="object 19">
            <a:extLst>
              <a:ext uri="{FF2B5EF4-FFF2-40B4-BE49-F238E27FC236}">
                <a16:creationId xmlns:a16="http://schemas.microsoft.com/office/drawing/2014/main" id="{E4F3697B-121D-1064-6294-9CC64EA580BE}"/>
              </a:ext>
            </a:extLst>
          </p:cNvPr>
          <p:cNvSpPr txBox="1"/>
          <p:nvPr/>
        </p:nvSpPr>
        <p:spPr>
          <a:xfrm>
            <a:off x="756282" y="5489728"/>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9</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8" name="object 20">
            <a:extLst>
              <a:ext uri="{FF2B5EF4-FFF2-40B4-BE49-F238E27FC236}">
                <a16:creationId xmlns:a16="http://schemas.microsoft.com/office/drawing/2014/main" id="{830DEF69-EEDA-07E7-3FA0-28C79BBA6524}"/>
              </a:ext>
            </a:extLst>
          </p:cNvPr>
          <p:cNvSpPr txBox="1"/>
          <p:nvPr/>
        </p:nvSpPr>
        <p:spPr>
          <a:xfrm>
            <a:off x="4016569" y="5785970"/>
            <a:ext cx="4960807" cy="135935"/>
          </a:xfrm>
          <a:prstGeom prst="rect">
            <a:avLst/>
          </a:prstGeom>
        </p:spPr>
        <p:txBody>
          <a:bodyPr vert="horz" wrap="square" lIns="0" tIns="12700" rIns="0" bIns="0" rtlCol="0">
            <a:spAutoFit/>
          </a:bodyPr>
          <a:lstStyle/>
          <a:p>
            <a:pPr marL="12699">
              <a:spcBef>
                <a:spcPts val="100"/>
              </a:spcBef>
            </a:pPr>
            <a:r>
              <a:rPr lang="en"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dirty="0">
                <a:solidFill>
                  <a:srgbClr val="333333"/>
                </a:solidFill>
                <a:latin typeface="Meiryo" panose="020B0604030504040204" pitchFamily="34" charset="-128"/>
                <a:ea typeface="Meiryo" panose="020B0604030504040204" pitchFamily="34" charset="-128"/>
                <a:cs typeface="Arial Unicode MS"/>
              </a:rPr>
              <a:t>掲載開</a:t>
            </a:r>
            <a:r>
              <a:rPr sz="800" spc="-15" dirty="0">
                <a:solidFill>
                  <a:srgbClr val="333333"/>
                </a:solidFill>
                <a:latin typeface="Meiryo" panose="020B0604030504040204" pitchFamily="34" charset="-128"/>
                <a:ea typeface="Meiryo" panose="020B0604030504040204" pitchFamily="34" charset="-128"/>
                <a:cs typeface="Arial Unicode MS"/>
              </a:rPr>
              <a:t>始</a:t>
            </a:r>
            <a:r>
              <a:rPr sz="800" spc="65" dirty="0">
                <a:solidFill>
                  <a:srgbClr val="333333"/>
                </a:solidFill>
                <a:latin typeface="Meiryo" panose="020B0604030504040204" pitchFamily="34" charset="-128"/>
                <a:ea typeface="Meiryo" panose="020B0604030504040204" pitchFamily="34" charset="-128"/>
                <a:cs typeface="Arial Unicode MS"/>
              </a:rPr>
              <a:t>2</a:t>
            </a:r>
            <a:r>
              <a:rPr sz="800" dirty="0">
                <a:solidFill>
                  <a:srgbClr val="333333"/>
                </a:solidFill>
                <a:latin typeface="Meiryo" panose="020B0604030504040204" pitchFamily="34" charset="-128"/>
                <a:ea typeface="Meiryo" panose="020B0604030504040204" pitchFamily="34" charset="-128"/>
                <a:cs typeface="Arial Unicode MS"/>
              </a:rPr>
              <a:t>営</a:t>
            </a:r>
            <a:r>
              <a:rPr sz="800" spc="-30" dirty="0">
                <a:solidFill>
                  <a:srgbClr val="333333"/>
                </a:solidFill>
                <a:latin typeface="Meiryo" panose="020B0604030504040204" pitchFamily="34" charset="-128"/>
                <a:ea typeface="Meiryo" panose="020B0604030504040204" pitchFamily="34" charset="-128"/>
                <a:cs typeface="Arial Unicode MS"/>
              </a:rPr>
              <a:t>業</a:t>
            </a:r>
            <a:r>
              <a:rPr sz="800" spc="-35" dirty="0">
                <a:solidFill>
                  <a:srgbClr val="333333"/>
                </a:solidFill>
                <a:latin typeface="Meiryo" panose="020B0604030504040204" pitchFamily="34" charset="-128"/>
                <a:ea typeface="Meiryo" panose="020B0604030504040204" pitchFamily="34" charset="-128"/>
                <a:cs typeface="Arial Unicode MS"/>
              </a:rPr>
              <a:t>日</a:t>
            </a:r>
            <a:r>
              <a:rPr sz="800" spc="-25" dirty="0">
                <a:solidFill>
                  <a:srgbClr val="333333"/>
                </a:solidFill>
                <a:latin typeface="Meiryo" panose="020B0604030504040204" pitchFamily="34" charset="-128"/>
                <a:ea typeface="Meiryo" panose="020B0604030504040204" pitchFamily="34" charset="-128"/>
                <a:cs typeface="Arial Unicode MS"/>
              </a:rPr>
              <a:t>前</a:t>
            </a:r>
            <a:r>
              <a:rPr sz="800" spc="-35" dirty="0">
                <a:solidFill>
                  <a:srgbClr val="333333"/>
                </a:solidFill>
                <a:latin typeface="Meiryo" panose="020B0604030504040204" pitchFamily="34" charset="-128"/>
                <a:ea typeface="Meiryo" panose="020B0604030504040204" pitchFamily="34" charset="-128"/>
                <a:cs typeface="Arial Unicode MS"/>
              </a:rPr>
              <a:t>ま</a:t>
            </a:r>
            <a:r>
              <a:rPr sz="800" spc="-25" dirty="0">
                <a:solidFill>
                  <a:srgbClr val="333333"/>
                </a:solidFill>
                <a:latin typeface="Meiryo" panose="020B0604030504040204" pitchFamily="34" charset="-128"/>
                <a:ea typeface="Meiryo" panose="020B0604030504040204" pitchFamily="34" charset="-128"/>
                <a:cs typeface="Arial Unicode MS"/>
              </a:rPr>
              <a:t>でに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、記事の配信内容を</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FIX</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します。</a:t>
            </a:r>
          </a:p>
        </p:txBody>
      </p:sp>
      <p:sp>
        <p:nvSpPr>
          <p:cNvPr id="19" name="object 22">
            <a:extLst>
              <a:ext uri="{FF2B5EF4-FFF2-40B4-BE49-F238E27FC236}">
                <a16:creationId xmlns:a16="http://schemas.microsoft.com/office/drawing/2014/main" id="{E182513A-B9A2-0694-91F7-E38F0B2BA5D6}"/>
              </a:ext>
            </a:extLst>
          </p:cNvPr>
          <p:cNvSpPr txBox="1"/>
          <p:nvPr/>
        </p:nvSpPr>
        <p:spPr>
          <a:xfrm>
            <a:off x="4016569" y="6084612"/>
            <a:ext cx="2777507" cy="135935"/>
          </a:xfrm>
          <a:prstGeom prst="rect">
            <a:avLst/>
          </a:prstGeom>
        </p:spPr>
        <p:txBody>
          <a:bodyPr vert="horz" wrap="square" lIns="0" tIns="12700" rIns="0" bIns="0" rtlCol="0">
            <a:spAutoFit/>
          </a:bodyPr>
          <a:lstStyle/>
          <a:p>
            <a:pPr marL="12700">
              <a:spcBef>
                <a:spcPts val="100"/>
              </a:spcBef>
            </a:pPr>
            <a:r>
              <a:rPr sz="800" dirty="0" err="1">
                <a:solidFill>
                  <a:srgbClr val="333333"/>
                </a:solidFill>
                <a:latin typeface="Meiryo" panose="020B0604030504040204" pitchFamily="34" charset="-128"/>
                <a:ea typeface="Meiryo" panose="020B0604030504040204" pitchFamily="34" charset="-128"/>
                <a:cs typeface="Arial Unicode MS"/>
              </a:rPr>
              <a:t>各</a:t>
            </a:r>
            <a:r>
              <a:rPr sz="800" spc="-10" dirty="0" err="1">
                <a:solidFill>
                  <a:srgbClr val="333333"/>
                </a:solidFill>
                <a:latin typeface="Meiryo" panose="020B0604030504040204" pitchFamily="34" charset="-128"/>
                <a:ea typeface="Meiryo" panose="020B0604030504040204" pitchFamily="34" charset="-128"/>
                <a:cs typeface="Arial Unicode MS"/>
              </a:rPr>
              <a:t>枠</a:t>
            </a:r>
            <a:r>
              <a:rPr sz="800" dirty="0" err="1">
                <a:solidFill>
                  <a:srgbClr val="333333"/>
                </a:solidFill>
                <a:latin typeface="Meiryo" panose="020B0604030504040204" pitchFamily="34" charset="-128"/>
                <a:ea typeface="Meiryo" panose="020B0604030504040204" pitchFamily="34" charset="-128"/>
                <a:cs typeface="Arial Unicode MS"/>
              </a:rPr>
              <a:t>所</a:t>
            </a:r>
            <a:r>
              <a:rPr sz="800" spc="-40" dirty="0" err="1">
                <a:solidFill>
                  <a:srgbClr val="333333"/>
                </a:solidFill>
                <a:latin typeface="Meiryo" panose="020B0604030504040204" pitchFamily="34" charset="-128"/>
                <a:ea typeface="Meiryo" panose="020B0604030504040204" pitchFamily="34" charset="-128"/>
                <a:cs typeface="Arial Unicode MS"/>
              </a:rPr>
              <a:t>定</a:t>
            </a:r>
            <a:r>
              <a:rPr sz="800" spc="-30" dirty="0" err="1">
                <a:solidFill>
                  <a:srgbClr val="333333"/>
                </a:solidFill>
                <a:latin typeface="Meiryo" panose="020B0604030504040204" pitchFamily="34" charset="-128"/>
                <a:ea typeface="Meiryo" panose="020B0604030504040204" pitchFamily="34" charset="-128"/>
                <a:cs typeface="Arial Unicode MS"/>
              </a:rPr>
              <a:t>日</a:t>
            </a:r>
            <a:r>
              <a:rPr sz="800" spc="-55" dirty="0" err="1">
                <a:solidFill>
                  <a:srgbClr val="333333"/>
                </a:solidFill>
                <a:latin typeface="Meiryo" panose="020B0604030504040204" pitchFamily="34" charset="-128"/>
                <a:ea typeface="Meiryo" panose="020B0604030504040204" pitchFamily="34" charset="-128"/>
                <a:cs typeface="Arial Unicode MS"/>
              </a:rPr>
              <a:t>時</a:t>
            </a:r>
            <a:r>
              <a:rPr sz="800" spc="-100" dirty="0" err="1">
                <a:solidFill>
                  <a:srgbClr val="333333"/>
                </a:solidFill>
                <a:latin typeface="Meiryo" panose="020B0604030504040204" pitchFamily="34" charset="-128"/>
                <a:ea typeface="Meiryo" panose="020B0604030504040204" pitchFamily="34" charset="-128"/>
                <a:cs typeface="Arial Unicode MS"/>
              </a:rPr>
              <a:t>よ</a:t>
            </a:r>
            <a:r>
              <a:rPr sz="800" spc="-55" dirty="0" err="1">
                <a:solidFill>
                  <a:srgbClr val="333333"/>
                </a:solidFill>
                <a:latin typeface="Meiryo" panose="020B0604030504040204" pitchFamily="34" charset="-128"/>
                <a:ea typeface="Meiryo" panose="020B0604030504040204" pitchFamily="34" charset="-128"/>
                <a:cs typeface="Arial Unicode MS"/>
              </a:rPr>
              <a:t>り</a:t>
            </a:r>
            <a:r>
              <a:rPr sz="800" dirty="0" err="1">
                <a:solidFill>
                  <a:srgbClr val="333333"/>
                </a:solidFill>
                <a:latin typeface="Meiryo" panose="020B0604030504040204" pitchFamily="34" charset="-128"/>
                <a:ea typeface="Meiryo" panose="020B0604030504040204" pitchFamily="34" charset="-128"/>
                <a:cs typeface="Arial Unicode MS"/>
              </a:rPr>
              <a:t>掲</a:t>
            </a:r>
            <a:r>
              <a:rPr sz="800" spc="-20" dirty="0" err="1">
                <a:solidFill>
                  <a:srgbClr val="333333"/>
                </a:solidFill>
                <a:latin typeface="Meiryo" panose="020B0604030504040204" pitchFamily="34" charset="-128"/>
                <a:ea typeface="Meiryo" panose="020B0604030504040204" pitchFamily="34" charset="-128"/>
                <a:cs typeface="Arial Unicode MS"/>
              </a:rPr>
              <a:t>載</a:t>
            </a:r>
            <a:r>
              <a:rPr sz="800" spc="-30" dirty="0" err="1">
                <a:solidFill>
                  <a:srgbClr val="333333"/>
                </a:solidFill>
                <a:latin typeface="Meiryo" panose="020B0604030504040204" pitchFamily="34" charset="-128"/>
                <a:ea typeface="Meiryo" panose="020B0604030504040204" pitchFamily="34" charset="-128"/>
                <a:cs typeface="Arial Unicode MS"/>
              </a:rPr>
              <a:t>を</a:t>
            </a:r>
            <a:r>
              <a:rPr sz="800" dirty="0" err="1">
                <a:solidFill>
                  <a:srgbClr val="333333"/>
                </a:solidFill>
                <a:latin typeface="Meiryo" panose="020B0604030504040204" pitchFamily="34" charset="-128"/>
                <a:ea typeface="Meiryo" panose="020B0604030504040204" pitchFamily="34" charset="-128"/>
                <a:cs typeface="Arial Unicode MS"/>
              </a:rPr>
              <a:t>開</a:t>
            </a:r>
            <a:r>
              <a:rPr sz="800" spc="-20" dirty="0" err="1">
                <a:solidFill>
                  <a:srgbClr val="333333"/>
                </a:solidFill>
                <a:latin typeface="Meiryo" panose="020B0604030504040204" pitchFamily="34" charset="-128"/>
                <a:ea typeface="Meiryo" panose="020B0604030504040204" pitchFamily="34" charset="-128"/>
                <a:cs typeface="Arial Unicode MS"/>
              </a:rPr>
              <a:t>始</a:t>
            </a:r>
            <a:r>
              <a:rPr sz="800" spc="-40" dirty="0" err="1">
                <a:solidFill>
                  <a:srgbClr val="333333"/>
                </a:solidFill>
                <a:latin typeface="Meiryo" panose="020B0604030504040204" pitchFamily="34" charset="-128"/>
                <a:ea typeface="Meiryo" panose="020B0604030504040204" pitchFamily="34" charset="-128"/>
                <a:cs typeface="Arial Unicode MS"/>
              </a:rPr>
              <a:t>い</a:t>
            </a:r>
            <a:r>
              <a:rPr sz="800" spc="-80" dirty="0" err="1">
                <a:solidFill>
                  <a:srgbClr val="333333"/>
                </a:solidFill>
                <a:latin typeface="Meiryo" panose="020B0604030504040204" pitchFamily="34" charset="-128"/>
                <a:ea typeface="Meiryo" panose="020B0604030504040204" pitchFamily="34" charset="-128"/>
                <a:cs typeface="Arial Unicode MS"/>
              </a:rPr>
              <a:t>た</a:t>
            </a:r>
            <a:r>
              <a:rPr sz="800" spc="-85" dirty="0" err="1">
                <a:solidFill>
                  <a:srgbClr val="333333"/>
                </a:solidFill>
                <a:latin typeface="Meiryo" panose="020B0604030504040204" pitchFamily="34" charset="-128"/>
                <a:ea typeface="Meiryo" panose="020B0604030504040204" pitchFamily="34" charset="-128"/>
                <a:cs typeface="Arial Unicode MS"/>
              </a:rPr>
              <a:t>し</a:t>
            </a:r>
            <a:r>
              <a:rPr sz="800" spc="-35" dirty="0" err="1">
                <a:solidFill>
                  <a:srgbClr val="333333"/>
                </a:solidFill>
                <a:latin typeface="Meiryo" panose="020B0604030504040204" pitchFamily="34" charset="-128"/>
                <a:ea typeface="Meiryo" panose="020B0604030504040204" pitchFamily="34" charset="-128"/>
                <a:cs typeface="Arial Unicode MS"/>
              </a:rPr>
              <a:t>ま</a:t>
            </a:r>
            <a:r>
              <a:rPr sz="800" dirty="0" err="1">
                <a:solidFill>
                  <a:srgbClr val="333333"/>
                </a:solidFill>
                <a:latin typeface="Meiryo" panose="020B0604030504040204" pitchFamily="34" charset="-128"/>
                <a:ea typeface="Meiryo" panose="020B0604030504040204" pitchFamily="34" charset="-128"/>
                <a:cs typeface="Arial Unicode MS"/>
              </a:rPr>
              <a:t>す</a:t>
            </a:r>
            <a:r>
              <a:rPr sz="800" dirty="0">
                <a:solidFill>
                  <a:srgbClr val="333333"/>
                </a:solidFill>
                <a:latin typeface="Meiryo" panose="020B0604030504040204" pitchFamily="34" charset="-128"/>
                <a:ea typeface="Meiryo" panose="020B0604030504040204" pitchFamily="34" charset="-128"/>
                <a:cs typeface="Arial Unicode MS"/>
              </a:rPr>
              <a:t>。</a:t>
            </a:r>
            <a:endParaRPr sz="800" dirty="0">
              <a:latin typeface="Meiryo" panose="020B0604030504040204" pitchFamily="34" charset="-128"/>
              <a:ea typeface="Meiryo" panose="020B0604030504040204" pitchFamily="34" charset="-128"/>
              <a:cs typeface="Arial Unicode MS"/>
            </a:endParaRPr>
          </a:p>
        </p:txBody>
      </p:sp>
      <p:sp>
        <p:nvSpPr>
          <p:cNvPr id="20" name="object 23">
            <a:extLst>
              <a:ext uri="{FF2B5EF4-FFF2-40B4-BE49-F238E27FC236}">
                <a16:creationId xmlns:a16="http://schemas.microsoft.com/office/drawing/2014/main" id="{728DFAED-41EE-706C-8EE0-F032AA77EFB1}"/>
              </a:ext>
            </a:extLst>
          </p:cNvPr>
          <p:cNvSpPr txBox="1"/>
          <p:nvPr/>
        </p:nvSpPr>
        <p:spPr>
          <a:xfrm>
            <a:off x="1400814" y="2336344"/>
            <a:ext cx="2802225" cy="433452"/>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審査</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en-US" sz="1050" b="1" spc="15" dirty="0">
                <a:solidFill>
                  <a:srgbClr val="002060"/>
                </a:solidFill>
                <a:latin typeface="Meiryo" panose="020B0604030504040204" pitchFamily="34" charset="-128"/>
                <a:ea typeface="Meiryo" panose="020B0604030504040204" pitchFamily="34" charset="-128"/>
                <a:cs typeface="HiraMinProN-W6"/>
              </a:rPr>
              <a:t>(</a:t>
            </a:r>
            <a:r>
              <a:rPr lang="en-US" altLang="ja-JP" sz="1050" b="1" spc="15" dirty="0">
                <a:solidFill>
                  <a:srgbClr val="002060"/>
                </a:solidFill>
                <a:latin typeface="Meiryo" panose="020B0604030504040204" pitchFamily="34" charset="-128"/>
                <a:ea typeface="Meiryo" panose="020B0604030504040204" pitchFamily="34" charset="-128"/>
                <a:cs typeface="HiraMinProN-W6"/>
              </a:rPr>
              <a:t>DS</a:t>
            </a:r>
            <a:r>
              <a:rPr lang="ja-JP" altLang="en-US" sz="1050" b="1" spc="15">
                <a:solidFill>
                  <a:srgbClr val="002060"/>
                </a:solidFill>
                <a:latin typeface="Meiryo" panose="020B0604030504040204" pitchFamily="34" charset="-128"/>
                <a:ea typeface="Meiryo" panose="020B0604030504040204" pitchFamily="34" charset="-128"/>
                <a:cs typeface="HiraMinProN-W6"/>
              </a:rPr>
              <a:t>掲載の企業</a:t>
            </a:r>
            <a:r>
              <a:rPr lang="ja-JP" altLang="en-US" sz="1050" b="1" spc="15" dirty="0">
                <a:solidFill>
                  <a:srgbClr val="002060"/>
                </a:solidFill>
                <a:latin typeface="Meiryo" panose="020B0604030504040204" pitchFamily="34" charset="-128"/>
                <a:ea typeface="Meiryo" panose="020B0604030504040204" pitchFamily="34" charset="-128"/>
                <a:cs typeface="HiraMinProN-W6"/>
              </a:rPr>
              <a:t>・</a:t>
            </a:r>
            <a:r>
              <a:rPr lang="ja-JP" altLang="en-US" sz="1050" b="1" spc="15">
                <a:solidFill>
                  <a:srgbClr val="002060"/>
                </a:solidFill>
                <a:latin typeface="Meiryo" panose="020B0604030504040204" pitchFamily="34" charset="-128"/>
                <a:ea typeface="Meiryo" panose="020B0604030504040204" pitchFamily="34" charset="-128"/>
                <a:cs typeface="HiraMinProN-W6"/>
              </a:rPr>
              <a:t>商材可否</a:t>
            </a:r>
            <a:r>
              <a:rPr lang="en-US" altLang="ja-JP" sz="1050" b="1" spc="15" dirty="0">
                <a:solidFill>
                  <a:srgbClr val="002060"/>
                </a:solidFill>
                <a:latin typeface="Meiryo" panose="020B0604030504040204" pitchFamily="34" charset="-128"/>
                <a:ea typeface="Meiryo" panose="020B0604030504040204" pitchFamily="34" charset="-128"/>
                <a:cs typeface="HiraMinProN-W6"/>
              </a:rPr>
              <a:t>/</a:t>
            </a:r>
            <a:r>
              <a:rPr lang="ja-JP" altLang="en-US" sz="1050" b="1" spc="15" dirty="0">
                <a:solidFill>
                  <a:srgbClr val="002060"/>
                </a:solidFill>
                <a:latin typeface="Meiryo" panose="020B0604030504040204" pitchFamily="34" charset="-128"/>
                <a:ea typeface="Meiryo" panose="020B0604030504040204" pitchFamily="34" charset="-128"/>
                <a:cs typeface="HiraMinProN-W6"/>
              </a:rPr>
              <a:t>制作可否</a:t>
            </a:r>
            <a:r>
              <a:rPr lang="en-US" altLang="ja-JP" sz="1050" b="1" spc="15" dirty="0">
                <a:solidFill>
                  <a:srgbClr val="002060"/>
                </a:solidFill>
                <a:latin typeface="Meiryo" panose="020B0604030504040204" pitchFamily="34" charset="-128"/>
                <a:ea typeface="Meiryo" panose="020B0604030504040204" pitchFamily="34" charset="-128"/>
                <a:cs typeface="HiraMinProN-W6"/>
              </a:rPr>
              <a:t>)</a:t>
            </a:r>
            <a:endParaRPr sz="1050" b="1" dirty="0">
              <a:solidFill>
                <a:srgbClr val="002060"/>
              </a:solidFill>
              <a:latin typeface="Meiryo" panose="020B0604030504040204" pitchFamily="34" charset="-128"/>
              <a:ea typeface="Meiryo" panose="020B0604030504040204" pitchFamily="34" charset="-128"/>
              <a:cs typeface="HiraMinProN-W6"/>
            </a:endParaRPr>
          </a:p>
        </p:txBody>
      </p:sp>
      <p:sp>
        <p:nvSpPr>
          <p:cNvPr id="21" name="object 24">
            <a:extLst>
              <a:ext uri="{FF2B5EF4-FFF2-40B4-BE49-F238E27FC236}">
                <a16:creationId xmlns:a16="http://schemas.microsoft.com/office/drawing/2014/main" id="{57ED0C47-0EBB-6855-A9A6-473F1BA22F2E}"/>
              </a:ext>
            </a:extLst>
          </p:cNvPr>
          <p:cNvSpPr txBox="1"/>
          <p:nvPr/>
        </p:nvSpPr>
        <p:spPr>
          <a:xfrm>
            <a:off x="1400814" y="3158160"/>
            <a:ext cx="2421438" cy="259045"/>
          </a:xfrm>
          <a:prstGeom prst="rect">
            <a:avLst/>
          </a:prstGeom>
        </p:spPr>
        <p:txBody>
          <a:bodyPr vert="horz" wrap="square" lIns="0" tIns="12700" rIns="0" bIns="0" rtlCol="0">
            <a:spAutoFit/>
          </a:bodyPr>
          <a:lstStyle/>
          <a:p>
            <a:pPr marL="12700">
              <a:spcBef>
                <a:spcPts val="100"/>
              </a:spcBef>
            </a:pPr>
            <a:r>
              <a:rPr sz="1600" b="1" spc="-85" dirty="0" err="1">
                <a:solidFill>
                  <a:srgbClr val="002060"/>
                </a:solidFill>
                <a:latin typeface="Meiryo" panose="020B0604030504040204" pitchFamily="34" charset="-128"/>
                <a:ea typeface="Meiryo" panose="020B0604030504040204" pitchFamily="34" charset="-128"/>
                <a:cs typeface="HiraMinProN-W6"/>
              </a:rPr>
              <a:t>空</a:t>
            </a:r>
            <a:r>
              <a:rPr sz="1600" b="1" spc="-70" dirty="0" err="1">
                <a:solidFill>
                  <a:srgbClr val="002060"/>
                </a:solidFill>
                <a:latin typeface="Meiryo" panose="020B0604030504040204" pitchFamily="34" charset="-128"/>
                <a:ea typeface="Meiryo" panose="020B0604030504040204" pitchFamily="34" charset="-128"/>
                <a:cs typeface="HiraMinProN-W6"/>
              </a:rPr>
              <a:t>き</a:t>
            </a:r>
            <a:r>
              <a:rPr sz="1600" b="1" spc="5" dirty="0" err="1">
                <a:solidFill>
                  <a:srgbClr val="002060"/>
                </a:solidFill>
                <a:latin typeface="Meiryo" panose="020B0604030504040204" pitchFamily="34" charset="-128"/>
                <a:ea typeface="Meiryo" panose="020B0604030504040204" pitchFamily="34" charset="-128"/>
                <a:cs typeface="HiraMinProN-W6"/>
              </a:rPr>
              <a:t>枠確</a:t>
            </a:r>
            <a:r>
              <a:rPr sz="1600" b="1" dirty="0" err="1">
                <a:solidFill>
                  <a:srgbClr val="002060"/>
                </a:solidFill>
                <a:latin typeface="Meiryo" panose="020B0604030504040204" pitchFamily="34" charset="-128"/>
                <a:ea typeface="Meiryo" panose="020B0604030504040204" pitchFamily="34" charset="-128"/>
                <a:cs typeface="HiraMinProN-W6"/>
              </a:rPr>
              <a:t>認</a:t>
            </a:r>
            <a:r>
              <a:rPr lang="ja-JP" altLang="en-US" sz="1600" b="1" dirty="0">
                <a:solidFill>
                  <a:srgbClr val="002060"/>
                </a:solidFill>
                <a:latin typeface="Meiryo" panose="020B0604030504040204" pitchFamily="34" charset="-128"/>
                <a:ea typeface="Meiryo" panose="020B0604030504040204" pitchFamily="34" charset="-128"/>
                <a:cs typeface="HiraMinProN-W6"/>
              </a:rPr>
              <a:t>・仮押さえ</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2" name="object 25">
            <a:extLst>
              <a:ext uri="{FF2B5EF4-FFF2-40B4-BE49-F238E27FC236}">
                <a16:creationId xmlns:a16="http://schemas.microsoft.com/office/drawing/2014/main" id="{88E53684-20F6-609C-02AE-CA26A25216FF}"/>
              </a:ext>
            </a:extLst>
          </p:cNvPr>
          <p:cNvSpPr txBox="1"/>
          <p:nvPr/>
        </p:nvSpPr>
        <p:spPr>
          <a:xfrm>
            <a:off x="1400814" y="3558916"/>
            <a:ext cx="148653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発</a:t>
            </a:r>
            <a:r>
              <a:rPr sz="1600" b="1" spc="-450" dirty="0" err="1">
                <a:solidFill>
                  <a:srgbClr val="002060"/>
                </a:solidFill>
                <a:latin typeface="Meiryo" panose="020B0604030504040204" pitchFamily="34" charset="-128"/>
                <a:ea typeface="Meiryo" panose="020B0604030504040204" pitchFamily="34" charset="-128"/>
                <a:cs typeface="HiraMinProN-W6"/>
              </a:rPr>
              <a:t>注・</a:t>
            </a:r>
            <a:r>
              <a:rPr sz="1600" b="1" dirty="0" err="1">
                <a:solidFill>
                  <a:srgbClr val="002060"/>
                </a:solidFill>
                <a:latin typeface="Meiryo" panose="020B0604030504040204" pitchFamily="34" charset="-128"/>
                <a:ea typeface="Meiryo" panose="020B0604030504040204" pitchFamily="34" charset="-128"/>
                <a:cs typeface="HiraMinProN-W6"/>
              </a:rPr>
              <a:t>枠</a:t>
            </a:r>
            <a:r>
              <a:rPr sz="1600" b="1" spc="-85" dirty="0" err="1">
                <a:solidFill>
                  <a:srgbClr val="002060"/>
                </a:solidFill>
                <a:latin typeface="Meiryo" panose="020B0604030504040204" pitchFamily="34" charset="-128"/>
                <a:ea typeface="Meiryo" panose="020B0604030504040204" pitchFamily="34" charset="-128"/>
                <a:cs typeface="HiraMinProN-W6"/>
              </a:rPr>
              <a:t>押</a:t>
            </a:r>
            <a:r>
              <a:rPr sz="1600" b="1" spc="-145" dirty="0" err="1">
                <a:solidFill>
                  <a:srgbClr val="002060"/>
                </a:solidFill>
                <a:latin typeface="Meiryo" panose="020B0604030504040204" pitchFamily="34" charset="-128"/>
                <a:ea typeface="Meiryo" panose="020B0604030504040204" pitchFamily="34" charset="-128"/>
                <a:cs typeface="HiraMinProN-W6"/>
              </a:rPr>
              <a:t>さ</a:t>
            </a:r>
            <a:r>
              <a:rPr sz="1600" b="1" dirty="0" err="1">
                <a:solidFill>
                  <a:srgbClr val="002060"/>
                </a:solidFill>
                <a:latin typeface="Meiryo" panose="020B0604030504040204" pitchFamily="34" charset="-128"/>
                <a:ea typeface="Meiryo" panose="020B0604030504040204" pitchFamily="34" charset="-128"/>
                <a:cs typeface="HiraMinProN-W6"/>
              </a:rPr>
              <a:t>え</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3" name="object 26">
            <a:extLst>
              <a:ext uri="{FF2B5EF4-FFF2-40B4-BE49-F238E27FC236}">
                <a16:creationId xmlns:a16="http://schemas.microsoft.com/office/drawing/2014/main" id="{D2A71371-5150-CC79-8430-E83121524502}"/>
              </a:ext>
            </a:extLst>
          </p:cNvPr>
          <p:cNvSpPr txBox="1"/>
          <p:nvPr/>
        </p:nvSpPr>
        <p:spPr>
          <a:xfrm>
            <a:off x="1400814" y="4190553"/>
            <a:ext cx="47942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入稿</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4" name="object 27">
            <a:extLst>
              <a:ext uri="{FF2B5EF4-FFF2-40B4-BE49-F238E27FC236}">
                <a16:creationId xmlns:a16="http://schemas.microsoft.com/office/drawing/2014/main" id="{F14592F5-D757-AF72-766C-21B4CFCEE146}"/>
              </a:ext>
            </a:extLst>
          </p:cNvPr>
          <p:cNvSpPr txBox="1"/>
          <p:nvPr/>
        </p:nvSpPr>
        <p:spPr>
          <a:xfrm>
            <a:off x="1400814" y="4792208"/>
            <a:ext cx="93535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初</a:t>
            </a:r>
            <a:r>
              <a:rPr sz="1600" b="1" dirty="0" err="1">
                <a:solidFill>
                  <a:srgbClr val="002060"/>
                </a:solidFill>
                <a:latin typeface="Meiryo" panose="020B0604030504040204" pitchFamily="34" charset="-128"/>
                <a:ea typeface="Meiryo" panose="020B0604030504040204" pitchFamily="34" charset="-128"/>
                <a:cs typeface="HiraMinProN-W6"/>
              </a:rPr>
              <a:t>稿</a:t>
            </a:r>
            <a:r>
              <a:rPr sz="1600" b="1" spc="-20" dirty="0" err="1">
                <a:solidFill>
                  <a:srgbClr val="002060"/>
                </a:solidFill>
                <a:latin typeface="Meiryo" panose="020B0604030504040204" pitchFamily="34" charset="-128"/>
                <a:ea typeface="Meiryo" panose="020B0604030504040204" pitchFamily="34" charset="-128"/>
                <a:cs typeface="HiraMinProN-W6"/>
              </a:rPr>
              <a:t>提出</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5" name="object 28">
            <a:extLst>
              <a:ext uri="{FF2B5EF4-FFF2-40B4-BE49-F238E27FC236}">
                <a16:creationId xmlns:a16="http://schemas.microsoft.com/office/drawing/2014/main" id="{AE403176-A277-3A0B-9314-4D49F2829089}"/>
              </a:ext>
            </a:extLst>
          </p:cNvPr>
          <p:cNvSpPr txBox="1"/>
          <p:nvPr/>
        </p:nvSpPr>
        <p:spPr>
          <a:xfrm>
            <a:off x="1400814" y="5118388"/>
            <a:ext cx="112966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初</a:t>
            </a:r>
            <a:r>
              <a:rPr sz="1600" b="1" spc="-20" dirty="0" err="1">
                <a:solidFill>
                  <a:srgbClr val="002060"/>
                </a:solidFill>
                <a:latin typeface="Meiryo" panose="020B0604030504040204" pitchFamily="34" charset="-128"/>
                <a:ea typeface="Meiryo" panose="020B0604030504040204" pitchFamily="34" charset="-128"/>
                <a:cs typeface="HiraMinProN-W6"/>
              </a:rPr>
              <a:t>稿</a:t>
            </a:r>
            <a:r>
              <a:rPr sz="1600" b="1" spc="-55" dirty="0" err="1">
                <a:solidFill>
                  <a:srgbClr val="002060"/>
                </a:solidFill>
                <a:latin typeface="Meiryo" panose="020B0604030504040204" pitchFamily="34" charset="-128"/>
                <a:ea typeface="Meiryo" panose="020B0604030504040204" pitchFamily="34" charset="-128"/>
                <a:cs typeface="HiraMinProN-W6"/>
              </a:rPr>
              <a:t>お</a:t>
            </a:r>
            <a:r>
              <a:rPr sz="1600" b="1" spc="-130" dirty="0" err="1">
                <a:solidFill>
                  <a:srgbClr val="002060"/>
                </a:solidFill>
                <a:latin typeface="Meiryo" panose="020B0604030504040204" pitchFamily="34" charset="-128"/>
                <a:ea typeface="Meiryo" panose="020B0604030504040204" pitchFamily="34" charset="-128"/>
                <a:cs typeface="HiraMinProN-W6"/>
              </a:rPr>
              <a:t>戻し</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6" name="object 29">
            <a:extLst>
              <a:ext uri="{FF2B5EF4-FFF2-40B4-BE49-F238E27FC236}">
                <a16:creationId xmlns:a16="http://schemas.microsoft.com/office/drawing/2014/main" id="{E570D52F-3A41-EB36-291B-AD54E8AB80F6}"/>
              </a:ext>
            </a:extLst>
          </p:cNvPr>
          <p:cNvSpPr txBox="1"/>
          <p:nvPr/>
        </p:nvSpPr>
        <p:spPr>
          <a:xfrm>
            <a:off x="1400814" y="5435436"/>
            <a:ext cx="1159510" cy="259045"/>
          </a:xfrm>
          <a:prstGeom prst="rect">
            <a:avLst/>
          </a:prstGeom>
        </p:spPr>
        <p:txBody>
          <a:bodyPr vert="horz" wrap="square" lIns="0" tIns="12700" rIns="0" bIns="0" rtlCol="0">
            <a:spAutoFit/>
          </a:bodyPr>
          <a:lstStyle/>
          <a:p>
            <a:pPr marL="12700">
              <a:spcBef>
                <a:spcPts val="100"/>
              </a:spcBef>
            </a:pPr>
            <a:r>
              <a:rPr sz="1600" b="1" spc="-35" dirty="0" err="1">
                <a:solidFill>
                  <a:srgbClr val="002060"/>
                </a:solidFill>
                <a:latin typeface="Meiryo" panose="020B0604030504040204" pitchFamily="34" charset="-128"/>
                <a:ea typeface="Meiryo" panose="020B0604030504040204" pitchFamily="34" charset="-128"/>
                <a:cs typeface="HiraMinProN-W6"/>
              </a:rPr>
              <a:t>修</a:t>
            </a:r>
            <a:r>
              <a:rPr sz="1600" b="1" spc="-30" dirty="0" err="1">
                <a:solidFill>
                  <a:srgbClr val="002060"/>
                </a:solidFill>
                <a:latin typeface="Meiryo" panose="020B0604030504040204" pitchFamily="34" charset="-128"/>
                <a:ea typeface="Meiryo" panose="020B0604030504040204" pitchFamily="34" charset="-128"/>
                <a:cs typeface="HiraMinProN-W6"/>
              </a:rPr>
              <a:t>正</a:t>
            </a:r>
            <a:r>
              <a:rPr sz="1600" b="1" dirty="0" err="1">
                <a:solidFill>
                  <a:srgbClr val="002060"/>
                </a:solidFill>
                <a:latin typeface="Meiryo" panose="020B0604030504040204" pitchFamily="34" charset="-128"/>
                <a:ea typeface="Meiryo" panose="020B0604030504040204" pitchFamily="34" charset="-128"/>
                <a:cs typeface="HiraMinProN-W6"/>
              </a:rPr>
              <a:t>稿</a:t>
            </a:r>
            <a:r>
              <a:rPr sz="1600" b="1" spc="-20" dirty="0" err="1">
                <a:solidFill>
                  <a:srgbClr val="002060"/>
                </a:solidFill>
                <a:latin typeface="Meiryo" panose="020B0604030504040204" pitchFamily="34" charset="-128"/>
                <a:ea typeface="Meiryo" panose="020B0604030504040204" pitchFamily="34" charset="-128"/>
                <a:cs typeface="HiraMinProN-W6"/>
              </a:rPr>
              <a:t>提</a:t>
            </a:r>
            <a:r>
              <a:rPr sz="1600" b="1" dirty="0" err="1">
                <a:solidFill>
                  <a:srgbClr val="002060"/>
                </a:solidFill>
                <a:latin typeface="Meiryo" panose="020B0604030504040204" pitchFamily="34" charset="-128"/>
                <a:ea typeface="Meiryo" panose="020B0604030504040204" pitchFamily="34" charset="-128"/>
                <a:cs typeface="HiraMinProN-W6"/>
              </a:rPr>
              <a:t>出</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7" name="object 30">
            <a:extLst>
              <a:ext uri="{FF2B5EF4-FFF2-40B4-BE49-F238E27FC236}">
                <a16:creationId xmlns:a16="http://schemas.microsoft.com/office/drawing/2014/main" id="{60A76F0E-F38A-A626-2A20-2BB1C9155F6E}"/>
              </a:ext>
            </a:extLst>
          </p:cNvPr>
          <p:cNvSpPr txBox="1"/>
          <p:nvPr/>
        </p:nvSpPr>
        <p:spPr>
          <a:xfrm>
            <a:off x="1400814" y="5744407"/>
            <a:ext cx="791804" cy="259045"/>
          </a:xfrm>
          <a:prstGeom prst="rect">
            <a:avLst/>
          </a:prstGeom>
        </p:spPr>
        <p:txBody>
          <a:bodyPr vert="horz" wrap="square" lIns="0" tIns="12700" rIns="0" bIns="0" rtlCol="0">
            <a:spAutoFit/>
          </a:bodyPr>
          <a:lstStyle/>
          <a:p>
            <a:pPr marL="12700">
              <a:spcBef>
                <a:spcPts val="100"/>
              </a:spcBef>
            </a:pPr>
            <a:r>
              <a:rPr sz="1600" b="1" dirty="0">
                <a:solidFill>
                  <a:srgbClr val="002060"/>
                </a:solidFill>
                <a:latin typeface="Meiryo" panose="020B0604030504040204" pitchFamily="34" charset="-128"/>
                <a:ea typeface="Meiryo" panose="020B0604030504040204" pitchFamily="34" charset="-128"/>
                <a:cs typeface="HiraMinProN-W6"/>
              </a:rPr>
              <a:t>FI</a:t>
            </a:r>
            <a:r>
              <a:rPr sz="1600" b="1" spc="275" dirty="0">
                <a:solidFill>
                  <a:srgbClr val="002060"/>
                </a:solidFill>
                <a:latin typeface="Meiryo" panose="020B0604030504040204" pitchFamily="34" charset="-128"/>
                <a:ea typeface="Meiryo" panose="020B0604030504040204" pitchFamily="34" charset="-128"/>
                <a:cs typeface="HiraMinProN-W6"/>
              </a:rPr>
              <a:t>X</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8" name="object 31">
            <a:extLst>
              <a:ext uri="{FF2B5EF4-FFF2-40B4-BE49-F238E27FC236}">
                <a16:creationId xmlns:a16="http://schemas.microsoft.com/office/drawing/2014/main" id="{18A01FA9-32B1-E623-6C38-4AF97F3A99CF}"/>
              </a:ext>
            </a:extLst>
          </p:cNvPr>
          <p:cNvSpPr txBox="1"/>
          <p:nvPr/>
        </p:nvSpPr>
        <p:spPr>
          <a:xfrm>
            <a:off x="1400814" y="6042419"/>
            <a:ext cx="939165" cy="259045"/>
          </a:xfrm>
          <a:prstGeom prst="rect">
            <a:avLst/>
          </a:prstGeom>
        </p:spPr>
        <p:txBody>
          <a:bodyPr vert="horz" wrap="square" lIns="0" tIns="12700" rIns="0" bIns="0" rtlCol="0">
            <a:spAutoFit/>
          </a:bodyPr>
          <a:lstStyle/>
          <a:p>
            <a:pPr marL="12700">
              <a:spcBef>
                <a:spcPts val="100"/>
              </a:spcBef>
            </a:pPr>
            <a:r>
              <a:rPr sz="1600" b="1" spc="-10" dirty="0" err="1">
                <a:solidFill>
                  <a:srgbClr val="002060"/>
                </a:solidFill>
                <a:latin typeface="Meiryo" panose="020B0604030504040204" pitchFamily="34" charset="-128"/>
                <a:ea typeface="Meiryo" panose="020B0604030504040204" pitchFamily="34" charset="-128"/>
                <a:cs typeface="HiraMinProN-W6"/>
              </a:rPr>
              <a:t>掲</a:t>
            </a:r>
            <a:r>
              <a:rPr sz="1600" b="1" dirty="0" err="1">
                <a:solidFill>
                  <a:srgbClr val="002060"/>
                </a:solidFill>
                <a:latin typeface="Meiryo" panose="020B0604030504040204" pitchFamily="34" charset="-128"/>
                <a:ea typeface="Meiryo" panose="020B0604030504040204" pitchFamily="34" charset="-128"/>
                <a:cs typeface="HiraMinProN-W6"/>
              </a:rPr>
              <a:t>載</a:t>
            </a:r>
            <a:r>
              <a:rPr sz="1600" b="1" spc="-5" dirty="0" err="1">
                <a:solidFill>
                  <a:srgbClr val="002060"/>
                </a:solidFill>
                <a:latin typeface="Meiryo" panose="020B0604030504040204" pitchFamily="34" charset="-128"/>
                <a:ea typeface="Meiryo" panose="020B0604030504040204" pitchFamily="34" charset="-128"/>
                <a:cs typeface="HiraMinProN-W6"/>
              </a:rPr>
              <a:t>開</a:t>
            </a:r>
            <a:r>
              <a:rPr sz="1600" b="1" dirty="0" err="1">
                <a:solidFill>
                  <a:srgbClr val="002060"/>
                </a:solidFill>
                <a:latin typeface="Meiryo" panose="020B0604030504040204" pitchFamily="34" charset="-128"/>
                <a:ea typeface="Meiryo" panose="020B0604030504040204" pitchFamily="34" charset="-128"/>
                <a:cs typeface="HiraMinProN-W6"/>
              </a:rPr>
              <a:t>始</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9" name="object 32">
            <a:extLst>
              <a:ext uri="{FF2B5EF4-FFF2-40B4-BE49-F238E27FC236}">
                <a16:creationId xmlns:a16="http://schemas.microsoft.com/office/drawing/2014/main" id="{15526917-1FDA-F7F8-CC81-3C711E8FD892}"/>
              </a:ext>
            </a:extLst>
          </p:cNvPr>
          <p:cNvSpPr txBox="1"/>
          <p:nvPr/>
        </p:nvSpPr>
        <p:spPr>
          <a:xfrm>
            <a:off x="756282" y="6103580"/>
            <a:ext cx="644557"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11</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34" name="object 43">
            <a:extLst>
              <a:ext uri="{FF2B5EF4-FFF2-40B4-BE49-F238E27FC236}">
                <a16:creationId xmlns:a16="http://schemas.microsoft.com/office/drawing/2014/main" id="{CD2995C6-46F2-1120-5DE8-EA5783836614}"/>
              </a:ext>
            </a:extLst>
          </p:cNvPr>
          <p:cNvSpPr txBox="1"/>
          <p:nvPr/>
        </p:nvSpPr>
        <p:spPr>
          <a:xfrm>
            <a:off x="4016569" y="2090308"/>
            <a:ext cx="7436691" cy="897682"/>
          </a:xfrm>
          <a:prstGeom prst="rect">
            <a:avLst/>
          </a:prstGeom>
        </p:spPr>
        <p:txBody>
          <a:bodyPr vert="horz" wrap="square" lIns="0" tIns="30480" rIns="0" bIns="0" rtlCol="0" anchor="t">
            <a:spAutoFit/>
          </a:bodyPr>
          <a:lstStyle/>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企業・商材に関する掲載可否の申請をお願いいたします。</a:t>
            </a:r>
            <a:endParaRPr lang="en-US" altLang="ja-JP" sz="800" spc="5" dirty="0">
              <a:solidFill>
                <a:srgbClr val="333333"/>
              </a:solidFill>
              <a:latin typeface="Meiryo" panose="020B0604030504040204" pitchFamily="34" charset="-128"/>
              <a:ea typeface="Meiryo" panose="020B0604030504040204" pitchFamily="34" charset="-128"/>
              <a:cs typeface="Arial Unicode MS"/>
            </a:endParaRPr>
          </a:p>
          <a:p>
            <a:pPr marL="12700">
              <a:spcBef>
                <a:spcPts val="240"/>
              </a:spcBef>
            </a:pPr>
            <a:r>
              <a:rPr lang="ja-JP" altLang="en-US" sz="800" spc="5" dirty="0">
                <a:solidFill>
                  <a:srgbClr val="333333"/>
                </a:solidFill>
                <a:latin typeface="Meiryo"/>
                <a:ea typeface="Meiryo"/>
                <a:cs typeface="Arial Unicode MS"/>
              </a:rPr>
              <a:t>　　</a:t>
            </a:r>
            <a:r>
              <a:rPr lang="en-US" altLang="ja-JP" sz="800" spc="5" dirty="0">
                <a:solidFill>
                  <a:srgbClr val="333333"/>
                </a:solidFill>
                <a:latin typeface="Meiryo"/>
                <a:ea typeface="Meiryo"/>
                <a:cs typeface="Arial Unicode MS"/>
              </a:rPr>
              <a:t>URL</a:t>
            </a:r>
            <a:r>
              <a:rPr lang="ja-JP" altLang="en-US" sz="800" spc="5" dirty="0">
                <a:solidFill>
                  <a:srgbClr val="333333"/>
                </a:solidFill>
                <a:latin typeface="Meiryo"/>
                <a:ea typeface="Meiryo"/>
                <a:cs typeface="Arial Unicode MS"/>
              </a:rPr>
              <a:t>：</a:t>
            </a:r>
            <a:r>
              <a:rPr lang="en" altLang="ja-JP" sz="800" dirty="0">
                <a:solidFill>
                  <a:srgbClr val="DCA10D"/>
                </a:solidFill>
                <a:effectLst/>
                <a:latin typeface="Meiryo"/>
                <a:ea typeface="Meiryo"/>
                <a:hlinkClick r:id="rId4"/>
              </a:rPr>
              <a:t>https://form-business.yahoo.co.jp/claris/enqueteForm?inquiry_type=review_lnds</a:t>
            </a:r>
            <a:endParaRPr lang="en" altLang="ja-JP" sz="800" spc="5" dirty="0">
              <a:solidFill>
                <a:srgbClr val="333333"/>
              </a:solidFill>
              <a:latin typeface="Meiryo"/>
              <a:ea typeface="Meiryo"/>
              <a:cs typeface="Arial Unicode MS"/>
            </a:endParaRPr>
          </a:p>
          <a:p>
            <a:pPr marL="12700">
              <a:spcBef>
                <a:spcPts val="240"/>
              </a:spcBef>
            </a:pPr>
            <a:r>
              <a:rPr lang="ja-JP" altLang="en-US" sz="800" spc="5" dirty="0">
                <a:solidFill>
                  <a:srgbClr val="333333"/>
                </a:solidFill>
                <a:latin typeface="Meiryo"/>
                <a:ea typeface="Meiryo"/>
                <a:cs typeface="Arial Unicode MS"/>
              </a:rPr>
              <a:t>企業・商材可否が完了しましたら、</a:t>
            </a:r>
            <a:r>
              <a:rPr lang="ja-JP" altLang="en-US" sz="800" spc="5" dirty="0">
                <a:solidFill>
                  <a:srgbClr val="333333"/>
                </a:solidFill>
                <a:latin typeface="Meiryo" panose="020B0604030504040204" pitchFamily="34" charset="-128"/>
                <a:ea typeface="Meiryo" panose="020B0604030504040204" pitchFamily="34" charset="-128"/>
                <a:cs typeface="Arial Unicode MS"/>
              </a:rPr>
              <a:t>制作可否</a:t>
            </a:r>
            <a:r>
              <a:rPr lang="ja-JP" altLang="en-US" sz="800" spc="5">
                <a:solidFill>
                  <a:srgbClr val="333333"/>
                </a:solidFill>
                <a:latin typeface="Meiryo" panose="020B0604030504040204" pitchFamily="34" charset="-128"/>
                <a:ea typeface="Meiryo" panose="020B0604030504040204" pitchFamily="34" charset="-128"/>
                <a:cs typeface="Arial Unicode MS"/>
              </a:rPr>
              <a:t>判断シート</a:t>
            </a:r>
            <a:r>
              <a:rPr lang="ja-JP" altLang="en-US" sz="800" spc="5">
                <a:solidFill>
                  <a:srgbClr val="333333"/>
                </a:solidFill>
                <a:latin typeface="Meiryo"/>
                <a:ea typeface="Meiryo"/>
                <a:cs typeface="Arial Unicode MS"/>
              </a:rPr>
              <a:t>に</a:t>
            </a:r>
            <a:r>
              <a:rPr lang="ja-JP" altLang="en-US" sz="800" spc="5" dirty="0">
                <a:solidFill>
                  <a:srgbClr val="333333"/>
                </a:solidFill>
                <a:latin typeface="Meiryo"/>
                <a:ea typeface="Meiryo"/>
                <a:cs typeface="Arial Unicode MS"/>
              </a:rPr>
              <a:t>訴求内容をご記載の</a:t>
            </a:r>
            <a:r>
              <a:rPr lang="ja-JP" altLang="en-US" sz="800" spc="5">
                <a:solidFill>
                  <a:srgbClr val="333333"/>
                </a:solidFill>
                <a:latin typeface="Meiryo"/>
                <a:ea typeface="Meiryo"/>
                <a:cs typeface="Arial Unicode MS"/>
              </a:rPr>
              <a:t>うえ、下記のメールアドレス宛にお送りください。</a:t>
            </a:r>
            <a:endParaRPr lang="en-US" altLang="ja-JP" sz="800" spc="5" dirty="0">
              <a:solidFill>
                <a:srgbClr val="333333"/>
              </a:solidFill>
              <a:latin typeface="Meiryo"/>
              <a:ea typeface="Meiryo"/>
              <a:cs typeface="Arial Unicode MS"/>
            </a:endParaRPr>
          </a:p>
          <a:p>
            <a:pPr marL="12700">
              <a:spcBef>
                <a:spcPts val="240"/>
              </a:spcBef>
            </a:pPr>
            <a:r>
              <a:rPr lang="en" altLang="ja-JP" sz="800" dirty="0">
                <a:solidFill>
                  <a:schemeClr val="tx1">
                    <a:lumMod val="75000"/>
                    <a:lumOff val="25000"/>
                  </a:schemeClr>
                </a:solidFill>
                <a:latin typeface="Meiryo"/>
                <a:ea typeface="Meiryo"/>
              </a:rPr>
              <a:t>※</a:t>
            </a:r>
            <a:r>
              <a:rPr lang="ja-JP" altLang="en" sz="800" dirty="0">
                <a:solidFill>
                  <a:schemeClr val="tx1">
                    <a:lumMod val="75000"/>
                    <a:lumOff val="25000"/>
                  </a:schemeClr>
                </a:solidFill>
                <a:latin typeface="Meiryo"/>
                <a:ea typeface="Meiryo"/>
              </a:rPr>
              <a:t>「</a:t>
            </a:r>
            <a:r>
              <a:rPr lang="en" altLang="ja-JP" sz="800" dirty="0">
                <a:solidFill>
                  <a:schemeClr val="tx1">
                    <a:lumMod val="75000"/>
                    <a:lumOff val="25000"/>
                  </a:schemeClr>
                </a:solidFill>
                <a:latin typeface="Meiryo"/>
                <a:ea typeface="Meiryo"/>
              </a:rPr>
              <a:t>Video オプション</a:t>
            </a:r>
            <a:r>
              <a:rPr lang="ja-JP" altLang="en" sz="800" dirty="0">
                <a:solidFill>
                  <a:schemeClr val="tx1">
                    <a:lumMod val="75000"/>
                    <a:lumOff val="25000"/>
                  </a:schemeClr>
                </a:solidFill>
                <a:latin typeface="Meiryo"/>
                <a:ea typeface="Meiryo"/>
              </a:rPr>
              <a:t>」</a:t>
            </a:r>
            <a:r>
              <a:rPr lang="ja-JP" altLang="en-US" sz="800" dirty="0">
                <a:solidFill>
                  <a:schemeClr val="tx1">
                    <a:lumMod val="75000"/>
                    <a:lumOff val="25000"/>
                  </a:schemeClr>
                </a:solidFill>
                <a:latin typeface="Meiryo"/>
                <a:ea typeface="Meiryo"/>
              </a:rPr>
              <a:t>をご実施の場合は、動画の審査もございますので、動画を併せて</a:t>
            </a:r>
            <a:r>
              <a:rPr lang="ja-JP" altLang="en-US" sz="800">
                <a:solidFill>
                  <a:schemeClr val="tx1">
                    <a:lumMod val="75000"/>
                    <a:lumOff val="25000"/>
                  </a:schemeClr>
                </a:solidFill>
                <a:latin typeface="Meiryo"/>
                <a:ea typeface="Meiryo"/>
              </a:rPr>
              <a:t>ご送付ください</a:t>
            </a:r>
            <a:endParaRPr lang="en-US" altLang="ja-JP" sz="800" dirty="0">
              <a:solidFill>
                <a:schemeClr val="tx1">
                  <a:lumMod val="75000"/>
                  <a:lumOff val="25000"/>
                </a:schemeClr>
              </a:solidFill>
              <a:latin typeface="Meiryo"/>
              <a:ea typeface="Meiryo"/>
            </a:endParaRPr>
          </a:p>
          <a:p>
            <a:pPr marL="12700">
              <a:spcBef>
                <a:spcPts val="240"/>
              </a:spcBef>
            </a:pPr>
            <a:r>
              <a:rPr lang="ja-JP" altLang="en-US" sz="800" spc="5">
                <a:solidFill>
                  <a:srgbClr val="333333"/>
                </a:solidFill>
                <a:latin typeface="Meiryo" panose="020B0604030504040204" pitchFamily="34" charset="-128"/>
                <a:ea typeface="Meiryo" panose="020B0604030504040204" pitchFamily="34" charset="-128"/>
                <a:cs typeface="Arial Unicode MS"/>
              </a:rPr>
              <a:t>制作可否判断シートがお手元に無い場合、</a:t>
            </a:r>
            <a:r>
              <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rPr>
              <a:t> </a:t>
            </a:r>
            <a:r>
              <a:rPr lang="ja-JP" altLang="en-US" sz="800" spc="-11">
                <a:latin typeface="Meiryo" panose="020B0604030504040204" pitchFamily="34" charset="-128"/>
                <a:ea typeface="Meiryo" panose="020B0604030504040204" pitchFamily="34" charset="-128"/>
                <a:cs typeface="Arial Unicode MS"/>
              </a:rPr>
              <a:t>ページ下部の</a:t>
            </a:r>
            <a:r>
              <a:rPr lang="en-US" altLang="ja-JP" sz="800" spc="-11" dirty="0">
                <a:latin typeface="Meiryo" panose="020B0604030504040204" pitchFamily="34" charset="-128"/>
                <a:ea typeface="Meiryo" panose="020B0604030504040204" pitchFamily="34" charset="-128"/>
                <a:cs typeface="Arial Unicode MS"/>
              </a:rPr>
              <a:t>LINE</a:t>
            </a:r>
            <a:r>
              <a:rPr lang="ja-JP" altLang="en-US" sz="800" spc="-11">
                <a:latin typeface="Meiryo" panose="020B0604030504040204" pitchFamily="34" charset="-128"/>
                <a:ea typeface="Meiryo" panose="020B0604030504040204" pitchFamily="34" charset="-128"/>
                <a:cs typeface="Arial Unicode MS"/>
              </a:rPr>
              <a:t>ヤフー </a:t>
            </a:r>
            <a:r>
              <a:rPr lang="en-US" altLang="ja-JP" sz="800" spc="-11" dirty="0">
                <a:latin typeface="Meiryo" panose="020B0604030504040204" pitchFamily="34" charset="-128"/>
                <a:ea typeface="Meiryo" panose="020B0604030504040204" pitchFamily="34" charset="-128"/>
                <a:cs typeface="Arial Unicode MS"/>
              </a:rPr>
              <a:t>for</a:t>
            </a:r>
            <a:r>
              <a:rPr lang="ja-JP" altLang="en-US" sz="800" spc="-11">
                <a:latin typeface="Meiryo" panose="020B0604030504040204" pitchFamily="34" charset="-128"/>
                <a:ea typeface="Meiryo" panose="020B0604030504040204" pitchFamily="34" charset="-128"/>
                <a:cs typeface="Arial Unicode MS"/>
              </a:rPr>
              <a:t> </a:t>
            </a:r>
            <a:r>
              <a:rPr lang="en-US" altLang="ja-JP" sz="800" spc="-11" dirty="0">
                <a:latin typeface="Meiryo" panose="020B0604030504040204" pitchFamily="34" charset="-128"/>
                <a:ea typeface="Meiryo" panose="020B0604030504040204" pitchFamily="34" charset="-128"/>
                <a:cs typeface="Arial Unicode MS"/>
              </a:rPr>
              <a:t>Business</a:t>
            </a:r>
            <a:r>
              <a:rPr lang="ja-JP" altLang="en-US" sz="800" spc="-11">
                <a:latin typeface="Meiryo" panose="020B0604030504040204" pitchFamily="34" charset="-128"/>
                <a:ea typeface="Meiryo" panose="020B0604030504040204" pitchFamily="34" charset="-128"/>
                <a:cs typeface="Arial Unicode MS"/>
              </a:rPr>
              <a:t>から</a:t>
            </a:r>
            <a:r>
              <a:rPr lang="en-US" altLang="ja-JP" sz="800" spc="-11" dirty="0">
                <a:latin typeface="Meiryo" panose="020B0604030504040204" pitchFamily="34" charset="-128"/>
                <a:ea typeface="Meiryo" panose="020B0604030504040204" pitchFamily="34" charset="-128"/>
                <a:cs typeface="Arial Unicode MS"/>
              </a:rPr>
              <a:t>DL</a:t>
            </a:r>
            <a:r>
              <a:rPr lang="ja-JP" altLang="en-US" sz="800" spc="-11">
                <a:latin typeface="Meiryo" panose="020B0604030504040204" pitchFamily="34" charset="-128"/>
                <a:ea typeface="Meiryo" panose="020B0604030504040204" pitchFamily="34" charset="-128"/>
                <a:cs typeface="Arial Unicode MS"/>
              </a:rPr>
              <a:t>いただくか、</a:t>
            </a:r>
            <a:r>
              <a:rPr lang="ja-JP" altLang="en-US" sz="800" spc="5">
                <a:solidFill>
                  <a:srgbClr val="333333"/>
                </a:solidFill>
                <a:latin typeface="Meiryo"/>
                <a:ea typeface="Meiryo"/>
                <a:cs typeface="Arial Unicode MS"/>
              </a:rPr>
              <a:t>下記のメールアドレス宛にお問い合わせください。</a:t>
            </a:r>
            <a:endParaRPr lang="en-US" altLang="ja-JP" sz="800" spc="5" dirty="0">
              <a:solidFill>
                <a:schemeClr val="tx1">
                  <a:lumMod val="75000"/>
                  <a:lumOff val="25000"/>
                </a:schemeClr>
              </a:solidFill>
              <a:latin typeface="Meiryo"/>
              <a:ea typeface="Meiryo"/>
              <a:cs typeface="Arial Unicode MS"/>
            </a:endParaRPr>
          </a:p>
          <a:p>
            <a:pPr marL="12700">
              <a:spcBef>
                <a:spcPts val="240"/>
              </a:spcBef>
            </a:pPr>
            <a:r>
              <a:rPr lang="ja-JP" altLang="en-US" sz="800">
                <a:solidFill>
                  <a:srgbClr val="333333"/>
                </a:solidFill>
                <a:latin typeface="Meiryo" panose="020B0604030504040204" pitchFamily="34" charset="-128"/>
                <a:ea typeface="Meiryo" panose="020B0604030504040204" pitchFamily="34" charset="-128"/>
                <a:cs typeface="Arial Unicode MS"/>
              </a:rPr>
              <a:t>　　制作可否判断シート送付先・お問い合わせ用</a:t>
            </a:r>
            <a:r>
              <a:rPr lang="ja-JP" altLang="en-US" sz="800" dirty="0">
                <a:solidFill>
                  <a:srgbClr val="333333"/>
                </a:solidFill>
                <a:latin typeface="Meiryo" panose="020B0604030504040204" pitchFamily="34" charset="-128"/>
                <a:ea typeface="Meiryo" panose="020B0604030504040204" pitchFamily="34" charset="-128"/>
                <a:cs typeface="Arial Unicode MS"/>
              </a:rPr>
              <a:t>メールアドレス：</a:t>
            </a:r>
            <a:r>
              <a:rPr lang="en" altLang="ja-JP" sz="800" dirty="0">
                <a:solidFill>
                  <a:srgbClr val="333333"/>
                </a:solidFill>
                <a:latin typeface="Meiryo" panose="020B0604030504040204" pitchFamily="34" charset="-128"/>
                <a:ea typeface="Meiryo" panose="020B0604030504040204" pitchFamily="34" charset="-128"/>
                <a:cs typeface="Arial Unicode MS"/>
              </a:rPr>
              <a:t> </a:t>
            </a:r>
            <a:r>
              <a:rPr lang="en" altLang="ja-JP" sz="800" dirty="0" err="1">
                <a:solidFill>
                  <a:srgbClr val="F7790F"/>
                </a:solidFill>
                <a:latin typeface="Meiryo" panose="020B0604030504040204" pitchFamily="34" charset="-128"/>
                <a:ea typeface="Meiryo" panose="020B0604030504040204" pitchFamily="34" charset="-128"/>
                <a:cs typeface="Arial Unicode MS"/>
              </a:rPr>
              <a:t>ml-sales-media-req@lycorp.co.jp</a:t>
            </a:r>
            <a:endParaRPr lang="en" altLang="ja-JP" sz="800" dirty="0">
              <a:solidFill>
                <a:srgbClr val="F7790F"/>
              </a:solidFill>
              <a:latin typeface="Meiryo" panose="020B0604030504040204" pitchFamily="34" charset="-128"/>
              <a:ea typeface="Meiryo" panose="020B0604030504040204" pitchFamily="34" charset="-128"/>
              <a:cs typeface="Arial Unicode MS"/>
            </a:endParaRPr>
          </a:p>
        </p:txBody>
      </p:sp>
      <p:sp>
        <p:nvSpPr>
          <p:cNvPr id="41" name="object 32">
            <a:extLst>
              <a:ext uri="{FF2B5EF4-FFF2-40B4-BE49-F238E27FC236}">
                <a16:creationId xmlns:a16="http://schemas.microsoft.com/office/drawing/2014/main" id="{B24A98F8-41E3-0A9D-AACE-E166AD96D959}"/>
              </a:ext>
            </a:extLst>
          </p:cNvPr>
          <p:cNvSpPr txBox="1"/>
          <p:nvPr/>
        </p:nvSpPr>
        <p:spPr>
          <a:xfrm>
            <a:off x="756282" y="5790566"/>
            <a:ext cx="644532" cy="120545"/>
          </a:xfrm>
          <a:prstGeom prst="rect">
            <a:avLst/>
          </a:prstGeom>
        </p:spPr>
        <p:txBody>
          <a:bodyPr vert="horz" wrap="square" lIns="0" tIns="12699" rIns="0" bIns="0" rtlCol="0">
            <a:spAutoFit/>
          </a:bodyPr>
          <a:lstStyle/>
          <a:p>
            <a:pPr marL="12699">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10</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4" name="object 7">
            <a:extLst>
              <a:ext uri="{FF2B5EF4-FFF2-40B4-BE49-F238E27FC236}">
                <a16:creationId xmlns:a16="http://schemas.microsoft.com/office/drawing/2014/main" id="{0343A80B-FEFB-B8A6-2518-26BCD0353048}"/>
              </a:ext>
            </a:extLst>
          </p:cNvPr>
          <p:cNvSpPr txBox="1"/>
          <p:nvPr/>
        </p:nvSpPr>
        <p:spPr>
          <a:xfrm>
            <a:off x="756282" y="1099676"/>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sz="700" b="1" spc="125" dirty="0">
                <a:solidFill>
                  <a:srgbClr val="002060"/>
                </a:solidFill>
                <a:latin typeface="Meiryo" panose="020B0604030504040204" pitchFamily="34" charset="-128"/>
                <a:ea typeface="Meiryo" panose="020B0604030504040204" pitchFamily="34" charset="-128"/>
                <a:cs typeface="HiraMinProN-W6"/>
              </a:rPr>
              <a:t>1</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6" name="object 9">
            <a:extLst>
              <a:ext uri="{FF2B5EF4-FFF2-40B4-BE49-F238E27FC236}">
                <a16:creationId xmlns:a16="http://schemas.microsoft.com/office/drawing/2014/main" id="{A0D6F273-4A63-0998-0366-9F651779EEA9}"/>
              </a:ext>
            </a:extLst>
          </p:cNvPr>
          <p:cNvSpPr txBox="1"/>
          <p:nvPr/>
        </p:nvSpPr>
        <p:spPr>
          <a:xfrm>
            <a:off x="756282" y="1679111"/>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altLang="ja-JP" sz="700" b="1" spc="125" dirty="0">
                <a:solidFill>
                  <a:srgbClr val="002060"/>
                </a:solidFill>
                <a:latin typeface="Meiryo" panose="020B0604030504040204" pitchFamily="34" charset="-128"/>
                <a:ea typeface="Meiryo" panose="020B0604030504040204" pitchFamily="34" charset="-128"/>
                <a:cs typeface="HiraMinProN-W6"/>
              </a:rPr>
              <a:t>2</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7" name="object 23">
            <a:extLst>
              <a:ext uri="{FF2B5EF4-FFF2-40B4-BE49-F238E27FC236}">
                <a16:creationId xmlns:a16="http://schemas.microsoft.com/office/drawing/2014/main" id="{4603AA28-7B4A-B95F-1CC0-2EBC894ADB72}"/>
              </a:ext>
            </a:extLst>
          </p:cNvPr>
          <p:cNvSpPr txBox="1"/>
          <p:nvPr/>
        </p:nvSpPr>
        <p:spPr>
          <a:xfrm>
            <a:off x="1400814" y="1043737"/>
            <a:ext cx="2802225" cy="456535"/>
          </a:xfrm>
          <a:prstGeom prst="rect">
            <a:avLst/>
          </a:prstGeom>
        </p:spPr>
        <p:txBody>
          <a:bodyPr vert="horz" wrap="square" lIns="0" tIns="12700" rIns="0" bIns="0" rtlCol="0">
            <a:spAutoFit/>
          </a:bodyPr>
          <a:lstStyle/>
          <a:p>
            <a:pPr marL="12700">
              <a:spcBef>
                <a:spcPts val="100"/>
              </a:spcBef>
            </a:pPr>
            <a:r>
              <a:rPr lang="ja-JP" altLang="en-US" sz="1600" b="1" spc="15" dirty="0">
                <a:solidFill>
                  <a:srgbClr val="002060"/>
                </a:solidFill>
                <a:latin typeface="Meiryo" panose="020B0604030504040204" pitchFamily="34" charset="-128"/>
                <a:ea typeface="Meiryo" panose="020B0604030504040204" pitchFamily="34" charset="-128"/>
                <a:cs typeface="HiraMinProN-W6"/>
              </a:rPr>
              <a:t>案件作成</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endParaRPr sz="1200" b="1" dirty="0">
              <a:solidFill>
                <a:srgbClr val="002060"/>
              </a:solidFill>
              <a:latin typeface="Meiryo" panose="020B0604030504040204" pitchFamily="34" charset="-128"/>
              <a:ea typeface="Meiryo" panose="020B0604030504040204" pitchFamily="34" charset="-128"/>
              <a:cs typeface="HiraMinProN-W6"/>
            </a:endParaRPr>
          </a:p>
        </p:txBody>
      </p:sp>
      <p:sp>
        <p:nvSpPr>
          <p:cNvPr id="48" name="object 33">
            <a:extLst>
              <a:ext uri="{FF2B5EF4-FFF2-40B4-BE49-F238E27FC236}">
                <a16:creationId xmlns:a16="http://schemas.microsoft.com/office/drawing/2014/main" id="{A366F3FF-A3E5-8EF3-25F6-CE9301D14274}"/>
              </a:ext>
            </a:extLst>
          </p:cNvPr>
          <p:cNvSpPr/>
          <p:nvPr/>
        </p:nvSpPr>
        <p:spPr>
          <a:xfrm>
            <a:off x="628359" y="1421642"/>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9" name="object 43">
            <a:extLst>
              <a:ext uri="{FF2B5EF4-FFF2-40B4-BE49-F238E27FC236}">
                <a16:creationId xmlns:a16="http://schemas.microsoft.com/office/drawing/2014/main" id="{B04172F7-00B1-76EC-91A6-E6591AE5BE8C}"/>
              </a:ext>
            </a:extLst>
          </p:cNvPr>
          <p:cNvSpPr txBox="1"/>
          <p:nvPr/>
        </p:nvSpPr>
        <p:spPr>
          <a:xfrm>
            <a:off x="4016569" y="944870"/>
            <a:ext cx="6186497" cy="574516"/>
          </a:xfrm>
          <a:prstGeom prst="rect">
            <a:avLst/>
          </a:prstGeom>
        </p:spPr>
        <p:txBody>
          <a:bodyPr vert="horz" wrap="square" lIns="0" tIns="30480" rIns="0" bIns="0" rtlCol="0" anchor="t">
            <a:spAutoFit/>
          </a:bodyPr>
          <a:lstStyle/>
          <a:p>
            <a:pPr marL="12700">
              <a:spcBef>
                <a:spcPts val="240"/>
              </a:spcBef>
            </a:pPr>
            <a:r>
              <a:rPr lang="en-US" altLang="ja-JP" sz="800" dirty="0">
                <a:solidFill>
                  <a:srgbClr val="0D0D0D"/>
                </a:solidFill>
                <a:latin typeface="メイリオ" panose="020B0604030504040204" pitchFamily="50" charset="-128"/>
                <a:ea typeface="メイリオ" panose="020B0604030504040204" pitchFamily="50" charset="-128"/>
              </a:rPr>
              <a:t>LINE Biz Process Manager(LBPM)</a:t>
            </a:r>
            <a:r>
              <a:rPr lang="ja-JP" altLang="en-US" sz="800">
                <a:solidFill>
                  <a:srgbClr val="0D0D0D"/>
                </a:solidFill>
                <a:latin typeface="メイリオ" panose="020B0604030504040204" pitchFamily="50" charset="-128"/>
                <a:ea typeface="メイリオ" panose="020B0604030504040204" pitchFamily="50" charset="-128"/>
              </a:rPr>
              <a:t>より</a:t>
            </a:r>
            <a:r>
              <a:rPr lang="ja-JP" altLang="en-US" sz="800" dirty="0">
                <a:solidFill>
                  <a:srgbClr val="0D0D0D"/>
                </a:solidFill>
                <a:latin typeface="メイリオ" panose="020B0604030504040204" pitchFamily="50" charset="-128"/>
                <a:ea typeface="メイリオ" panose="020B0604030504040204" pitchFamily="50" charset="-128"/>
              </a:rPr>
              <a:t>案件を作成して</a:t>
            </a:r>
            <a:r>
              <a:rPr lang="ja-JP" altLang="en-US" sz="800">
                <a:solidFill>
                  <a:srgbClr val="0D0D0D"/>
                </a:solidFill>
                <a:latin typeface="メイリオ" panose="020B0604030504040204" pitchFamily="50" charset="-128"/>
                <a:ea typeface="メイリオ" panose="020B0604030504040204" pitchFamily="50" charset="-128"/>
              </a:rPr>
              <a:t>ください。</a:t>
            </a:r>
            <a:r>
              <a:rPr lang="ja-JP" altLang="en-US" sz="800">
                <a:solidFill>
                  <a:srgbClr val="0D0D0D"/>
                </a:solidFill>
                <a:latin typeface="メイリオ" panose="020B0604030504040204" pitchFamily="50" charset="-128"/>
                <a:ea typeface="メイリオ" panose="020B0604030504040204" pitchFamily="50" charset="-128"/>
                <a:cs typeface="Arial Unicode MS"/>
              </a:rPr>
              <a:t>申込</a:t>
            </a:r>
            <a:r>
              <a:rPr lang="ja-JP" altLang="en-US" sz="800" dirty="0">
                <a:solidFill>
                  <a:srgbClr val="0D0D0D"/>
                </a:solidFill>
                <a:latin typeface="メイリオ" panose="020B0604030504040204" pitchFamily="50" charset="-128"/>
                <a:ea typeface="メイリオ" panose="020B0604030504040204" pitchFamily="50" charset="-128"/>
                <a:cs typeface="Arial Unicode MS"/>
              </a:rPr>
              <a:t>商品は以下を選択してください。</a:t>
            </a:r>
            <a:endParaRPr lang="en-US" altLang="ja-JP" sz="800" dirty="0">
              <a:solidFill>
                <a:srgbClr val="0D0D0D"/>
              </a:solidFill>
              <a:latin typeface="メイリオ" panose="020B0604030504040204" pitchFamily="50" charset="-128"/>
              <a:ea typeface="メイリオ" panose="020B0604030504040204" pitchFamily="50" charset="-128"/>
              <a:cs typeface="Arial Unicode MS"/>
              <a:hlinkClick r:id="rId5"/>
            </a:endParaRPr>
          </a:p>
          <a:p>
            <a:pPr marL="12700">
              <a:spcBef>
                <a:spcPts val="240"/>
              </a:spcBef>
            </a:pPr>
            <a:r>
              <a:rPr kumimoji="0" lang="ja-JP" altLang="en-US" sz="800" kern="0" dirty="0">
                <a:solidFill>
                  <a:srgbClr val="002AFF"/>
                </a:solidFill>
                <a:latin typeface="メイリオ" panose="020B0604030504040204" pitchFamily="50" charset="-128"/>
                <a:ea typeface="メイリオ" panose="020B0604030504040204" pitchFamily="50" charset="-128"/>
              </a:rPr>
              <a:t>　</a:t>
            </a:r>
            <a:r>
              <a:rPr kumimoji="0" lang="en-US" altLang="ja-JP" sz="800" b="1" kern="0" dirty="0">
                <a:solidFill>
                  <a:srgbClr val="002AFF"/>
                </a:solidFill>
                <a:latin typeface="メイリオ" panose="020B0604030504040204" pitchFamily="50" charset="-128"/>
                <a:ea typeface="メイリオ" panose="020B0604030504040204" pitchFamily="50" charset="-128"/>
              </a:rPr>
              <a:t>LINE</a:t>
            </a:r>
            <a:r>
              <a:rPr kumimoji="0" lang="ja-JP" altLang="en-US" sz="800" b="1" kern="0" dirty="0">
                <a:solidFill>
                  <a:srgbClr val="002AFF"/>
                </a:solidFill>
                <a:latin typeface="メイリオ" panose="020B0604030504040204" pitchFamily="50" charset="-128"/>
                <a:ea typeface="メイリオ" panose="020B0604030504040204" pitchFamily="50" charset="-128"/>
              </a:rPr>
              <a:t>広告</a:t>
            </a:r>
            <a:r>
              <a:rPr kumimoji="0" lang="en-US" altLang="ja-JP" sz="800" b="1" kern="0" dirty="0">
                <a:solidFill>
                  <a:srgbClr val="002AFF"/>
                </a:solidFill>
                <a:latin typeface="メイリオ" panose="020B0604030504040204" pitchFamily="50" charset="-128"/>
                <a:ea typeface="メイリオ" panose="020B0604030504040204" pitchFamily="50" charset="-128"/>
              </a:rPr>
              <a:t>/LINE</a:t>
            </a:r>
            <a:r>
              <a:rPr kumimoji="0" lang="ja-JP" altLang="en-US" sz="800" b="1" kern="0" dirty="0">
                <a:solidFill>
                  <a:srgbClr val="002AFF"/>
                </a:solidFill>
                <a:latin typeface="メイリオ" panose="020B0604030504040204" pitchFamily="50" charset="-128"/>
                <a:ea typeface="メイリオ" panose="020B0604030504040204" pitchFamily="50" charset="-128"/>
              </a:rPr>
              <a:t>ヤフー広告</a:t>
            </a:r>
            <a:br>
              <a:rPr kumimoji="0" lang="en-US" altLang="ja-JP" sz="800" kern="0" dirty="0">
                <a:solidFill>
                  <a:srgbClr val="002AFF"/>
                </a:solidFill>
                <a:latin typeface="メイリオ" panose="020B0604030504040204" pitchFamily="50" charset="-128"/>
                <a:ea typeface="メイリオ" panose="020B0604030504040204" pitchFamily="50" charset="-128"/>
              </a:rPr>
            </a:br>
            <a:r>
              <a:rPr kumimoji="0" lang="ja-JP" altLang="en-US" sz="800" kern="0" dirty="0">
                <a:solidFill>
                  <a:srgbClr val="002AFF"/>
                </a:solidFill>
                <a:latin typeface="メイリオ" panose="020B0604030504040204" pitchFamily="50" charset="-128"/>
                <a:ea typeface="メイリオ" panose="020B0604030504040204" pitchFamily="50" charset="-128"/>
              </a:rPr>
              <a:t>　　　特集・タイアップ広告・クリエイティブ企画</a:t>
            </a:r>
            <a:r>
              <a:rPr kumimoji="0" lang="ja-JP" altLang="en-US" sz="800" b="1" kern="0" dirty="0">
                <a:solidFill>
                  <a:srgbClr val="002AFF"/>
                </a:solidFill>
                <a:latin typeface="メイリオ" panose="020B0604030504040204" pitchFamily="50" charset="-128"/>
                <a:ea typeface="メイリオ" panose="020B0604030504040204" pitchFamily="50" charset="-128"/>
              </a:rPr>
              <a:t>（レギュラー商品）</a:t>
            </a:r>
            <a:endParaRPr kumimoji="0" lang="en-US" altLang="ja-JP" sz="800" kern="0" dirty="0">
              <a:solidFill>
                <a:srgbClr val="000000"/>
              </a:solidFill>
              <a:latin typeface="メイリオ" panose="020B0604030504040204" pitchFamily="50" charset="-128"/>
              <a:ea typeface="メイリオ" panose="020B0604030504040204" pitchFamily="50" charset="-128"/>
            </a:endParaRPr>
          </a:p>
          <a:p>
            <a:pPr marL="12700">
              <a:spcBef>
                <a:spcPts val="240"/>
              </a:spcBef>
            </a:pPr>
            <a:endParaRPr lang="en" altLang="ja-JP" sz="800" dirty="0">
              <a:solidFill>
                <a:srgbClr val="F7790F"/>
              </a:solidFill>
              <a:latin typeface="Meiryo"/>
              <a:ea typeface="Meiryo"/>
              <a:cs typeface="Arial Unicode MS"/>
              <a:hlinkClick r:id="rId5"/>
            </a:endParaRPr>
          </a:p>
        </p:txBody>
      </p:sp>
      <p:sp>
        <p:nvSpPr>
          <p:cNvPr id="51" name="object 23">
            <a:extLst>
              <a:ext uri="{FF2B5EF4-FFF2-40B4-BE49-F238E27FC236}">
                <a16:creationId xmlns:a16="http://schemas.microsoft.com/office/drawing/2014/main" id="{37A2D279-A121-BDE2-781B-A53A7A73F5C2}"/>
              </a:ext>
            </a:extLst>
          </p:cNvPr>
          <p:cNvSpPr txBox="1"/>
          <p:nvPr/>
        </p:nvSpPr>
        <p:spPr>
          <a:xfrm>
            <a:off x="1400814" y="1518368"/>
            <a:ext cx="2802225" cy="433452"/>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審査</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en-US" sz="1050" b="1" spc="15" dirty="0">
                <a:solidFill>
                  <a:srgbClr val="002060"/>
                </a:solidFill>
                <a:latin typeface="Meiryo" panose="020B0604030504040204" pitchFamily="34" charset="-128"/>
                <a:ea typeface="Meiryo" panose="020B0604030504040204" pitchFamily="34" charset="-128"/>
                <a:cs typeface="HiraMinProN-W6"/>
              </a:rPr>
              <a:t>(</a:t>
            </a:r>
            <a:r>
              <a:rPr lang="en-US" altLang="ja-JP" sz="1050" b="1" spc="15" dirty="0">
                <a:solidFill>
                  <a:srgbClr val="002060"/>
                </a:solidFill>
                <a:latin typeface="Meiryo" panose="020B0604030504040204" pitchFamily="34" charset="-128"/>
                <a:ea typeface="Meiryo" panose="020B0604030504040204" pitchFamily="34" charset="-128"/>
                <a:cs typeface="HiraMinProN-W6"/>
              </a:rPr>
              <a:t>LY</a:t>
            </a:r>
            <a:r>
              <a:rPr lang="ja-JP" altLang="en-US" sz="1050" b="1" spc="15" dirty="0">
                <a:solidFill>
                  <a:srgbClr val="002060"/>
                </a:solidFill>
                <a:latin typeface="Meiryo" panose="020B0604030504040204" pitchFamily="34" charset="-128"/>
                <a:ea typeface="Meiryo" panose="020B0604030504040204" pitchFamily="34" charset="-128"/>
                <a:cs typeface="HiraMinProN-W6"/>
              </a:rPr>
              <a:t>サービス掲載の企業商材可否</a:t>
            </a:r>
            <a:r>
              <a:rPr lang="en-US" altLang="ja-JP" sz="1050" b="1" spc="15" dirty="0">
                <a:solidFill>
                  <a:srgbClr val="002060"/>
                </a:solidFill>
                <a:latin typeface="Meiryo" panose="020B0604030504040204" pitchFamily="34" charset="-128"/>
                <a:ea typeface="Meiryo" panose="020B0604030504040204" pitchFamily="34" charset="-128"/>
                <a:cs typeface="HiraMinProN-W6"/>
              </a:rPr>
              <a:t>)</a:t>
            </a:r>
            <a:endParaRPr sz="1050" b="1" dirty="0">
              <a:solidFill>
                <a:srgbClr val="002060"/>
              </a:solidFill>
              <a:latin typeface="Meiryo" panose="020B0604030504040204" pitchFamily="34" charset="-128"/>
              <a:ea typeface="Meiryo" panose="020B0604030504040204" pitchFamily="34" charset="-128"/>
              <a:cs typeface="HiraMinProN-W6"/>
            </a:endParaRPr>
          </a:p>
        </p:txBody>
      </p:sp>
      <p:sp>
        <p:nvSpPr>
          <p:cNvPr id="52" name="object 10">
            <a:extLst>
              <a:ext uri="{FF2B5EF4-FFF2-40B4-BE49-F238E27FC236}">
                <a16:creationId xmlns:a16="http://schemas.microsoft.com/office/drawing/2014/main" id="{EA65776A-D8F0-3426-F7B0-2CD72AF870D8}"/>
              </a:ext>
            </a:extLst>
          </p:cNvPr>
          <p:cNvSpPr txBox="1"/>
          <p:nvPr/>
        </p:nvSpPr>
        <p:spPr>
          <a:xfrm>
            <a:off x="4016569" y="3539071"/>
            <a:ext cx="6429373" cy="271869"/>
          </a:xfrm>
          <a:prstGeom prst="rect">
            <a:avLst/>
          </a:prstGeom>
        </p:spPr>
        <p:txBody>
          <a:bodyPr vert="horz" wrap="square" lIns="0" tIns="12700" rIns="0" bIns="0" rtlCol="0" anchor="t">
            <a:spAutoFit/>
          </a:bodyPr>
          <a:lstStyle/>
          <a:p>
            <a:pPr marL="12065">
              <a:spcBef>
                <a:spcPts val="100"/>
              </a:spcBef>
            </a:pPr>
            <a:r>
              <a:rPr lang="en-US" altLang="ja-JP"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LBPM</a:t>
            </a:r>
            <a:r>
              <a:rPr lang="ja-JP" altLang="en-US"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より発注をしてください。</a:t>
            </a:r>
            <a:endParaRPr lang="en" altLang="ja-JP" sz="800" dirty="0">
              <a:solidFill>
                <a:srgbClr val="F7790F"/>
              </a:solidFill>
              <a:latin typeface="Meiryo" panose="020B0604030504040204" pitchFamily="34" charset="-128"/>
              <a:ea typeface="Meiryo" panose="020B0604030504040204" pitchFamily="34" charset="-128"/>
              <a:cs typeface="Arial Unicode MS"/>
              <a:hlinkClick r:id="rId6"/>
            </a:endParaRPr>
          </a:p>
          <a:p>
            <a:pPr marL="12700">
              <a:spcBef>
                <a:spcPts val="100"/>
              </a:spcBef>
            </a:pPr>
            <a:r>
              <a:rPr lang="en" altLang="ja-JP" sz="800" dirty="0">
                <a:solidFill>
                  <a:srgbClr val="F7790F"/>
                </a:solidFill>
                <a:latin typeface="Meiryo"/>
                <a:ea typeface="Meiryo"/>
                <a:cs typeface="Arial Unicode MS"/>
              </a:rPr>
              <a:t>発注締切日：掲載日の10営業日前 17:00</a:t>
            </a:r>
            <a:endParaRPr lang="en" altLang="ja-JP" sz="800" dirty="0">
              <a:solidFill>
                <a:srgbClr val="F7790F"/>
              </a:solidFill>
              <a:latin typeface="Meiryo" panose="020B0604030504040204" pitchFamily="34" charset="-128"/>
              <a:ea typeface="Meiryo" panose="020B0604030504040204" pitchFamily="34" charset="-128"/>
              <a:cs typeface="Arial Unicode MS"/>
            </a:endParaRPr>
          </a:p>
        </p:txBody>
      </p:sp>
      <p:sp>
        <p:nvSpPr>
          <p:cNvPr id="53" name="object 8">
            <a:extLst>
              <a:ext uri="{FF2B5EF4-FFF2-40B4-BE49-F238E27FC236}">
                <a16:creationId xmlns:a16="http://schemas.microsoft.com/office/drawing/2014/main" id="{7E3396E4-21A6-CAC2-2DEE-B992D80230FD}"/>
              </a:ext>
            </a:extLst>
          </p:cNvPr>
          <p:cNvSpPr txBox="1"/>
          <p:nvPr/>
        </p:nvSpPr>
        <p:spPr>
          <a:xfrm>
            <a:off x="4016569" y="1648731"/>
            <a:ext cx="6186497" cy="154401"/>
          </a:xfrm>
          <a:prstGeom prst="rect">
            <a:avLst/>
          </a:prstGeom>
        </p:spPr>
        <p:txBody>
          <a:bodyPr vert="horz" wrap="square" lIns="0" tIns="12700" rIns="0" bIns="0" rtlCol="0">
            <a:spAutoFit/>
          </a:bodyPr>
          <a:lstStyle/>
          <a:p>
            <a:pPr lvl="0">
              <a:lnSpc>
                <a:spcPct val="120000"/>
              </a:lnSpc>
              <a:defRPr/>
            </a:pPr>
            <a:r>
              <a:rPr kumimoji="0" lang="ja-JP" altLang="en-US" sz="800" kern="0" dirty="0">
                <a:solidFill>
                  <a:srgbClr val="000000"/>
                </a:solidFill>
                <a:latin typeface="メイリオ" panose="020B0604030504040204" pitchFamily="50" charset="-128"/>
                <a:ea typeface="メイリオ" panose="020B0604030504040204" pitchFamily="50" charset="-128"/>
                <a:hlinkClick r:id="rId7"/>
              </a:rPr>
              <a:t>アカウント審査基準</a:t>
            </a:r>
            <a:r>
              <a:rPr kumimoji="0" lang="ja-JP" altLang="en-US" sz="800" kern="0" dirty="0">
                <a:solidFill>
                  <a:srgbClr val="000000"/>
                </a:solidFill>
                <a:latin typeface="メイリオ" panose="020B0604030504040204" pitchFamily="50" charset="-128"/>
                <a:ea typeface="メイリオ" panose="020B0604030504040204" pitchFamily="50" charset="-128"/>
              </a:rPr>
              <a:t>に基づき、広告主様・訴求内容の審査を行います。</a:t>
            </a:r>
            <a:endParaRPr kumimoji="0" lang="en-US" altLang="ja-JP" sz="800" kern="0" dirty="0">
              <a:solidFill>
                <a:srgbClr val="000000"/>
              </a:solidFill>
              <a:latin typeface="メイリオ" panose="020B0604030504040204" pitchFamily="50" charset="-128"/>
              <a:ea typeface="メイリオ" panose="020B0604030504040204" pitchFamily="50" charset="-128"/>
            </a:endParaRPr>
          </a:p>
        </p:txBody>
      </p:sp>
      <p:sp>
        <p:nvSpPr>
          <p:cNvPr id="43" name="object 33">
            <a:extLst>
              <a:ext uri="{FF2B5EF4-FFF2-40B4-BE49-F238E27FC236}">
                <a16:creationId xmlns:a16="http://schemas.microsoft.com/office/drawing/2014/main" id="{3E5403F5-B697-9010-884A-A836A74B0D92}"/>
              </a:ext>
            </a:extLst>
          </p:cNvPr>
          <p:cNvSpPr/>
          <p:nvPr/>
        </p:nvSpPr>
        <p:spPr>
          <a:xfrm>
            <a:off x="628359" y="2027573"/>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5" name="object 33">
            <a:extLst>
              <a:ext uri="{FF2B5EF4-FFF2-40B4-BE49-F238E27FC236}">
                <a16:creationId xmlns:a16="http://schemas.microsoft.com/office/drawing/2014/main" id="{AF1484CB-8B56-2136-421D-A7565A08B19B}"/>
              </a:ext>
            </a:extLst>
          </p:cNvPr>
          <p:cNvSpPr/>
          <p:nvPr/>
        </p:nvSpPr>
        <p:spPr>
          <a:xfrm>
            <a:off x="628359" y="3065571"/>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4" name="object 33">
            <a:extLst>
              <a:ext uri="{FF2B5EF4-FFF2-40B4-BE49-F238E27FC236}">
                <a16:creationId xmlns:a16="http://schemas.microsoft.com/office/drawing/2014/main" id="{B9E54EC6-7FBE-3565-8795-8E7D1E74012F}"/>
              </a:ext>
            </a:extLst>
          </p:cNvPr>
          <p:cNvSpPr/>
          <p:nvPr/>
        </p:nvSpPr>
        <p:spPr>
          <a:xfrm>
            <a:off x="628359" y="3476511"/>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5" name="object 33">
            <a:extLst>
              <a:ext uri="{FF2B5EF4-FFF2-40B4-BE49-F238E27FC236}">
                <a16:creationId xmlns:a16="http://schemas.microsoft.com/office/drawing/2014/main" id="{B8CDE755-F4DC-A891-01F0-E9FEE59E1DD3}"/>
              </a:ext>
            </a:extLst>
          </p:cNvPr>
          <p:cNvSpPr/>
          <p:nvPr/>
        </p:nvSpPr>
        <p:spPr>
          <a:xfrm>
            <a:off x="628359" y="3861993"/>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6" name="object 8">
            <a:extLst>
              <a:ext uri="{FF2B5EF4-FFF2-40B4-BE49-F238E27FC236}">
                <a16:creationId xmlns:a16="http://schemas.microsoft.com/office/drawing/2014/main" id="{7CAEC218-F6C8-5239-306D-2C7C20ED6E06}"/>
              </a:ext>
            </a:extLst>
          </p:cNvPr>
          <p:cNvSpPr txBox="1"/>
          <p:nvPr/>
        </p:nvSpPr>
        <p:spPr>
          <a:xfrm>
            <a:off x="4016569" y="3937370"/>
            <a:ext cx="7531316" cy="730969"/>
          </a:xfrm>
          <a:prstGeom prst="rect">
            <a:avLst/>
          </a:prstGeom>
        </p:spPr>
        <p:txBody>
          <a:bodyPr vert="horz" wrap="square" lIns="0" tIns="12700" rIns="0" bIns="0" rtlCol="0">
            <a:spAutoFit/>
          </a:bodyPr>
          <a:lstStyle/>
          <a:p>
            <a:pPr>
              <a:spcBef>
                <a:spcPts val="200"/>
              </a:spcBef>
            </a:pPr>
            <a:r>
              <a:rPr lang="ja-JP" altLang="ja-JP" sz="800">
                <a:latin typeface="+mn-ea"/>
                <a:ea typeface="+mn-ea"/>
              </a:rPr>
              <a:t>平日枠にて配信の際には掲載開始希望日の</a:t>
            </a:r>
            <a:r>
              <a:rPr lang="ja-JP" altLang="ja-JP" sz="800">
                <a:solidFill>
                  <a:schemeClr val="accent4"/>
                </a:solidFill>
                <a:latin typeface="+mn-ea"/>
                <a:ea typeface="+mn-ea"/>
              </a:rPr>
              <a:t>10営業日前17時まで、土日祝日枠にて配信の際には掲載希望日の12営業日前17時まで</a:t>
            </a:r>
            <a:r>
              <a:rPr lang="ja-JP" altLang="ja-JP" sz="800">
                <a:latin typeface="+mn-ea"/>
                <a:ea typeface="+mn-ea"/>
              </a:rPr>
              <a:t>に</a:t>
            </a:r>
          </a:p>
          <a:p>
            <a:pPr>
              <a:spcBef>
                <a:spcPts val="200"/>
              </a:spcBef>
            </a:pPr>
            <a:r>
              <a:rPr lang="ja-JP" altLang="en-US" sz="800">
                <a:latin typeface="+mn-ea"/>
                <a:ea typeface="+mn-ea"/>
              </a:rPr>
              <a:t>やり取りさせていただいている案件担当まで、画像と</a:t>
            </a:r>
            <a:r>
              <a:rPr lang="ja-JP" altLang="ja-JP" sz="800">
                <a:latin typeface="+mn-ea"/>
                <a:ea typeface="+mn-ea"/>
              </a:rPr>
              <a:t>入稿</a:t>
            </a:r>
            <a:r>
              <a:rPr lang="ja-JP" altLang="en-US" sz="800">
                <a:latin typeface="+mn-ea"/>
                <a:ea typeface="+mn-ea"/>
              </a:rPr>
              <a:t>シートをお送り</a:t>
            </a:r>
            <a:r>
              <a:rPr lang="ja-JP" altLang="ja-JP" sz="800">
                <a:latin typeface="+mn-ea"/>
                <a:ea typeface="+mn-ea"/>
              </a:rPr>
              <a:t>ください</a:t>
            </a:r>
            <a:r>
              <a:rPr lang="en-US" altLang="ja-JP" sz="800" dirty="0">
                <a:latin typeface="+mn-ea"/>
                <a:ea typeface="+mn-ea"/>
              </a:rPr>
              <a:t>(</a:t>
            </a:r>
            <a:r>
              <a:rPr lang="ja-JP" altLang="ja-JP" sz="800">
                <a:latin typeface="+mn-ea"/>
                <a:ea typeface="+mn-ea"/>
              </a:rPr>
              <a:t>入稿規定の審査がございます</a:t>
            </a:r>
            <a:r>
              <a:rPr lang="en-US" altLang="ja-JP" sz="800" dirty="0">
                <a:latin typeface="+mn-ea"/>
                <a:ea typeface="+mn-ea"/>
              </a:rPr>
              <a:t>)</a:t>
            </a:r>
            <a:r>
              <a:rPr lang="ja-JP" altLang="ja-JP" sz="800">
                <a:latin typeface="+mn-ea"/>
                <a:ea typeface="+mn-ea"/>
              </a:rPr>
              <a:t> 。</a:t>
            </a:r>
          </a:p>
          <a:p>
            <a:pPr>
              <a:spcBef>
                <a:spcPts val="200"/>
              </a:spcBef>
            </a:pPr>
            <a:r>
              <a:rPr lang="ja-JP" altLang="ja-JP" sz="800">
                <a:solidFill>
                  <a:schemeClr val="accent4"/>
                </a:solidFill>
                <a:latin typeface="+mn-ea"/>
                <a:ea typeface="+mn-ea"/>
              </a:rPr>
              <a:t>医薬品、医療品あるいはキャンペーン告知など、薬機法・景表法準拠の審査を必要とする与件は上記に加え6営業日前まで</a:t>
            </a:r>
            <a:r>
              <a:rPr lang="ja-JP" altLang="ja-JP" sz="800">
                <a:latin typeface="+mn-ea"/>
                <a:ea typeface="+mn-ea"/>
              </a:rPr>
              <a:t>にご入稿ください。</a:t>
            </a:r>
          </a:p>
          <a:p>
            <a:pPr>
              <a:spcBef>
                <a:spcPts val="200"/>
              </a:spcBef>
            </a:pPr>
            <a:r>
              <a:rPr lang="ja-JP" altLang="ja-JP" sz="800">
                <a:latin typeface="+mn-ea"/>
                <a:ea typeface="+mn-ea"/>
              </a:rPr>
              <a:t>※「Video </a:t>
            </a:r>
            <a:r>
              <a:rPr lang="ja-JP" altLang="en-US" sz="800">
                <a:latin typeface="+mn-ea"/>
                <a:ea typeface="+mn-ea"/>
              </a:rPr>
              <a:t>オプション</a:t>
            </a:r>
            <a:r>
              <a:rPr lang="ja-JP" altLang="ja-JP" sz="800">
                <a:latin typeface="+mn-ea"/>
                <a:ea typeface="+mn-ea"/>
              </a:rPr>
              <a:t>」をご実施の場合は、動画も合わせてご入稿ください。</a:t>
            </a:r>
            <a:endParaRPr lang="en-US" altLang="ja-JP" sz="800" dirty="0">
              <a:latin typeface="+mn-ea"/>
              <a:ea typeface="+mn-ea"/>
            </a:endParaRPr>
          </a:p>
          <a:p>
            <a:pPr marL="12700">
              <a:spcBef>
                <a:spcPts val="240"/>
              </a:spcBef>
            </a:pPr>
            <a:r>
              <a:rPr lang="ja-JP" altLang="en-US" sz="800" spc="5">
                <a:solidFill>
                  <a:srgbClr val="333333"/>
                </a:solidFill>
                <a:latin typeface="Meiryo" panose="020B0604030504040204" pitchFamily="34" charset="-128"/>
                <a:ea typeface="Meiryo" panose="020B0604030504040204" pitchFamily="34" charset="-128"/>
                <a:cs typeface="Arial Unicode MS"/>
              </a:rPr>
              <a:t>入稿シートがお手元に無い場合、</a:t>
            </a:r>
            <a:r>
              <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rPr>
              <a:t> </a:t>
            </a:r>
            <a:r>
              <a:rPr lang="ja-JP" altLang="en-US" sz="800" spc="-11">
                <a:latin typeface="Meiryo" panose="020B0604030504040204" pitchFamily="34" charset="-128"/>
                <a:ea typeface="Meiryo" panose="020B0604030504040204" pitchFamily="34" charset="-128"/>
                <a:cs typeface="Arial Unicode MS"/>
              </a:rPr>
              <a:t>ページ下部の</a:t>
            </a:r>
            <a:r>
              <a:rPr lang="en-US" altLang="ja-JP" sz="800" spc="-11" dirty="0">
                <a:latin typeface="Meiryo" panose="020B0604030504040204" pitchFamily="34" charset="-128"/>
                <a:ea typeface="Meiryo" panose="020B0604030504040204" pitchFamily="34" charset="-128"/>
                <a:cs typeface="Arial Unicode MS"/>
              </a:rPr>
              <a:t>LINE</a:t>
            </a:r>
            <a:r>
              <a:rPr lang="ja-JP" altLang="en-US" sz="800" spc="-11">
                <a:latin typeface="Meiryo" panose="020B0604030504040204" pitchFamily="34" charset="-128"/>
                <a:ea typeface="Meiryo" panose="020B0604030504040204" pitchFamily="34" charset="-128"/>
                <a:cs typeface="Arial Unicode MS"/>
              </a:rPr>
              <a:t>ヤフー </a:t>
            </a:r>
            <a:r>
              <a:rPr lang="en-US" altLang="ja-JP" sz="800" spc="-11" dirty="0">
                <a:latin typeface="Meiryo" panose="020B0604030504040204" pitchFamily="34" charset="-128"/>
                <a:ea typeface="Meiryo" panose="020B0604030504040204" pitchFamily="34" charset="-128"/>
                <a:cs typeface="Arial Unicode MS"/>
              </a:rPr>
              <a:t>for</a:t>
            </a:r>
            <a:r>
              <a:rPr lang="ja-JP" altLang="en-US" sz="800" spc="-11">
                <a:latin typeface="Meiryo" panose="020B0604030504040204" pitchFamily="34" charset="-128"/>
                <a:ea typeface="Meiryo" panose="020B0604030504040204" pitchFamily="34" charset="-128"/>
                <a:cs typeface="Arial Unicode MS"/>
              </a:rPr>
              <a:t> </a:t>
            </a:r>
            <a:r>
              <a:rPr lang="en-US" altLang="ja-JP" sz="800" spc="-11" dirty="0">
                <a:latin typeface="Meiryo" panose="020B0604030504040204" pitchFamily="34" charset="-128"/>
                <a:ea typeface="Meiryo" panose="020B0604030504040204" pitchFamily="34" charset="-128"/>
                <a:cs typeface="Arial Unicode MS"/>
              </a:rPr>
              <a:t>Business</a:t>
            </a:r>
            <a:r>
              <a:rPr lang="ja-JP" altLang="en-US" sz="800" spc="-11">
                <a:latin typeface="Meiryo" panose="020B0604030504040204" pitchFamily="34" charset="-128"/>
                <a:ea typeface="Meiryo" panose="020B0604030504040204" pitchFamily="34" charset="-128"/>
                <a:cs typeface="Arial Unicode MS"/>
              </a:rPr>
              <a:t>から</a:t>
            </a:r>
            <a:r>
              <a:rPr lang="en-US" altLang="ja-JP" sz="800" spc="-11" dirty="0">
                <a:latin typeface="Meiryo" panose="020B0604030504040204" pitchFamily="34" charset="-128"/>
                <a:ea typeface="Meiryo" panose="020B0604030504040204" pitchFamily="34" charset="-128"/>
                <a:cs typeface="Arial Unicode MS"/>
              </a:rPr>
              <a:t>DL</a:t>
            </a:r>
            <a:r>
              <a:rPr lang="ja-JP" altLang="en-US" sz="800" spc="-11">
                <a:latin typeface="Meiryo" panose="020B0604030504040204" pitchFamily="34" charset="-128"/>
                <a:ea typeface="Meiryo" panose="020B0604030504040204" pitchFamily="34" charset="-128"/>
                <a:cs typeface="Arial Unicode MS"/>
              </a:rPr>
              <a:t>いただくか、</a:t>
            </a:r>
            <a:r>
              <a:rPr lang="ja-JP" altLang="en-US" sz="800">
                <a:latin typeface="+mn-ea"/>
              </a:rPr>
              <a:t>案件担当</a:t>
            </a:r>
            <a:r>
              <a:rPr lang="ja-JP" altLang="en-US" sz="800" spc="5">
                <a:solidFill>
                  <a:srgbClr val="333333"/>
                </a:solidFill>
                <a:latin typeface="Meiryo"/>
                <a:ea typeface="Meiryo"/>
                <a:cs typeface="Arial Unicode MS"/>
              </a:rPr>
              <a:t>にお問い合わせください。</a:t>
            </a:r>
            <a:endParaRPr lang="en-US" altLang="ja-JP" sz="800" spc="5" dirty="0">
              <a:solidFill>
                <a:schemeClr val="tx1">
                  <a:lumMod val="75000"/>
                  <a:lumOff val="25000"/>
                </a:schemeClr>
              </a:solidFill>
              <a:latin typeface="Meiryo"/>
              <a:ea typeface="Meiryo"/>
              <a:cs typeface="Arial Unicode MS"/>
            </a:endParaRPr>
          </a:p>
        </p:txBody>
      </p:sp>
      <p:sp>
        <p:nvSpPr>
          <p:cNvPr id="57" name="object 33">
            <a:extLst>
              <a:ext uri="{FF2B5EF4-FFF2-40B4-BE49-F238E27FC236}">
                <a16:creationId xmlns:a16="http://schemas.microsoft.com/office/drawing/2014/main" id="{64B3D912-CCCD-90B5-AB3F-94D0501F9FD3}"/>
              </a:ext>
            </a:extLst>
          </p:cNvPr>
          <p:cNvSpPr/>
          <p:nvPr/>
        </p:nvSpPr>
        <p:spPr>
          <a:xfrm>
            <a:off x="628359" y="4728282"/>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8" name="object 33">
            <a:extLst>
              <a:ext uri="{FF2B5EF4-FFF2-40B4-BE49-F238E27FC236}">
                <a16:creationId xmlns:a16="http://schemas.microsoft.com/office/drawing/2014/main" id="{B598FFDC-E088-DE4E-7EE4-943A0686973B}"/>
              </a:ext>
            </a:extLst>
          </p:cNvPr>
          <p:cNvSpPr/>
          <p:nvPr/>
        </p:nvSpPr>
        <p:spPr>
          <a:xfrm>
            <a:off x="628359" y="5053604"/>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9" name="object 33">
            <a:extLst>
              <a:ext uri="{FF2B5EF4-FFF2-40B4-BE49-F238E27FC236}">
                <a16:creationId xmlns:a16="http://schemas.microsoft.com/office/drawing/2014/main" id="{1F44D0EF-9CB9-88E4-2755-D63A6C6EF808}"/>
              </a:ext>
            </a:extLst>
          </p:cNvPr>
          <p:cNvSpPr/>
          <p:nvPr/>
        </p:nvSpPr>
        <p:spPr>
          <a:xfrm>
            <a:off x="628359" y="5390733"/>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0" name="object 33">
            <a:extLst>
              <a:ext uri="{FF2B5EF4-FFF2-40B4-BE49-F238E27FC236}">
                <a16:creationId xmlns:a16="http://schemas.microsoft.com/office/drawing/2014/main" id="{5D678568-C579-BBB6-EEA8-9EC3B3AA5F64}"/>
              </a:ext>
            </a:extLst>
          </p:cNvPr>
          <p:cNvSpPr/>
          <p:nvPr/>
        </p:nvSpPr>
        <p:spPr>
          <a:xfrm>
            <a:off x="587922" y="5695533"/>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1" name="object 33">
            <a:extLst>
              <a:ext uri="{FF2B5EF4-FFF2-40B4-BE49-F238E27FC236}">
                <a16:creationId xmlns:a16="http://schemas.microsoft.com/office/drawing/2014/main" id="{B83FD561-D383-5EF5-5C07-C92DD22B0415}"/>
              </a:ext>
            </a:extLst>
          </p:cNvPr>
          <p:cNvSpPr/>
          <p:nvPr/>
        </p:nvSpPr>
        <p:spPr>
          <a:xfrm>
            <a:off x="587922" y="5994112"/>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2" name="テキスト ボックス 2">
            <a:extLst>
              <a:ext uri="{FF2B5EF4-FFF2-40B4-BE49-F238E27FC236}">
                <a16:creationId xmlns:a16="http://schemas.microsoft.com/office/drawing/2014/main" id="{965474D9-9D83-6396-3ABB-82386F606710}"/>
              </a:ext>
            </a:extLst>
          </p:cNvPr>
          <p:cNvSpPr txBox="1"/>
          <p:nvPr/>
        </p:nvSpPr>
        <p:spPr>
          <a:xfrm>
            <a:off x="1213654" y="6367181"/>
            <a:ext cx="7122763" cy="284693"/>
          </a:xfrm>
          <a:prstGeom prst="rect">
            <a:avLst/>
          </a:prstGeom>
          <a:noFill/>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13970">
              <a:spcBef>
                <a:spcPts val="287"/>
              </a:spcBef>
            </a:pPr>
            <a:r>
              <a:rPr lang="en-US" altLang="ja-JP" sz="800" spc="-11" dirty="0">
                <a:solidFill>
                  <a:schemeClr val="accent6">
                    <a:lumMod val="50000"/>
                  </a:schemeClr>
                </a:solidFill>
                <a:latin typeface="+mn-ea"/>
                <a:cs typeface="Arial Unicode MS"/>
              </a:rPr>
              <a:t>※</a:t>
            </a:r>
            <a:r>
              <a:rPr lang="ja-JP" altLang="en-US" sz="800" spc="-11">
                <a:solidFill>
                  <a:schemeClr val="accent6">
                    <a:lumMod val="50000"/>
                  </a:schemeClr>
                </a:solidFill>
                <a:latin typeface="+mn-ea"/>
                <a:cs typeface="Arial Unicode MS"/>
              </a:rPr>
              <a:t> 指定の日程までに入稿シート、必要素材等をご提出いただけなかった場合には、翌営業日から起算してスケジュールを後ろ倒しとさせていただきます</a:t>
            </a:r>
            <a:endParaRPr lang="en-US" altLang="ja-JP" sz="800" spc="-11" dirty="0">
              <a:solidFill>
                <a:schemeClr val="accent6">
                  <a:lumMod val="50000"/>
                </a:schemeClr>
              </a:solidFill>
              <a:latin typeface="+mn-ea"/>
              <a:cs typeface="Arial Unicode MS"/>
            </a:endParaRPr>
          </a:p>
          <a:p>
            <a:pPr marL="13970">
              <a:spcBef>
                <a:spcPts val="287"/>
              </a:spcBef>
            </a:pPr>
            <a:r>
              <a:rPr lang="en-US" altLang="ja-JP" sz="800" spc="-11" dirty="0">
                <a:solidFill>
                  <a:schemeClr val="accent6">
                    <a:lumMod val="50000"/>
                  </a:schemeClr>
                </a:solidFill>
                <a:latin typeface="+mn-ea"/>
                <a:cs typeface="Arial Unicode MS"/>
              </a:rPr>
              <a:t>※ </a:t>
            </a:r>
            <a:r>
              <a:rPr lang="ja-JP" altLang="en-US" sz="800" spc="-11">
                <a:solidFill>
                  <a:schemeClr val="accent6">
                    <a:lumMod val="50000"/>
                  </a:schemeClr>
                </a:solidFill>
                <a:latin typeface="+mn-ea"/>
                <a:cs typeface="Arial Unicode MS"/>
              </a:rPr>
              <a:t>制作可否判断シート・入稿シートは</a:t>
            </a:r>
            <a:r>
              <a:rPr lang="en-US" altLang="ja-JP" sz="800" spc="-11" dirty="0">
                <a:solidFill>
                  <a:schemeClr val="accent6">
                    <a:lumMod val="50000"/>
                  </a:schemeClr>
                </a:solidFill>
                <a:latin typeface="+mn-ea"/>
                <a:cs typeface="Arial Unicode MS"/>
                <a:hlinkClick r:id="rId8"/>
              </a:rPr>
              <a:t>LINE</a:t>
            </a:r>
            <a:r>
              <a:rPr lang="ja-JP" altLang="en-US" sz="800" spc="-11">
                <a:solidFill>
                  <a:schemeClr val="accent6">
                    <a:lumMod val="50000"/>
                  </a:schemeClr>
                </a:solidFill>
                <a:latin typeface="+mn-ea"/>
                <a:cs typeface="Arial Unicode MS"/>
                <a:hlinkClick r:id="rId8"/>
              </a:rPr>
              <a:t>ヤフー </a:t>
            </a:r>
            <a:r>
              <a:rPr lang="en-US" altLang="ja-JP" sz="800" spc="-11" dirty="0">
                <a:solidFill>
                  <a:schemeClr val="accent6">
                    <a:lumMod val="50000"/>
                  </a:schemeClr>
                </a:solidFill>
                <a:latin typeface="+mn-ea"/>
                <a:cs typeface="Arial Unicode MS"/>
                <a:hlinkClick r:id="rId8"/>
              </a:rPr>
              <a:t>for</a:t>
            </a:r>
            <a:r>
              <a:rPr lang="ja-JP" altLang="en-US" sz="800" spc="-11">
                <a:solidFill>
                  <a:schemeClr val="accent6">
                    <a:lumMod val="50000"/>
                  </a:schemeClr>
                </a:solidFill>
                <a:latin typeface="+mn-ea"/>
                <a:cs typeface="Arial Unicode MS"/>
                <a:hlinkClick r:id="rId8"/>
              </a:rPr>
              <a:t> </a:t>
            </a:r>
            <a:r>
              <a:rPr lang="en-US" altLang="ja-JP" sz="800" spc="-11" dirty="0">
                <a:solidFill>
                  <a:schemeClr val="accent6">
                    <a:lumMod val="50000"/>
                  </a:schemeClr>
                </a:solidFill>
                <a:latin typeface="+mn-ea"/>
                <a:cs typeface="Arial Unicode MS"/>
                <a:hlinkClick r:id="rId8"/>
              </a:rPr>
              <a:t>Business</a:t>
            </a:r>
            <a:r>
              <a:rPr lang="ja-JP" altLang="en-US" sz="800" spc="-11">
                <a:solidFill>
                  <a:schemeClr val="accent6">
                    <a:lumMod val="50000"/>
                  </a:schemeClr>
                </a:solidFill>
                <a:latin typeface="+mn-ea"/>
                <a:cs typeface="Arial Unicode MS"/>
              </a:rPr>
              <a:t>の「</a:t>
            </a:r>
            <a:r>
              <a:rPr lang="en-US" altLang="ja-JP" sz="800" dirty="0">
                <a:solidFill>
                  <a:schemeClr val="accent6">
                    <a:lumMod val="50000"/>
                  </a:schemeClr>
                </a:solidFill>
                <a:latin typeface="+mn-ea"/>
              </a:rPr>
              <a:t>LINE NEWS DIGEST Spot 2026</a:t>
            </a:r>
            <a:r>
              <a:rPr lang="ja-JP" altLang="en-US" sz="800">
                <a:solidFill>
                  <a:schemeClr val="accent6">
                    <a:lumMod val="50000"/>
                  </a:schemeClr>
                </a:solidFill>
                <a:latin typeface="+mn-ea"/>
              </a:rPr>
              <a:t>年</a:t>
            </a:r>
            <a:r>
              <a:rPr lang="en-US" altLang="ja-JP" sz="800" dirty="0">
                <a:solidFill>
                  <a:schemeClr val="accent6">
                    <a:lumMod val="50000"/>
                  </a:schemeClr>
                </a:solidFill>
                <a:latin typeface="+mn-ea"/>
              </a:rPr>
              <a:t>10</a:t>
            </a:r>
            <a:r>
              <a:rPr lang="ja-JP" altLang="en-US" sz="800">
                <a:solidFill>
                  <a:schemeClr val="accent6">
                    <a:lumMod val="50000"/>
                  </a:schemeClr>
                </a:solidFill>
                <a:latin typeface="+mn-ea"/>
              </a:rPr>
              <a:t>月</a:t>
            </a:r>
            <a:r>
              <a:rPr lang="en-US" altLang="ja-JP" sz="800" dirty="0">
                <a:solidFill>
                  <a:schemeClr val="accent6">
                    <a:lumMod val="50000"/>
                  </a:schemeClr>
                </a:solidFill>
                <a:latin typeface="+mn-ea"/>
              </a:rPr>
              <a:t>-2027</a:t>
            </a:r>
            <a:r>
              <a:rPr lang="ja-JP" altLang="en-US" sz="800">
                <a:solidFill>
                  <a:schemeClr val="accent6">
                    <a:lumMod val="50000"/>
                  </a:schemeClr>
                </a:solidFill>
                <a:latin typeface="+mn-ea"/>
              </a:rPr>
              <a:t>年</a:t>
            </a:r>
            <a:r>
              <a:rPr lang="en-US" altLang="ja-JP" sz="800" dirty="0">
                <a:solidFill>
                  <a:schemeClr val="accent6">
                    <a:lumMod val="50000"/>
                  </a:schemeClr>
                </a:solidFill>
                <a:latin typeface="+mn-ea"/>
              </a:rPr>
              <a:t>3</a:t>
            </a:r>
            <a:r>
              <a:rPr lang="ja-JP" altLang="en-US" sz="800">
                <a:solidFill>
                  <a:schemeClr val="accent6">
                    <a:lumMod val="50000"/>
                  </a:schemeClr>
                </a:solidFill>
                <a:latin typeface="+mn-ea"/>
              </a:rPr>
              <a:t>月」</a:t>
            </a:r>
            <a:r>
              <a:rPr lang="ja-JP" altLang="en-US" sz="800" spc="-11">
                <a:solidFill>
                  <a:schemeClr val="accent6">
                    <a:lumMod val="50000"/>
                  </a:schemeClr>
                </a:solidFill>
                <a:latin typeface="+mn-ea"/>
              </a:rPr>
              <a:t>を</a:t>
            </a:r>
            <a:r>
              <a:rPr lang="en-US" altLang="ja-JP" sz="800" spc="-11" dirty="0">
                <a:solidFill>
                  <a:schemeClr val="accent6">
                    <a:lumMod val="50000"/>
                  </a:schemeClr>
                </a:solidFill>
                <a:latin typeface="+mn-ea"/>
              </a:rPr>
              <a:t>DL</a:t>
            </a:r>
            <a:r>
              <a:rPr lang="ja-JP" altLang="en-US" sz="800" spc="-11">
                <a:solidFill>
                  <a:schemeClr val="accent6">
                    <a:lumMod val="50000"/>
                  </a:schemeClr>
                </a:solidFill>
                <a:latin typeface="+mn-ea"/>
              </a:rPr>
              <a:t>してご使用ください</a:t>
            </a:r>
            <a:endParaRPr lang="en-US" altLang="ja-JP" sz="800" dirty="0">
              <a:solidFill>
                <a:schemeClr val="accent6">
                  <a:lumMod val="50000"/>
                </a:schemeClr>
              </a:solidFill>
              <a:latin typeface="+mn-ea"/>
            </a:endParaRPr>
          </a:p>
        </p:txBody>
      </p:sp>
    </p:spTree>
    <p:extLst>
      <p:ext uri="{BB962C8B-B14F-4D97-AF65-F5344CB8AC3E}">
        <p14:creationId xmlns:p14="http://schemas.microsoft.com/office/powerpoint/2010/main" val="30172842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A4E65-5F0A-C2BE-E9AA-4795CE8EC06A}"/>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B8F8ED-FC4C-F8E3-D9E5-677F738FCFC7}"/>
              </a:ext>
            </a:extLst>
          </p:cNvPr>
          <p:cNvSpPr>
            <a:spLocks noGrp="1"/>
          </p:cNvSpPr>
          <p:nvPr>
            <p:ph type="body" sz="quarter" idx="12"/>
          </p:nvPr>
        </p:nvSpPr>
        <p:spPr>
          <a:xfrm>
            <a:off x="587922" y="67514"/>
            <a:ext cx="968503" cy="410840"/>
          </a:xfrm>
        </p:spPr>
        <p:txBody>
          <a:bodyPr/>
          <a:lstStyle/>
          <a:p>
            <a:pPr marL="0" indent="0">
              <a:buNone/>
            </a:pPr>
            <a:r>
              <a:rPr kumimoji="1" lang="ja-JP" altLang="en-US" spc="0"/>
              <a:t>申し込み</a:t>
            </a:r>
          </a:p>
        </p:txBody>
      </p:sp>
      <p:pic>
        <p:nvPicPr>
          <p:cNvPr id="6" name="図プレースホルダー 8" descr="アイコン&#10;&#10;自動的に生成された説明">
            <a:extLst>
              <a:ext uri="{FF2B5EF4-FFF2-40B4-BE49-F238E27FC236}">
                <a16:creationId xmlns:a16="http://schemas.microsoft.com/office/drawing/2014/main" id="{BD556AE4-5994-72E6-E472-F56006AB1E6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2D7A1CC9-BE30-ADEA-1506-83B649656369}"/>
              </a:ext>
            </a:extLst>
          </p:cNvPr>
          <p:cNvSpPr txBox="1">
            <a:spLocks noChangeArrowheads="1"/>
          </p:cNvSpPr>
          <p:nvPr/>
        </p:nvSpPr>
        <p:spPr bwMode="auto">
          <a:xfrm>
            <a:off x="1887808" y="280645"/>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dirty="0">
                <a:latin typeface="メイリオ" panose="020B0604030504040204" pitchFamily="34" charset="-128"/>
                <a:ea typeface="メイリオ" panose="020B0604030504040204" pitchFamily="34" charset="-128"/>
              </a:rPr>
              <a:t>お申し込みから掲載</a:t>
            </a:r>
            <a:r>
              <a:rPr lang="ja-JP" altLang="en-US" sz="2000">
                <a:latin typeface="メイリオ" panose="020B0604030504040204" pitchFamily="34" charset="-128"/>
                <a:ea typeface="メイリオ" panose="020B0604030504040204" pitchFamily="34" charset="-128"/>
              </a:rPr>
              <a:t>まで</a:t>
            </a:r>
            <a:r>
              <a:rPr lang="en-US" altLang="ja-JP" sz="2000" dirty="0">
                <a:latin typeface="メイリオ" panose="020B0604030504040204" pitchFamily="34" charset="-128"/>
                <a:ea typeface="メイリオ" panose="020B0604030504040204" pitchFamily="34" charset="-128"/>
              </a:rPr>
              <a:t> - </a:t>
            </a:r>
            <a:r>
              <a:rPr lang="ja-JP" altLang="en-US" sz="2000">
                <a:latin typeface="メイリオ" panose="020B0604030504040204" pitchFamily="34" charset="-128"/>
                <a:ea typeface="メイリオ" panose="020B0604030504040204" pitchFamily="34" charset="-128"/>
              </a:rPr>
              <a:t>ブランドリフトサーベイ</a:t>
            </a:r>
            <a:r>
              <a:rPr lang="en-US" altLang="ja-JP" sz="2000" dirty="0">
                <a:latin typeface="メイリオ" panose="020B0604030504040204" pitchFamily="34" charset="-128"/>
                <a:ea typeface="メイリオ" panose="020B0604030504040204" pitchFamily="34" charset="-128"/>
              </a:rPr>
              <a:t> -</a:t>
            </a:r>
            <a:endParaRPr lang="en-US" altLang="ja-JP" sz="1600" dirty="0">
              <a:solidFill>
                <a:srgbClr val="FF0000"/>
              </a:solidFill>
              <a:latin typeface="メイリオ" panose="020B0604030504040204" pitchFamily="34" charset="-128"/>
              <a:ea typeface="メイリオ" panose="020B0604030504040204" pitchFamily="34" charset="-128"/>
            </a:endParaRPr>
          </a:p>
        </p:txBody>
      </p:sp>
      <p:sp>
        <p:nvSpPr>
          <p:cNvPr id="2" name="object 7">
            <a:extLst>
              <a:ext uri="{FF2B5EF4-FFF2-40B4-BE49-F238E27FC236}">
                <a16:creationId xmlns:a16="http://schemas.microsoft.com/office/drawing/2014/main" id="{C28C2DD3-3161-A01F-CA46-6D6E55154FFC}"/>
              </a:ext>
            </a:extLst>
          </p:cNvPr>
          <p:cNvSpPr txBox="1"/>
          <p:nvPr/>
        </p:nvSpPr>
        <p:spPr>
          <a:xfrm>
            <a:off x="756282" y="2472463"/>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3</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 name="object 8">
            <a:extLst>
              <a:ext uri="{FF2B5EF4-FFF2-40B4-BE49-F238E27FC236}">
                <a16:creationId xmlns:a16="http://schemas.microsoft.com/office/drawing/2014/main" id="{6F2980AF-086F-BD90-5E26-BAB409D432D1}"/>
              </a:ext>
            </a:extLst>
          </p:cNvPr>
          <p:cNvSpPr txBox="1"/>
          <p:nvPr/>
        </p:nvSpPr>
        <p:spPr>
          <a:xfrm>
            <a:off x="4016569" y="3114183"/>
            <a:ext cx="7531316" cy="308802"/>
          </a:xfrm>
          <a:prstGeom prst="rect">
            <a:avLst/>
          </a:prstGeom>
        </p:spPr>
        <p:txBody>
          <a:bodyPr vert="horz" wrap="square" lIns="0" tIns="12700" rIns="0" bIns="0" rtlCol="0">
            <a:spAutoFit/>
          </a:bodyPr>
          <a:lstStyle/>
          <a:p>
            <a:pPr marL="12700" marR="5080">
              <a:lnSpc>
                <a:spcPct val="114599"/>
              </a:lnSpc>
              <a:spcBef>
                <a:spcPts val="100"/>
              </a:spcBef>
            </a:pPr>
            <a:r>
              <a:rPr lang="ja-JP" altLang="en-US" sz="800" spc="50" dirty="0">
                <a:solidFill>
                  <a:srgbClr val="333333"/>
                </a:solidFill>
                <a:latin typeface="Meiryo" panose="020B0604030504040204" pitchFamily="34" charset="-128"/>
                <a:ea typeface="Meiryo" panose="020B0604030504040204" pitchFamily="34" charset="-128"/>
                <a:cs typeface="Arial Unicode MS"/>
              </a:rPr>
              <a:t>弊社営業担当まで掲載開始希望日の空き枠状況をご確認</a:t>
            </a:r>
            <a:r>
              <a:rPr lang="ja-JP" altLang="en-US" sz="800" spc="50">
                <a:solidFill>
                  <a:srgbClr val="333333"/>
                </a:solidFill>
                <a:latin typeface="Meiryo" panose="020B0604030504040204" pitchFamily="34" charset="-128"/>
                <a:ea typeface="Meiryo" panose="020B0604030504040204" pitchFamily="34" charset="-128"/>
                <a:cs typeface="Arial Unicode MS"/>
              </a:rPr>
              <a:t>ください</a:t>
            </a:r>
            <a:r>
              <a:rPr sz="800" dirty="0">
                <a:solidFill>
                  <a:srgbClr val="333333"/>
                </a:solidFill>
                <a:latin typeface="Meiryo" panose="020B0604030504040204" pitchFamily="34" charset="-128"/>
                <a:ea typeface="Meiryo" panose="020B0604030504040204" pitchFamily="34" charset="-128"/>
                <a:cs typeface="Arial Unicode MS"/>
              </a:rPr>
              <a:t>。</a:t>
            </a:r>
            <a:r>
              <a:rPr lang="ja-JP" altLang="en-US" sz="800">
                <a:solidFill>
                  <a:srgbClr val="333333"/>
                </a:solidFill>
                <a:latin typeface="Meiryo" panose="020B0604030504040204" pitchFamily="34" charset="-128"/>
                <a:ea typeface="Meiryo" panose="020B0604030504040204" pitchFamily="34" charset="-128"/>
                <a:cs typeface="Arial Unicode MS"/>
              </a:rPr>
              <a:t>併せて</a:t>
            </a:r>
            <a:r>
              <a:rPr sz="800" spc="-360" dirty="0">
                <a:solidFill>
                  <a:srgbClr val="333333"/>
                </a:solidFill>
                <a:latin typeface="Meiryo" panose="020B0604030504040204" pitchFamily="34" charset="-128"/>
                <a:ea typeface="Meiryo" panose="020B0604030504040204" pitchFamily="34" charset="-128"/>
                <a:cs typeface="Arial Unicode MS"/>
              </a:rPr>
              <a:t>、</a:t>
            </a:r>
            <a:r>
              <a:rPr sz="800" spc="50" dirty="0" err="1">
                <a:solidFill>
                  <a:srgbClr val="333333"/>
                </a:solidFill>
                <a:latin typeface="Meiryo" panose="020B0604030504040204" pitchFamily="34" charset="-128"/>
                <a:ea typeface="Meiryo" panose="020B0604030504040204" pitchFamily="34" charset="-128"/>
                <a:cs typeface="Arial Unicode MS"/>
              </a:rPr>
              <a:t>仮</a:t>
            </a:r>
            <a:r>
              <a:rPr sz="800" dirty="0" err="1">
                <a:solidFill>
                  <a:srgbClr val="333333"/>
                </a:solidFill>
                <a:latin typeface="Meiryo" panose="020B0604030504040204" pitchFamily="34" charset="-128"/>
                <a:ea typeface="Meiryo" panose="020B0604030504040204" pitchFamily="34" charset="-128"/>
                <a:cs typeface="Arial Unicode MS"/>
              </a:rPr>
              <a:t>押</a:t>
            </a:r>
            <a:r>
              <a:rPr sz="800" spc="-35" dirty="0" err="1">
                <a:solidFill>
                  <a:srgbClr val="333333"/>
                </a:solidFill>
                <a:latin typeface="Meiryo" panose="020B0604030504040204" pitchFamily="34" charset="-128"/>
                <a:ea typeface="Meiryo" panose="020B0604030504040204" pitchFamily="34" charset="-128"/>
                <a:cs typeface="Arial Unicode MS"/>
              </a:rPr>
              <a:t>さ</a:t>
            </a:r>
            <a:r>
              <a:rPr sz="800" spc="-45" dirty="0" err="1">
                <a:solidFill>
                  <a:srgbClr val="333333"/>
                </a:solidFill>
                <a:latin typeface="Meiryo" panose="020B0604030504040204" pitchFamily="34" charset="-128"/>
                <a:ea typeface="Meiryo" panose="020B0604030504040204" pitchFamily="34" charset="-128"/>
                <a:cs typeface="Arial Unicode MS"/>
              </a:rPr>
              <a:t>え</a:t>
            </a:r>
            <a:r>
              <a:rPr sz="800" spc="-50" dirty="0" err="1">
                <a:solidFill>
                  <a:srgbClr val="333333"/>
                </a:solidFill>
                <a:latin typeface="Meiryo" panose="020B0604030504040204" pitchFamily="34" charset="-128"/>
                <a:ea typeface="Meiryo" panose="020B0604030504040204" pitchFamily="34" charset="-128"/>
                <a:cs typeface="Arial Unicode MS"/>
              </a:rPr>
              <a:t>を</a:t>
            </a:r>
            <a:r>
              <a:rPr sz="800" spc="25" dirty="0" err="1">
                <a:solidFill>
                  <a:srgbClr val="333333"/>
                </a:solidFill>
                <a:latin typeface="Meiryo" panose="020B0604030504040204" pitchFamily="34" charset="-128"/>
                <a:ea typeface="Meiryo" panose="020B0604030504040204" pitchFamily="34" charset="-128"/>
                <a:cs typeface="Arial Unicode MS"/>
              </a:rPr>
              <a:t>ご</a:t>
            </a:r>
            <a:r>
              <a:rPr sz="800" spc="50" dirty="0" err="1">
                <a:solidFill>
                  <a:srgbClr val="333333"/>
                </a:solidFill>
                <a:latin typeface="Meiryo" panose="020B0604030504040204" pitchFamily="34" charset="-128"/>
                <a:ea typeface="Meiryo" panose="020B0604030504040204" pitchFamily="34" charset="-128"/>
                <a:cs typeface="Arial Unicode MS"/>
              </a:rPr>
              <a:t>依</a:t>
            </a:r>
            <a:r>
              <a:rPr sz="800" spc="-25" dirty="0" err="1">
                <a:solidFill>
                  <a:srgbClr val="333333"/>
                </a:solidFill>
                <a:latin typeface="Meiryo" panose="020B0604030504040204" pitchFamily="34" charset="-128"/>
                <a:ea typeface="Meiryo" panose="020B0604030504040204" pitchFamily="34" charset="-128"/>
                <a:cs typeface="Arial Unicode MS"/>
              </a:rPr>
              <a:t>頼</a:t>
            </a:r>
            <a:r>
              <a:rPr sz="800" spc="-45" dirty="0" err="1">
                <a:solidFill>
                  <a:srgbClr val="333333"/>
                </a:solidFill>
                <a:latin typeface="Meiryo" panose="020B0604030504040204" pitchFamily="34" charset="-128"/>
                <a:ea typeface="Meiryo" panose="020B0604030504040204" pitchFamily="34" charset="-128"/>
                <a:cs typeface="Arial Unicode MS"/>
              </a:rPr>
              <a:t>く</a:t>
            </a:r>
            <a:r>
              <a:rPr sz="800" spc="-15" dirty="0" err="1">
                <a:solidFill>
                  <a:srgbClr val="333333"/>
                </a:solidFill>
                <a:latin typeface="Meiryo" panose="020B0604030504040204" pitchFamily="34" charset="-128"/>
                <a:ea typeface="Meiryo" panose="020B0604030504040204" pitchFamily="34" charset="-128"/>
                <a:cs typeface="Arial Unicode MS"/>
              </a:rPr>
              <a:t>だ</a:t>
            </a:r>
            <a:r>
              <a:rPr sz="800" spc="-20" dirty="0" err="1">
                <a:solidFill>
                  <a:srgbClr val="333333"/>
                </a:solidFill>
                <a:latin typeface="Meiryo" panose="020B0604030504040204" pitchFamily="34" charset="-128"/>
                <a:ea typeface="Meiryo" panose="020B0604030504040204" pitchFamily="34" charset="-128"/>
                <a:cs typeface="Arial Unicode MS"/>
              </a:rPr>
              <a:t>さ</a:t>
            </a:r>
            <a:r>
              <a:rPr sz="800" spc="30" dirty="0" err="1">
                <a:solidFill>
                  <a:srgbClr val="333333"/>
                </a:solidFill>
                <a:latin typeface="Meiryo" panose="020B0604030504040204" pitchFamily="34" charset="-128"/>
                <a:ea typeface="Meiryo" panose="020B0604030504040204" pitchFamily="34" charset="-128"/>
                <a:cs typeface="Arial Unicode MS"/>
              </a:rPr>
              <a:t>い</a:t>
            </a:r>
            <a:r>
              <a:rPr sz="800" spc="30" dirty="0">
                <a:solidFill>
                  <a:srgbClr val="333333"/>
                </a:solidFill>
                <a:latin typeface="Meiryo" panose="020B0604030504040204" pitchFamily="34" charset="-128"/>
                <a:ea typeface="Meiryo" panose="020B0604030504040204" pitchFamily="34" charset="-128"/>
                <a:cs typeface="Arial Unicode MS"/>
              </a:rPr>
              <a:t>。</a:t>
            </a:r>
            <a:endParaRPr lang="en-US" sz="800" spc="30" dirty="0">
              <a:solidFill>
                <a:srgbClr val="333333"/>
              </a:solidFill>
              <a:latin typeface="Meiryo" panose="020B0604030504040204" pitchFamily="34" charset="-128"/>
              <a:ea typeface="Meiryo" panose="020B0604030504040204" pitchFamily="34" charset="-128"/>
              <a:cs typeface="Arial Unicode MS"/>
            </a:endParaRPr>
          </a:p>
          <a:p>
            <a:pPr marL="12700" marR="5080">
              <a:lnSpc>
                <a:spcPct val="114599"/>
              </a:lnSpc>
              <a:spcBef>
                <a:spcPts val="100"/>
              </a:spcBef>
            </a:pPr>
            <a:r>
              <a:rPr lang="en-US" altLang="ja-JP" sz="800" dirty="0">
                <a:solidFill>
                  <a:srgbClr val="333333"/>
                </a:solidFill>
                <a:latin typeface="Meiryo" panose="020B0604030504040204" pitchFamily="34" charset="-128"/>
                <a:ea typeface="Meiryo" panose="020B0604030504040204" pitchFamily="34" charset="-128"/>
                <a:cs typeface="Arial Unicode MS"/>
              </a:rPr>
              <a:t>※</a:t>
            </a:r>
            <a:r>
              <a:rPr lang="ja-JP" altLang="en-US" sz="800">
                <a:solidFill>
                  <a:srgbClr val="333333"/>
                </a:solidFill>
                <a:latin typeface="Meiryo" panose="020B0604030504040204" pitchFamily="34" charset="-128"/>
                <a:ea typeface="Meiryo" panose="020B0604030504040204" pitchFamily="34" charset="-128"/>
                <a:cs typeface="Arial Unicode MS"/>
              </a:rPr>
              <a:t>仮押さえは、</a:t>
            </a:r>
            <a:r>
              <a:rPr lang="en-US" altLang="ja-JP" sz="800" dirty="0">
                <a:solidFill>
                  <a:srgbClr val="333333"/>
                </a:solidFill>
                <a:latin typeface="Meiryo" panose="020B0604030504040204" pitchFamily="34" charset="-128"/>
                <a:ea typeface="Meiryo" panose="020B0604030504040204" pitchFamily="34" charset="-128"/>
                <a:cs typeface="Arial Unicode MS"/>
              </a:rPr>
              <a:t>STEP 3</a:t>
            </a:r>
            <a:r>
              <a:rPr lang="ja-JP" altLang="en-US" sz="800">
                <a:solidFill>
                  <a:srgbClr val="333333"/>
                </a:solidFill>
                <a:latin typeface="Meiryo" panose="020B0604030504040204" pitchFamily="34" charset="-128"/>
                <a:ea typeface="Meiryo" panose="020B0604030504040204" pitchFamily="34" charset="-128"/>
                <a:cs typeface="Arial Unicode MS"/>
              </a:rPr>
              <a:t>で制作</a:t>
            </a:r>
            <a:r>
              <a:rPr lang="ja-JP" altLang="en-US" sz="800" dirty="0">
                <a:solidFill>
                  <a:srgbClr val="333333"/>
                </a:solidFill>
                <a:latin typeface="Meiryo" panose="020B0604030504040204" pitchFamily="34" charset="-128"/>
                <a:ea typeface="Meiryo" panose="020B0604030504040204" pitchFamily="34" charset="-128"/>
                <a:cs typeface="Arial Unicode MS"/>
              </a:rPr>
              <a:t>可否判断シート</a:t>
            </a:r>
            <a:r>
              <a:rPr lang="ja-JP" altLang="en-US" sz="800">
                <a:solidFill>
                  <a:srgbClr val="333333"/>
                </a:solidFill>
                <a:latin typeface="Meiryo" panose="020B0604030504040204" pitchFamily="34" charset="-128"/>
                <a:ea typeface="Meiryo" panose="020B0604030504040204" pitchFamily="34" charset="-128"/>
                <a:cs typeface="Arial Unicode MS"/>
              </a:rPr>
              <a:t>のご提出が済んでいることが</a:t>
            </a:r>
            <a:r>
              <a:rPr lang="ja-JP" altLang="en-US" sz="800" dirty="0">
                <a:solidFill>
                  <a:srgbClr val="333333"/>
                </a:solidFill>
                <a:latin typeface="Meiryo" panose="020B0604030504040204" pitchFamily="34" charset="-128"/>
                <a:ea typeface="Meiryo" panose="020B0604030504040204" pitchFamily="34" charset="-128"/>
                <a:cs typeface="Arial Unicode MS"/>
              </a:rPr>
              <a:t>条件</a:t>
            </a:r>
            <a:r>
              <a:rPr lang="ja-JP" altLang="en-US" sz="800">
                <a:solidFill>
                  <a:srgbClr val="333333"/>
                </a:solidFill>
                <a:latin typeface="Meiryo" panose="020B0604030504040204" pitchFamily="34" charset="-128"/>
                <a:ea typeface="Meiryo" panose="020B0604030504040204" pitchFamily="34" charset="-128"/>
                <a:cs typeface="Arial Unicode MS"/>
              </a:rPr>
              <a:t>となります</a:t>
            </a:r>
            <a:endParaRPr sz="800" dirty="0">
              <a:latin typeface="Meiryo" panose="020B0604030504040204" pitchFamily="34" charset="-128"/>
              <a:ea typeface="Meiryo" panose="020B0604030504040204" pitchFamily="34" charset="-128"/>
              <a:cs typeface="Arial Unicode MS"/>
            </a:endParaRPr>
          </a:p>
        </p:txBody>
      </p:sp>
      <p:sp>
        <p:nvSpPr>
          <p:cNvPr id="5" name="object 9">
            <a:extLst>
              <a:ext uri="{FF2B5EF4-FFF2-40B4-BE49-F238E27FC236}">
                <a16:creationId xmlns:a16="http://schemas.microsoft.com/office/drawing/2014/main" id="{8D1E090C-6BE5-D2E7-EBB3-46DD7320A804}"/>
              </a:ext>
            </a:extLst>
          </p:cNvPr>
          <p:cNvSpPr txBox="1"/>
          <p:nvPr/>
        </p:nvSpPr>
        <p:spPr>
          <a:xfrm>
            <a:off x="756282" y="3206941"/>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4</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9" name="object 11">
            <a:extLst>
              <a:ext uri="{FF2B5EF4-FFF2-40B4-BE49-F238E27FC236}">
                <a16:creationId xmlns:a16="http://schemas.microsoft.com/office/drawing/2014/main" id="{77223F6A-FD7F-86D3-4ED9-ABDBC3754355}"/>
              </a:ext>
            </a:extLst>
          </p:cNvPr>
          <p:cNvSpPr txBox="1"/>
          <p:nvPr/>
        </p:nvSpPr>
        <p:spPr>
          <a:xfrm>
            <a:off x="756282" y="3617261"/>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5</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1" name="object 13">
            <a:extLst>
              <a:ext uri="{FF2B5EF4-FFF2-40B4-BE49-F238E27FC236}">
                <a16:creationId xmlns:a16="http://schemas.microsoft.com/office/drawing/2014/main" id="{99A8DA57-078B-2859-7975-A97E77333CB2}"/>
              </a:ext>
            </a:extLst>
          </p:cNvPr>
          <p:cNvSpPr txBox="1"/>
          <p:nvPr/>
        </p:nvSpPr>
        <p:spPr>
          <a:xfrm>
            <a:off x="756282" y="4087179"/>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6</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2" name="object 14">
            <a:extLst>
              <a:ext uri="{FF2B5EF4-FFF2-40B4-BE49-F238E27FC236}">
                <a16:creationId xmlns:a16="http://schemas.microsoft.com/office/drawing/2014/main" id="{00B4C7E7-4C47-56C4-69AF-F69EA4F81984}"/>
              </a:ext>
            </a:extLst>
          </p:cNvPr>
          <p:cNvSpPr txBox="1"/>
          <p:nvPr/>
        </p:nvSpPr>
        <p:spPr>
          <a:xfrm>
            <a:off x="4016569" y="4519037"/>
            <a:ext cx="6429373" cy="135935"/>
          </a:xfrm>
          <a:prstGeom prst="rect">
            <a:avLst/>
          </a:prstGeom>
        </p:spPr>
        <p:txBody>
          <a:bodyPr vert="horz" wrap="square" lIns="0" tIns="12700" rIns="0" bIns="0" rtlCol="0">
            <a:spAutoFit/>
          </a:bodyPr>
          <a:lstStyle/>
          <a:p>
            <a:pPr marL="12699">
              <a:spcBef>
                <a:spcPts val="100"/>
              </a:spcBef>
            </a:pPr>
            <a:r>
              <a:rPr lang="en"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dirty="0">
                <a:solidFill>
                  <a:srgbClr val="333333"/>
                </a:solidFill>
                <a:latin typeface="Meiryo" panose="020B0604030504040204" pitchFamily="34" charset="-128"/>
                <a:ea typeface="Meiryo" panose="020B0604030504040204" pitchFamily="34" charset="-128"/>
                <a:cs typeface="Arial Unicode MS"/>
              </a:rPr>
              <a:t>掲載開始</a:t>
            </a:r>
            <a:r>
              <a:rPr sz="800" spc="75" dirty="0">
                <a:solidFill>
                  <a:srgbClr val="333333"/>
                </a:solidFill>
                <a:latin typeface="Meiryo" panose="020B0604030504040204" pitchFamily="34" charset="-128"/>
                <a:ea typeface="Meiryo" panose="020B0604030504040204" pitchFamily="34" charset="-128"/>
                <a:cs typeface="Arial Unicode MS"/>
              </a:rPr>
              <a:t>8</a:t>
            </a:r>
            <a:r>
              <a:rPr sz="800" dirty="0">
                <a:solidFill>
                  <a:srgbClr val="333333"/>
                </a:solidFill>
                <a:latin typeface="Meiryo" panose="020B0604030504040204" pitchFamily="34" charset="-128"/>
                <a:ea typeface="Meiryo" panose="020B0604030504040204" pitchFamily="34" charset="-128"/>
                <a:cs typeface="Arial Unicode MS"/>
              </a:rPr>
              <a:t>営</a:t>
            </a:r>
            <a:r>
              <a:rPr sz="800" spc="-30" dirty="0">
                <a:solidFill>
                  <a:srgbClr val="333333"/>
                </a:solidFill>
                <a:latin typeface="Meiryo" panose="020B0604030504040204" pitchFamily="34" charset="-128"/>
                <a:ea typeface="Meiryo" panose="020B0604030504040204" pitchFamily="34" charset="-128"/>
                <a:cs typeface="Arial Unicode MS"/>
              </a:rPr>
              <a:t>業</a:t>
            </a:r>
            <a:r>
              <a:rPr sz="800" spc="-35" dirty="0">
                <a:solidFill>
                  <a:srgbClr val="333333"/>
                </a:solidFill>
                <a:latin typeface="Meiryo" panose="020B0604030504040204" pitchFamily="34" charset="-128"/>
                <a:ea typeface="Meiryo" panose="020B0604030504040204" pitchFamily="34" charset="-128"/>
                <a:cs typeface="Arial Unicode MS"/>
              </a:rPr>
              <a:t>日</a:t>
            </a:r>
            <a:r>
              <a:rPr sz="800" spc="-25" dirty="0">
                <a:solidFill>
                  <a:srgbClr val="333333"/>
                </a:solidFill>
                <a:latin typeface="Meiryo" panose="020B0604030504040204" pitchFamily="34" charset="-128"/>
                <a:ea typeface="Meiryo" panose="020B0604030504040204" pitchFamily="34" charset="-128"/>
                <a:cs typeface="Arial Unicode MS"/>
              </a:rPr>
              <a:t>前</a:t>
            </a:r>
            <a:r>
              <a:rPr sz="800" spc="-35" dirty="0">
                <a:solidFill>
                  <a:srgbClr val="333333"/>
                </a:solidFill>
                <a:latin typeface="Meiryo" panose="020B0604030504040204" pitchFamily="34" charset="-128"/>
                <a:ea typeface="Meiryo" panose="020B0604030504040204" pitchFamily="34" charset="-128"/>
                <a:cs typeface="Arial Unicode MS"/>
              </a:rPr>
              <a:t>ま</a:t>
            </a:r>
            <a:r>
              <a:rPr sz="800" spc="-25" dirty="0">
                <a:solidFill>
                  <a:srgbClr val="333333"/>
                </a:solidFill>
                <a:latin typeface="Meiryo" panose="020B0604030504040204" pitchFamily="34" charset="-128"/>
                <a:ea typeface="Meiryo" panose="020B0604030504040204" pitchFamily="34" charset="-128"/>
                <a:cs typeface="Arial Unicode MS"/>
              </a:rPr>
              <a:t>で</a:t>
            </a:r>
            <a:r>
              <a:rPr sz="800" spc="-30" dirty="0">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、記事の初稿を提出いたします。</a:t>
            </a:r>
            <a:r>
              <a:rPr lang="ja-JP" altLang="en-US" sz="800" spc="65">
                <a:solidFill>
                  <a:srgbClr val="333333"/>
                </a:solidFill>
                <a:latin typeface="Meiryo" panose="020B0604030504040204" pitchFamily="34" charset="-128"/>
                <a:ea typeface="Meiryo" panose="020B0604030504040204" pitchFamily="34" charset="-128"/>
                <a:cs typeface="Arial Unicode MS"/>
              </a:rPr>
              <a:t>その後</a:t>
            </a:r>
            <a:r>
              <a:rPr lang="en-US" altLang="ja-JP" sz="800" spc="65" dirty="0">
                <a:solidFill>
                  <a:srgbClr val="333333"/>
                </a:solidFill>
                <a:latin typeface="Meiryo" panose="020B0604030504040204" pitchFamily="34" charset="-128"/>
                <a:ea typeface="Meiryo" panose="020B0604030504040204" pitchFamily="34" charset="-128"/>
                <a:cs typeface="Arial Unicode MS"/>
              </a:rPr>
              <a:t>6</a:t>
            </a:r>
            <a:r>
              <a:rPr lang="ja-JP" altLang="en-US" sz="800">
                <a:solidFill>
                  <a:srgbClr val="333333"/>
                </a:solidFill>
                <a:latin typeface="Meiryo" panose="020B0604030504040204" pitchFamily="34" charset="-128"/>
                <a:ea typeface="Meiryo" panose="020B0604030504040204" pitchFamily="34" charset="-128"/>
                <a:cs typeface="Arial Unicode MS"/>
              </a:rPr>
              <a:t>営</a:t>
            </a:r>
            <a:r>
              <a:rPr lang="ja-JP" altLang="en-US" sz="800" spc="-30">
                <a:solidFill>
                  <a:srgbClr val="333333"/>
                </a:solidFill>
                <a:latin typeface="Meiryo" panose="020B0604030504040204" pitchFamily="34" charset="-128"/>
                <a:ea typeface="Meiryo" panose="020B0604030504040204" pitchFamily="34" charset="-128"/>
                <a:cs typeface="Arial Unicode MS"/>
              </a:rPr>
              <a:t>業</a:t>
            </a:r>
            <a:r>
              <a:rPr lang="ja-JP" altLang="en-US" sz="800" spc="-35">
                <a:solidFill>
                  <a:srgbClr val="333333"/>
                </a:solidFill>
                <a:latin typeface="Meiryo" panose="020B0604030504040204" pitchFamily="34" charset="-128"/>
                <a:ea typeface="Meiryo" panose="020B0604030504040204" pitchFamily="34" charset="-128"/>
                <a:cs typeface="Arial Unicode MS"/>
              </a:rPr>
              <a:t>日</a:t>
            </a:r>
            <a:r>
              <a:rPr lang="ja-JP" altLang="en-US" sz="800" spc="-25">
                <a:solidFill>
                  <a:srgbClr val="333333"/>
                </a:solidFill>
                <a:latin typeface="Meiryo" panose="020B0604030504040204" pitchFamily="34" charset="-128"/>
                <a:ea typeface="Meiryo" panose="020B0604030504040204" pitchFamily="34" charset="-128"/>
                <a:cs typeface="Arial Unicode MS"/>
              </a:rPr>
              <a:t>前</a:t>
            </a:r>
            <a:r>
              <a:rPr lang="ja-JP" altLang="en-US" sz="800" spc="-35">
                <a:solidFill>
                  <a:srgbClr val="333333"/>
                </a:solidFill>
                <a:latin typeface="Meiryo" panose="020B0604030504040204" pitchFamily="34" charset="-128"/>
                <a:ea typeface="Meiryo" panose="020B0604030504040204" pitchFamily="34" charset="-128"/>
                <a:cs typeface="Arial Unicode MS"/>
              </a:rPr>
              <a:t>ま</a:t>
            </a:r>
            <a:r>
              <a:rPr lang="ja-JP" altLang="en-US" sz="800" spc="-25">
                <a:solidFill>
                  <a:srgbClr val="333333"/>
                </a:solidFill>
                <a:latin typeface="Meiryo" panose="020B0604030504040204" pitchFamily="34" charset="-128"/>
                <a:ea typeface="Meiryo" panose="020B0604030504040204" pitchFamily="34" charset="-128"/>
                <a:cs typeface="Arial Unicode MS"/>
              </a:rPr>
              <a:t>で</a:t>
            </a:r>
            <a:r>
              <a:rPr lang="ja-JP" altLang="en-US" sz="800" spc="-30">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、記事の初稿をお戻しいただきます。</a:t>
            </a:r>
          </a:p>
        </p:txBody>
      </p:sp>
      <p:sp>
        <p:nvSpPr>
          <p:cNvPr id="13" name="object 15">
            <a:extLst>
              <a:ext uri="{FF2B5EF4-FFF2-40B4-BE49-F238E27FC236}">
                <a16:creationId xmlns:a16="http://schemas.microsoft.com/office/drawing/2014/main" id="{0BAFBC26-D66A-432F-92E9-40561A4EE3DA}"/>
              </a:ext>
            </a:extLst>
          </p:cNvPr>
          <p:cNvSpPr txBox="1"/>
          <p:nvPr/>
        </p:nvSpPr>
        <p:spPr>
          <a:xfrm>
            <a:off x="756282" y="4538290"/>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7</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4" name="object 16">
            <a:extLst>
              <a:ext uri="{FF2B5EF4-FFF2-40B4-BE49-F238E27FC236}">
                <a16:creationId xmlns:a16="http://schemas.microsoft.com/office/drawing/2014/main" id="{2103F0BA-0224-E450-3830-1F80DCD4F290}"/>
              </a:ext>
            </a:extLst>
          </p:cNvPr>
          <p:cNvSpPr txBox="1"/>
          <p:nvPr/>
        </p:nvSpPr>
        <p:spPr>
          <a:xfrm>
            <a:off x="4016569" y="4874405"/>
            <a:ext cx="7449724" cy="135935"/>
          </a:xfrm>
          <a:prstGeom prst="rect">
            <a:avLst/>
          </a:prstGeom>
        </p:spPr>
        <p:txBody>
          <a:bodyPr vert="horz" wrap="square" lIns="0" tIns="12700" rIns="0" bIns="0" rtlCol="0">
            <a:spAutoFit/>
          </a:bodyPr>
          <a:lstStyle/>
          <a:p>
            <a:pPr marL="12699">
              <a:spcBef>
                <a:spcPts val="100"/>
              </a:spcBef>
            </a:pPr>
            <a:r>
              <a:rPr lang="en" altLang="ja-JP" sz="800" dirty="0">
                <a:solidFill>
                  <a:schemeClr val="tx1">
                    <a:lumMod val="75000"/>
                    <a:lumOff val="25000"/>
                  </a:schemeClr>
                </a:solidFill>
                <a:latin typeface="+mn-ea"/>
                <a:ea typeface="+mn-ea"/>
                <a:cs typeface="Arial Unicode MS"/>
              </a:rPr>
              <a:t>DIGEST Spot</a:t>
            </a:r>
            <a:r>
              <a:rPr lang="ja-JP" altLang="en-US" sz="800">
                <a:solidFill>
                  <a:srgbClr val="333333"/>
                </a:solidFill>
                <a:latin typeface="+mn-ea"/>
                <a:ea typeface="+mn-ea"/>
                <a:cs typeface="Arial Unicode MS"/>
              </a:rPr>
              <a:t>掲載開</a:t>
            </a:r>
            <a:r>
              <a:rPr lang="ja-JP" altLang="en-US" sz="800" spc="-5">
                <a:solidFill>
                  <a:srgbClr val="333333"/>
                </a:solidFill>
                <a:latin typeface="+mn-ea"/>
                <a:ea typeface="+mn-ea"/>
                <a:cs typeface="Arial Unicode MS"/>
              </a:rPr>
              <a:t>始</a:t>
            </a:r>
            <a:r>
              <a:rPr lang="en-US" altLang="ja-JP" sz="800" spc="60" dirty="0">
                <a:solidFill>
                  <a:srgbClr val="333333"/>
                </a:solidFill>
                <a:latin typeface="+mn-ea"/>
                <a:ea typeface="+mn-ea"/>
                <a:cs typeface="Arial Unicode MS"/>
              </a:rPr>
              <a:t>4</a:t>
            </a:r>
            <a:r>
              <a:rPr lang="ja-JP" altLang="en-US" sz="800">
                <a:solidFill>
                  <a:srgbClr val="333333"/>
                </a:solidFill>
                <a:latin typeface="+mn-ea"/>
                <a:ea typeface="+mn-ea"/>
                <a:cs typeface="Arial Unicode MS"/>
              </a:rPr>
              <a:t>営</a:t>
            </a:r>
            <a:r>
              <a:rPr lang="ja-JP" altLang="en-US" sz="800" spc="-30">
                <a:solidFill>
                  <a:srgbClr val="333333"/>
                </a:solidFill>
                <a:latin typeface="+mn-ea"/>
                <a:ea typeface="+mn-ea"/>
                <a:cs typeface="Arial Unicode MS"/>
              </a:rPr>
              <a:t>業</a:t>
            </a:r>
            <a:r>
              <a:rPr lang="ja-JP" altLang="en-US" sz="800" spc="-35">
                <a:solidFill>
                  <a:srgbClr val="333333"/>
                </a:solidFill>
                <a:latin typeface="+mn-ea"/>
                <a:ea typeface="+mn-ea"/>
                <a:cs typeface="Arial Unicode MS"/>
              </a:rPr>
              <a:t>日</a:t>
            </a:r>
            <a:r>
              <a:rPr lang="ja-JP" altLang="en-US" sz="800" spc="-25">
                <a:solidFill>
                  <a:srgbClr val="333333"/>
                </a:solidFill>
                <a:latin typeface="+mn-ea"/>
                <a:ea typeface="+mn-ea"/>
                <a:cs typeface="Arial Unicode MS"/>
              </a:rPr>
              <a:t>前</a:t>
            </a:r>
            <a:r>
              <a:rPr lang="ja-JP" altLang="en-US" sz="800" spc="-35">
                <a:solidFill>
                  <a:srgbClr val="333333"/>
                </a:solidFill>
                <a:latin typeface="+mn-ea"/>
                <a:ea typeface="+mn-ea"/>
                <a:cs typeface="Arial Unicode MS"/>
              </a:rPr>
              <a:t>ま</a:t>
            </a:r>
            <a:r>
              <a:rPr lang="ja-JP" altLang="en-US" sz="800" spc="-25">
                <a:solidFill>
                  <a:srgbClr val="333333"/>
                </a:solidFill>
                <a:latin typeface="+mn-ea"/>
                <a:ea typeface="+mn-ea"/>
                <a:cs typeface="Arial Unicode MS"/>
              </a:rPr>
              <a:t>で</a:t>
            </a:r>
            <a:r>
              <a:rPr lang="ja-JP" altLang="en-US" sz="800" spc="-50">
                <a:solidFill>
                  <a:srgbClr val="333333"/>
                </a:solidFill>
                <a:latin typeface="+mn-ea"/>
                <a:ea typeface="+mn-ea"/>
                <a:cs typeface="Arial Unicode MS"/>
              </a:rPr>
              <a:t>に</a:t>
            </a:r>
            <a:r>
              <a:rPr lang="ja-JP" altLang="en-US" sz="800">
                <a:solidFill>
                  <a:schemeClr val="tx1">
                    <a:lumMod val="75000"/>
                    <a:lumOff val="25000"/>
                  </a:schemeClr>
                </a:solidFill>
                <a:latin typeface="+mn-ea"/>
                <a:ea typeface="+mn-ea"/>
                <a:cs typeface="Arial Unicode MS"/>
              </a:rPr>
              <a:t>、記事の修正稿を提出いたします。</a:t>
            </a:r>
            <a:r>
              <a:rPr lang="ja-JP" altLang="en-US" sz="800" spc="65">
                <a:solidFill>
                  <a:srgbClr val="333333"/>
                </a:solidFill>
                <a:latin typeface="+mn-ea"/>
                <a:ea typeface="+mn-ea"/>
                <a:cs typeface="Arial Unicode MS"/>
              </a:rPr>
              <a:t>その後</a:t>
            </a:r>
            <a:r>
              <a:rPr lang="en-US" altLang="ja-JP" sz="800" spc="65" dirty="0">
                <a:solidFill>
                  <a:srgbClr val="333333"/>
                </a:solidFill>
                <a:latin typeface="+mn-ea"/>
                <a:ea typeface="+mn-ea"/>
                <a:cs typeface="Arial Unicode MS"/>
              </a:rPr>
              <a:t>2</a:t>
            </a:r>
            <a:r>
              <a:rPr lang="ja-JP" altLang="en-US" sz="800">
                <a:solidFill>
                  <a:srgbClr val="333333"/>
                </a:solidFill>
                <a:latin typeface="+mn-ea"/>
                <a:ea typeface="+mn-ea"/>
                <a:cs typeface="Arial Unicode MS"/>
              </a:rPr>
              <a:t>営</a:t>
            </a:r>
            <a:r>
              <a:rPr lang="ja-JP" altLang="en-US" sz="800" spc="-30">
                <a:solidFill>
                  <a:srgbClr val="333333"/>
                </a:solidFill>
                <a:latin typeface="+mn-ea"/>
                <a:ea typeface="+mn-ea"/>
                <a:cs typeface="Arial Unicode MS"/>
              </a:rPr>
              <a:t>業</a:t>
            </a:r>
            <a:r>
              <a:rPr lang="ja-JP" altLang="en-US" sz="800" spc="-35">
                <a:solidFill>
                  <a:srgbClr val="333333"/>
                </a:solidFill>
                <a:latin typeface="+mn-ea"/>
                <a:ea typeface="+mn-ea"/>
                <a:cs typeface="Arial Unicode MS"/>
              </a:rPr>
              <a:t>日</a:t>
            </a:r>
            <a:r>
              <a:rPr lang="ja-JP" altLang="en-US" sz="800" spc="-25">
                <a:solidFill>
                  <a:srgbClr val="333333"/>
                </a:solidFill>
                <a:latin typeface="+mn-ea"/>
                <a:ea typeface="+mn-ea"/>
                <a:cs typeface="Arial Unicode MS"/>
              </a:rPr>
              <a:t>前</a:t>
            </a:r>
            <a:r>
              <a:rPr lang="ja-JP" altLang="en-US" sz="800" spc="-35">
                <a:solidFill>
                  <a:srgbClr val="333333"/>
                </a:solidFill>
                <a:latin typeface="+mn-ea"/>
                <a:ea typeface="+mn-ea"/>
                <a:cs typeface="Arial Unicode MS"/>
              </a:rPr>
              <a:t>ま</a:t>
            </a:r>
            <a:r>
              <a:rPr lang="ja-JP" altLang="en-US" sz="800" spc="-25">
                <a:solidFill>
                  <a:srgbClr val="333333"/>
                </a:solidFill>
                <a:latin typeface="+mn-ea"/>
                <a:ea typeface="+mn-ea"/>
                <a:cs typeface="Arial Unicode MS"/>
              </a:rPr>
              <a:t>でに</a:t>
            </a:r>
            <a:r>
              <a:rPr lang="ja-JP" altLang="en-US" sz="800">
                <a:solidFill>
                  <a:schemeClr val="tx1">
                    <a:lumMod val="75000"/>
                    <a:lumOff val="25000"/>
                  </a:schemeClr>
                </a:solidFill>
                <a:latin typeface="+mn-ea"/>
                <a:ea typeface="+mn-ea"/>
                <a:cs typeface="Arial Unicode MS"/>
              </a:rPr>
              <a:t>、記事の修正稿をお戻しいただき、配信内容を</a:t>
            </a:r>
            <a:r>
              <a:rPr lang="en" altLang="ja-JP" sz="800" dirty="0">
                <a:solidFill>
                  <a:schemeClr val="tx1">
                    <a:lumMod val="75000"/>
                    <a:lumOff val="25000"/>
                  </a:schemeClr>
                </a:solidFill>
                <a:latin typeface="+mn-ea"/>
                <a:ea typeface="+mn-ea"/>
                <a:cs typeface="Arial Unicode MS"/>
              </a:rPr>
              <a:t>FIX</a:t>
            </a:r>
            <a:r>
              <a:rPr lang="ja-JP" altLang="en-US" sz="800">
                <a:solidFill>
                  <a:schemeClr val="tx1">
                    <a:lumMod val="75000"/>
                    <a:lumOff val="25000"/>
                  </a:schemeClr>
                </a:solidFill>
                <a:latin typeface="+mn-ea"/>
                <a:ea typeface="+mn-ea"/>
                <a:cs typeface="Arial Unicode MS"/>
              </a:rPr>
              <a:t>します。</a:t>
            </a:r>
          </a:p>
        </p:txBody>
      </p:sp>
      <p:sp>
        <p:nvSpPr>
          <p:cNvPr id="15" name="object 17">
            <a:extLst>
              <a:ext uri="{FF2B5EF4-FFF2-40B4-BE49-F238E27FC236}">
                <a16:creationId xmlns:a16="http://schemas.microsoft.com/office/drawing/2014/main" id="{2B4E9CCE-3A12-1D74-B9E3-264D11F641BB}"/>
              </a:ext>
            </a:extLst>
          </p:cNvPr>
          <p:cNvSpPr txBox="1"/>
          <p:nvPr/>
        </p:nvSpPr>
        <p:spPr>
          <a:xfrm>
            <a:off x="756282" y="4884795"/>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8</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6" name="object 18">
            <a:extLst>
              <a:ext uri="{FF2B5EF4-FFF2-40B4-BE49-F238E27FC236}">
                <a16:creationId xmlns:a16="http://schemas.microsoft.com/office/drawing/2014/main" id="{AFA9721E-CF9C-D919-CF85-EC157BF0BF5F}"/>
              </a:ext>
            </a:extLst>
          </p:cNvPr>
          <p:cNvSpPr txBox="1"/>
          <p:nvPr/>
        </p:nvSpPr>
        <p:spPr>
          <a:xfrm>
            <a:off x="4031008" y="5210709"/>
            <a:ext cx="4440159" cy="135935"/>
          </a:xfrm>
          <a:prstGeom prst="rect">
            <a:avLst/>
          </a:prstGeom>
        </p:spPr>
        <p:txBody>
          <a:bodyPr vert="horz" wrap="square" lIns="0" tIns="12700" rIns="0" bIns="0" rtlCol="0">
            <a:spAutoFit/>
          </a:bodyPr>
          <a:lstStyle/>
          <a:p>
            <a:r>
              <a:rPr lang="ja-JP" altLang="ja-JP" sz="800">
                <a:solidFill>
                  <a:schemeClr val="accent6">
                    <a:lumMod val="25000"/>
                  </a:schemeClr>
                </a:solidFill>
                <a:latin typeface="+mn-ea"/>
                <a:ea typeface="+mn-ea"/>
              </a:rPr>
              <a:t>DIGEST Spot掲載開始日17時までに、ブランドリフトサーベイの調査項目をFIXします。</a:t>
            </a:r>
          </a:p>
        </p:txBody>
      </p:sp>
      <p:sp>
        <p:nvSpPr>
          <p:cNvPr id="17" name="object 19">
            <a:extLst>
              <a:ext uri="{FF2B5EF4-FFF2-40B4-BE49-F238E27FC236}">
                <a16:creationId xmlns:a16="http://schemas.microsoft.com/office/drawing/2014/main" id="{7E777C62-30E1-048C-9CFA-539371F980DA}"/>
              </a:ext>
            </a:extLst>
          </p:cNvPr>
          <p:cNvSpPr txBox="1"/>
          <p:nvPr/>
        </p:nvSpPr>
        <p:spPr>
          <a:xfrm>
            <a:off x="756282" y="5211727"/>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9</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9" name="object 22">
            <a:extLst>
              <a:ext uri="{FF2B5EF4-FFF2-40B4-BE49-F238E27FC236}">
                <a16:creationId xmlns:a16="http://schemas.microsoft.com/office/drawing/2014/main" id="{DEE31046-2BA7-7FDB-2F6A-D5FA96E44BD0}"/>
              </a:ext>
            </a:extLst>
          </p:cNvPr>
          <p:cNvSpPr txBox="1"/>
          <p:nvPr/>
        </p:nvSpPr>
        <p:spPr>
          <a:xfrm>
            <a:off x="4016569" y="5936780"/>
            <a:ext cx="4898831" cy="135935"/>
          </a:xfrm>
          <a:prstGeom prst="rect">
            <a:avLst/>
          </a:prstGeom>
        </p:spPr>
        <p:txBody>
          <a:bodyPr vert="horz" wrap="square" lIns="0" tIns="12700" rIns="0" bIns="0" rtlCol="0">
            <a:spAutoFit/>
          </a:bodyPr>
          <a:lstStyle/>
          <a:p>
            <a:pPr marL="12604">
              <a:spcBef>
                <a:spcPts val="10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掲載開始から</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5</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営業日後を目途に、ブランドリフト調査を開始します。</a:t>
            </a:r>
          </a:p>
        </p:txBody>
      </p:sp>
      <p:sp>
        <p:nvSpPr>
          <p:cNvPr id="20" name="object 23">
            <a:extLst>
              <a:ext uri="{FF2B5EF4-FFF2-40B4-BE49-F238E27FC236}">
                <a16:creationId xmlns:a16="http://schemas.microsoft.com/office/drawing/2014/main" id="{FA269D48-6854-BF60-D9B5-CB0427B7AE41}"/>
              </a:ext>
            </a:extLst>
          </p:cNvPr>
          <p:cNvSpPr txBox="1"/>
          <p:nvPr/>
        </p:nvSpPr>
        <p:spPr>
          <a:xfrm>
            <a:off x="1400814" y="2336344"/>
            <a:ext cx="2802225" cy="433452"/>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審査</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en-US" sz="1050" b="1" spc="15" dirty="0">
                <a:solidFill>
                  <a:srgbClr val="002060"/>
                </a:solidFill>
                <a:latin typeface="Meiryo" panose="020B0604030504040204" pitchFamily="34" charset="-128"/>
                <a:ea typeface="Meiryo" panose="020B0604030504040204" pitchFamily="34" charset="-128"/>
                <a:cs typeface="HiraMinProN-W6"/>
              </a:rPr>
              <a:t>(</a:t>
            </a:r>
            <a:r>
              <a:rPr lang="en-US" altLang="ja-JP" sz="1050" b="1" spc="15" dirty="0">
                <a:solidFill>
                  <a:srgbClr val="002060"/>
                </a:solidFill>
                <a:latin typeface="Meiryo" panose="020B0604030504040204" pitchFamily="34" charset="-128"/>
                <a:ea typeface="Meiryo" panose="020B0604030504040204" pitchFamily="34" charset="-128"/>
                <a:cs typeface="HiraMinProN-W6"/>
              </a:rPr>
              <a:t>DS</a:t>
            </a:r>
            <a:r>
              <a:rPr lang="ja-JP" altLang="en-US" sz="1050" b="1" spc="15">
                <a:solidFill>
                  <a:srgbClr val="002060"/>
                </a:solidFill>
                <a:latin typeface="Meiryo" panose="020B0604030504040204" pitchFamily="34" charset="-128"/>
                <a:ea typeface="Meiryo" panose="020B0604030504040204" pitchFamily="34" charset="-128"/>
                <a:cs typeface="HiraMinProN-W6"/>
              </a:rPr>
              <a:t>掲載の企業</a:t>
            </a:r>
            <a:r>
              <a:rPr lang="ja-JP" altLang="en-US" sz="1050" b="1" spc="15" dirty="0">
                <a:solidFill>
                  <a:srgbClr val="002060"/>
                </a:solidFill>
                <a:latin typeface="Meiryo" panose="020B0604030504040204" pitchFamily="34" charset="-128"/>
                <a:ea typeface="Meiryo" panose="020B0604030504040204" pitchFamily="34" charset="-128"/>
                <a:cs typeface="HiraMinProN-W6"/>
              </a:rPr>
              <a:t>・</a:t>
            </a:r>
            <a:r>
              <a:rPr lang="ja-JP" altLang="en-US" sz="1050" b="1" spc="15">
                <a:solidFill>
                  <a:srgbClr val="002060"/>
                </a:solidFill>
                <a:latin typeface="Meiryo" panose="020B0604030504040204" pitchFamily="34" charset="-128"/>
                <a:ea typeface="Meiryo" panose="020B0604030504040204" pitchFamily="34" charset="-128"/>
                <a:cs typeface="HiraMinProN-W6"/>
              </a:rPr>
              <a:t>商材可否</a:t>
            </a:r>
            <a:r>
              <a:rPr lang="en-US" altLang="ja-JP" sz="1050" b="1" spc="15" dirty="0">
                <a:solidFill>
                  <a:srgbClr val="002060"/>
                </a:solidFill>
                <a:latin typeface="Meiryo" panose="020B0604030504040204" pitchFamily="34" charset="-128"/>
                <a:ea typeface="Meiryo" panose="020B0604030504040204" pitchFamily="34" charset="-128"/>
                <a:cs typeface="HiraMinProN-W6"/>
              </a:rPr>
              <a:t>/</a:t>
            </a:r>
            <a:r>
              <a:rPr lang="ja-JP" altLang="en-US" sz="1050" b="1" spc="15" dirty="0">
                <a:solidFill>
                  <a:srgbClr val="002060"/>
                </a:solidFill>
                <a:latin typeface="Meiryo" panose="020B0604030504040204" pitchFamily="34" charset="-128"/>
                <a:ea typeface="Meiryo" panose="020B0604030504040204" pitchFamily="34" charset="-128"/>
                <a:cs typeface="HiraMinProN-W6"/>
              </a:rPr>
              <a:t>制作可否</a:t>
            </a:r>
            <a:r>
              <a:rPr lang="en-US" altLang="ja-JP" sz="1050" b="1" spc="15" dirty="0">
                <a:solidFill>
                  <a:srgbClr val="002060"/>
                </a:solidFill>
                <a:latin typeface="Meiryo" panose="020B0604030504040204" pitchFamily="34" charset="-128"/>
                <a:ea typeface="Meiryo" panose="020B0604030504040204" pitchFamily="34" charset="-128"/>
                <a:cs typeface="HiraMinProN-W6"/>
              </a:rPr>
              <a:t>)</a:t>
            </a:r>
            <a:endParaRPr sz="1050" b="1" dirty="0">
              <a:solidFill>
                <a:srgbClr val="002060"/>
              </a:solidFill>
              <a:latin typeface="Meiryo" panose="020B0604030504040204" pitchFamily="34" charset="-128"/>
              <a:ea typeface="Meiryo" panose="020B0604030504040204" pitchFamily="34" charset="-128"/>
              <a:cs typeface="HiraMinProN-W6"/>
            </a:endParaRPr>
          </a:p>
        </p:txBody>
      </p:sp>
      <p:sp>
        <p:nvSpPr>
          <p:cNvPr id="21" name="object 24">
            <a:extLst>
              <a:ext uri="{FF2B5EF4-FFF2-40B4-BE49-F238E27FC236}">
                <a16:creationId xmlns:a16="http://schemas.microsoft.com/office/drawing/2014/main" id="{A4D0BCDD-4CBD-F5C2-9F4B-E9092ACE4F05}"/>
              </a:ext>
            </a:extLst>
          </p:cNvPr>
          <p:cNvSpPr txBox="1"/>
          <p:nvPr/>
        </p:nvSpPr>
        <p:spPr>
          <a:xfrm>
            <a:off x="1400814" y="3158160"/>
            <a:ext cx="2421438" cy="259045"/>
          </a:xfrm>
          <a:prstGeom prst="rect">
            <a:avLst/>
          </a:prstGeom>
        </p:spPr>
        <p:txBody>
          <a:bodyPr vert="horz" wrap="square" lIns="0" tIns="12700" rIns="0" bIns="0" rtlCol="0">
            <a:spAutoFit/>
          </a:bodyPr>
          <a:lstStyle/>
          <a:p>
            <a:pPr marL="12700">
              <a:spcBef>
                <a:spcPts val="100"/>
              </a:spcBef>
            </a:pPr>
            <a:r>
              <a:rPr sz="1600" b="1" spc="-85" dirty="0" err="1">
                <a:solidFill>
                  <a:srgbClr val="002060"/>
                </a:solidFill>
                <a:latin typeface="Meiryo" panose="020B0604030504040204" pitchFamily="34" charset="-128"/>
                <a:ea typeface="Meiryo" panose="020B0604030504040204" pitchFamily="34" charset="-128"/>
                <a:cs typeface="HiraMinProN-W6"/>
              </a:rPr>
              <a:t>空</a:t>
            </a:r>
            <a:r>
              <a:rPr sz="1600" b="1" spc="-70" dirty="0" err="1">
                <a:solidFill>
                  <a:srgbClr val="002060"/>
                </a:solidFill>
                <a:latin typeface="Meiryo" panose="020B0604030504040204" pitchFamily="34" charset="-128"/>
                <a:ea typeface="Meiryo" panose="020B0604030504040204" pitchFamily="34" charset="-128"/>
                <a:cs typeface="HiraMinProN-W6"/>
              </a:rPr>
              <a:t>き</a:t>
            </a:r>
            <a:r>
              <a:rPr sz="1600" b="1" spc="5" dirty="0" err="1">
                <a:solidFill>
                  <a:srgbClr val="002060"/>
                </a:solidFill>
                <a:latin typeface="Meiryo" panose="020B0604030504040204" pitchFamily="34" charset="-128"/>
                <a:ea typeface="Meiryo" panose="020B0604030504040204" pitchFamily="34" charset="-128"/>
                <a:cs typeface="HiraMinProN-W6"/>
              </a:rPr>
              <a:t>枠確</a:t>
            </a:r>
            <a:r>
              <a:rPr sz="1600" b="1" dirty="0" err="1">
                <a:solidFill>
                  <a:srgbClr val="002060"/>
                </a:solidFill>
                <a:latin typeface="Meiryo" panose="020B0604030504040204" pitchFamily="34" charset="-128"/>
                <a:ea typeface="Meiryo" panose="020B0604030504040204" pitchFamily="34" charset="-128"/>
                <a:cs typeface="HiraMinProN-W6"/>
              </a:rPr>
              <a:t>認</a:t>
            </a:r>
            <a:r>
              <a:rPr lang="ja-JP" altLang="en-US" sz="1600" b="1" dirty="0">
                <a:solidFill>
                  <a:srgbClr val="002060"/>
                </a:solidFill>
                <a:latin typeface="Meiryo" panose="020B0604030504040204" pitchFamily="34" charset="-128"/>
                <a:ea typeface="Meiryo" panose="020B0604030504040204" pitchFamily="34" charset="-128"/>
                <a:cs typeface="HiraMinProN-W6"/>
              </a:rPr>
              <a:t>・仮押さえ</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2" name="object 25">
            <a:extLst>
              <a:ext uri="{FF2B5EF4-FFF2-40B4-BE49-F238E27FC236}">
                <a16:creationId xmlns:a16="http://schemas.microsoft.com/office/drawing/2014/main" id="{98C27DBE-AC27-579D-AEEE-B3F3EE018C00}"/>
              </a:ext>
            </a:extLst>
          </p:cNvPr>
          <p:cNvSpPr txBox="1"/>
          <p:nvPr/>
        </p:nvSpPr>
        <p:spPr>
          <a:xfrm>
            <a:off x="1400814" y="3558916"/>
            <a:ext cx="148653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発</a:t>
            </a:r>
            <a:r>
              <a:rPr sz="1600" b="1" spc="-450" dirty="0" err="1">
                <a:solidFill>
                  <a:srgbClr val="002060"/>
                </a:solidFill>
                <a:latin typeface="Meiryo" panose="020B0604030504040204" pitchFamily="34" charset="-128"/>
                <a:ea typeface="Meiryo" panose="020B0604030504040204" pitchFamily="34" charset="-128"/>
                <a:cs typeface="HiraMinProN-W6"/>
              </a:rPr>
              <a:t>注・</a:t>
            </a:r>
            <a:r>
              <a:rPr sz="1600" b="1" dirty="0" err="1">
                <a:solidFill>
                  <a:srgbClr val="002060"/>
                </a:solidFill>
                <a:latin typeface="Meiryo" panose="020B0604030504040204" pitchFamily="34" charset="-128"/>
                <a:ea typeface="Meiryo" panose="020B0604030504040204" pitchFamily="34" charset="-128"/>
                <a:cs typeface="HiraMinProN-W6"/>
              </a:rPr>
              <a:t>枠</a:t>
            </a:r>
            <a:r>
              <a:rPr sz="1600" b="1" spc="-85" dirty="0" err="1">
                <a:solidFill>
                  <a:srgbClr val="002060"/>
                </a:solidFill>
                <a:latin typeface="Meiryo" panose="020B0604030504040204" pitchFamily="34" charset="-128"/>
                <a:ea typeface="Meiryo" panose="020B0604030504040204" pitchFamily="34" charset="-128"/>
                <a:cs typeface="HiraMinProN-W6"/>
              </a:rPr>
              <a:t>押</a:t>
            </a:r>
            <a:r>
              <a:rPr sz="1600" b="1" spc="-145" dirty="0" err="1">
                <a:solidFill>
                  <a:srgbClr val="002060"/>
                </a:solidFill>
                <a:latin typeface="Meiryo" panose="020B0604030504040204" pitchFamily="34" charset="-128"/>
                <a:ea typeface="Meiryo" panose="020B0604030504040204" pitchFamily="34" charset="-128"/>
                <a:cs typeface="HiraMinProN-W6"/>
              </a:rPr>
              <a:t>さ</a:t>
            </a:r>
            <a:r>
              <a:rPr sz="1600" b="1" dirty="0" err="1">
                <a:solidFill>
                  <a:srgbClr val="002060"/>
                </a:solidFill>
                <a:latin typeface="Meiryo" panose="020B0604030504040204" pitchFamily="34" charset="-128"/>
                <a:ea typeface="Meiryo" panose="020B0604030504040204" pitchFamily="34" charset="-128"/>
                <a:cs typeface="HiraMinProN-W6"/>
              </a:rPr>
              <a:t>え</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3" name="object 26">
            <a:extLst>
              <a:ext uri="{FF2B5EF4-FFF2-40B4-BE49-F238E27FC236}">
                <a16:creationId xmlns:a16="http://schemas.microsoft.com/office/drawing/2014/main" id="{6DE9C5D0-2EBB-D961-DC1C-405FDD4B8C00}"/>
              </a:ext>
            </a:extLst>
          </p:cNvPr>
          <p:cNvSpPr txBox="1"/>
          <p:nvPr/>
        </p:nvSpPr>
        <p:spPr>
          <a:xfrm>
            <a:off x="1400814" y="4022069"/>
            <a:ext cx="47942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入稿</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4" name="object 27">
            <a:extLst>
              <a:ext uri="{FF2B5EF4-FFF2-40B4-BE49-F238E27FC236}">
                <a16:creationId xmlns:a16="http://schemas.microsoft.com/office/drawing/2014/main" id="{84573114-4421-3762-0B3B-9ADBE432241A}"/>
              </a:ext>
            </a:extLst>
          </p:cNvPr>
          <p:cNvSpPr txBox="1"/>
          <p:nvPr/>
        </p:nvSpPr>
        <p:spPr>
          <a:xfrm>
            <a:off x="1400814" y="4484324"/>
            <a:ext cx="170019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初</a:t>
            </a:r>
            <a:r>
              <a:rPr sz="1600" b="1" dirty="0" err="1">
                <a:solidFill>
                  <a:srgbClr val="002060"/>
                </a:solidFill>
                <a:latin typeface="Meiryo" panose="020B0604030504040204" pitchFamily="34" charset="-128"/>
                <a:ea typeface="Meiryo" panose="020B0604030504040204" pitchFamily="34" charset="-128"/>
                <a:cs typeface="HiraMinProN-W6"/>
              </a:rPr>
              <a:t>稿</a:t>
            </a:r>
            <a:r>
              <a:rPr sz="1600" b="1" spc="-20" dirty="0" err="1">
                <a:solidFill>
                  <a:srgbClr val="002060"/>
                </a:solidFill>
                <a:latin typeface="Meiryo" panose="020B0604030504040204" pitchFamily="34" charset="-128"/>
                <a:ea typeface="Meiryo" panose="020B0604030504040204" pitchFamily="34" charset="-128"/>
                <a:cs typeface="HiraMinProN-W6"/>
              </a:rPr>
              <a:t>提出</a:t>
            </a:r>
            <a:r>
              <a:rPr lang="ja-JP" altLang="en-US" sz="1600" b="1" spc="-20">
                <a:solidFill>
                  <a:srgbClr val="002060"/>
                </a:solidFill>
                <a:latin typeface="Meiryo" panose="020B0604030504040204" pitchFamily="34" charset="-128"/>
                <a:ea typeface="Meiryo" panose="020B0604030504040204" pitchFamily="34" charset="-128"/>
                <a:cs typeface="HiraMinProN-W6"/>
              </a:rPr>
              <a:t>→お戻し</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5" name="object 28">
            <a:extLst>
              <a:ext uri="{FF2B5EF4-FFF2-40B4-BE49-F238E27FC236}">
                <a16:creationId xmlns:a16="http://schemas.microsoft.com/office/drawing/2014/main" id="{FB91BB6D-2FD8-4E00-C67F-4EED52F84E9C}"/>
              </a:ext>
            </a:extLst>
          </p:cNvPr>
          <p:cNvSpPr txBox="1"/>
          <p:nvPr/>
        </p:nvSpPr>
        <p:spPr>
          <a:xfrm>
            <a:off x="1400814" y="4832111"/>
            <a:ext cx="1898977" cy="259045"/>
          </a:xfrm>
          <a:prstGeom prst="rect">
            <a:avLst/>
          </a:prstGeom>
        </p:spPr>
        <p:txBody>
          <a:bodyPr vert="horz" wrap="square" lIns="0" tIns="12700" rIns="0" bIns="0" rtlCol="0">
            <a:spAutoFit/>
          </a:bodyPr>
          <a:lstStyle/>
          <a:p>
            <a:pPr marL="12700">
              <a:spcBef>
                <a:spcPts val="100"/>
              </a:spcBef>
            </a:pPr>
            <a:r>
              <a:rPr lang="ja-JP" altLang="en-US" sz="1600" b="1" spc="-35">
                <a:solidFill>
                  <a:srgbClr val="002060"/>
                </a:solidFill>
                <a:latin typeface="Meiryo" panose="020B0604030504040204" pitchFamily="34" charset="-128"/>
                <a:ea typeface="Meiryo" panose="020B0604030504040204" pitchFamily="34" charset="-128"/>
                <a:cs typeface="HiraMinProN-W6"/>
              </a:rPr>
              <a:t>修</a:t>
            </a:r>
            <a:r>
              <a:rPr lang="ja-JP" altLang="en-US" sz="1600" b="1" spc="-30">
                <a:solidFill>
                  <a:srgbClr val="002060"/>
                </a:solidFill>
                <a:latin typeface="Meiryo" panose="020B0604030504040204" pitchFamily="34" charset="-128"/>
                <a:ea typeface="Meiryo" panose="020B0604030504040204" pitchFamily="34" charset="-128"/>
                <a:cs typeface="HiraMinProN-W6"/>
              </a:rPr>
              <a:t>正</a:t>
            </a:r>
            <a:r>
              <a:rPr lang="ja-JP" altLang="en-US" sz="1600" b="1">
                <a:solidFill>
                  <a:srgbClr val="002060"/>
                </a:solidFill>
                <a:latin typeface="Meiryo" panose="020B0604030504040204" pitchFamily="34" charset="-128"/>
                <a:ea typeface="Meiryo" panose="020B0604030504040204" pitchFamily="34" charset="-128"/>
                <a:cs typeface="HiraMinProN-W6"/>
              </a:rPr>
              <a:t>稿</a:t>
            </a:r>
            <a:r>
              <a:rPr lang="ja-JP" altLang="en-US" sz="1600" b="1" spc="-20">
                <a:solidFill>
                  <a:srgbClr val="002060"/>
                </a:solidFill>
                <a:latin typeface="Meiryo" panose="020B0604030504040204" pitchFamily="34" charset="-128"/>
                <a:ea typeface="Meiryo" panose="020B0604030504040204" pitchFamily="34" charset="-128"/>
                <a:cs typeface="HiraMinProN-W6"/>
              </a:rPr>
              <a:t>提</a:t>
            </a:r>
            <a:r>
              <a:rPr lang="ja-JP" altLang="en-US" sz="1600" b="1">
                <a:solidFill>
                  <a:srgbClr val="002060"/>
                </a:solidFill>
                <a:latin typeface="Meiryo" panose="020B0604030504040204" pitchFamily="34" charset="-128"/>
                <a:ea typeface="Meiryo" panose="020B0604030504040204" pitchFamily="34" charset="-128"/>
                <a:cs typeface="HiraMinProN-W6"/>
              </a:rPr>
              <a:t>出→</a:t>
            </a:r>
            <a:r>
              <a:rPr lang="en-US" altLang="ja-JP" sz="1600" b="1" dirty="0">
                <a:solidFill>
                  <a:srgbClr val="002060"/>
                </a:solidFill>
                <a:latin typeface="Meiryo" panose="020B0604030504040204" pitchFamily="34" charset="-128"/>
                <a:ea typeface="Meiryo" panose="020B0604030504040204" pitchFamily="34" charset="-128"/>
                <a:cs typeface="HiraMinProN-W6"/>
              </a:rPr>
              <a:t>FIX</a:t>
            </a:r>
            <a:endParaRPr lang="ja-JP" altLang="en-US" sz="1600" b="1" dirty="0">
              <a:solidFill>
                <a:srgbClr val="002060"/>
              </a:solidFill>
              <a:latin typeface="Meiryo" panose="020B0604030504040204" pitchFamily="34" charset="-128"/>
              <a:ea typeface="Meiryo" panose="020B0604030504040204" pitchFamily="34" charset="-128"/>
              <a:cs typeface="HiraMinProN-W6"/>
            </a:endParaRPr>
          </a:p>
        </p:txBody>
      </p:sp>
      <p:sp>
        <p:nvSpPr>
          <p:cNvPr id="26" name="object 29">
            <a:extLst>
              <a:ext uri="{FF2B5EF4-FFF2-40B4-BE49-F238E27FC236}">
                <a16:creationId xmlns:a16="http://schemas.microsoft.com/office/drawing/2014/main" id="{4812E657-E0E6-B036-24B3-6225D62EBF7B}"/>
              </a:ext>
            </a:extLst>
          </p:cNvPr>
          <p:cNvSpPr txBox="1"/>
          <p:nvPr/>
        </p:nvSpPr>
        <p:spPr>
          <a:xfrm>
            <a:off x="1400813" y="5157435"/>
            <a:ext cx="1823951" cy="259045"/>
          </a:xfrm>
          <a:prstGeom prst="rect">
            <a:avLst/>
          </a:prstGeom>
        </p:spPr>
        <p:txBody>
          <a:bodyPr vert="horz" wrap="square" lIns="0" tIns="12700" rIns="0" bIns="0" rtlCol="0">
            <a:spAutoFit/>
          </a:bodyPr>
          <a:lstStyle/>
          <a:p>
            <a:pPr marL="12699">
              <a:spcBef>
                <a:spcPts val="100"/>
              </a:spcBef>
            </a:pPr>
            <a:r>
              <a:rPr lang="ja-JP" altLang="en-US" sz="1600" b="1" spc="-35">
                <a:solidFill>
                  <a:srgbClr val="002060"/>
                </a:solidFill>
                <a:latin typeface="Meiryo" panose="020B0604030504040204" pitchFamily="34" charset="-128"/>
                <a:ea typeface="Meiryo" panose="020B0604030504040204" pitchFamily="34" charset="-128"/>
                <a:cs typeface="HiraMinProN-W6"/>
              </a:rPr>
              <a:t>調査項目</a:t>
            </a:r>
            <a:r>
              <a:rPr lang="en" altLang="ja-JP" sz="1600" b="1" spc="-35" dirty="0">
                <a:solidFill>
                  <a:srgbClr val="002060"/>
                </a:solidFill>
                <a:latin typeface="Meiryo" panose="020B0604030504040204" pitchFamily="34" charset="-128"/>
                <a:ea typeface="Meiryo" panose="020B0604030504040204" pitchFamily="34" charset="-128"/>
                <a:cs typeface="HiraMinProN-W6"/>
              </a:rPr>
              <a:t>FIX</a:t>
            </a:r>
          </a:p>
        </p:txBody>
      </p:sp>
      <p:sp>
        <p:nvSpPr>
          <p:cNvPr id="28" name="object 31">
            <a:extLst>
              <a:ext uri="{FF2B5EF4-FFF2-40B4-BE49-F238E27FC236}">
                <a16:creationId xmlns:a16="http://schemas.microsoft.com/office/drawing/2014/main" id="{2E8E48CE-99F3-705D-81D9-C0B20CD73574}"/>
              </a:ext>
            </a:extLst>
          </p:cNvPr>
          <p:cNvSpPr txBox="1"/>
          <p:nvPr/>
        </p:nvSpPr>
        <p:spPr>
          <a:xfrm>
            <a:off x="1400814" y="5894587"/>
            <a:ext cx="939165" cy="259045"/>
          </a:xfrm>
          <a:prstGeom prst="rect">
            <a:avLst/>
          </a:prstGeom>
        </p:spPr>
        <p:txBody>
          <a:bodyPr vert="horz" wrap="square" lIns="0" tIns="12700" rIns="0" bIns="0" rtlCol="0">
            <a:spAutoFit/>
          </a:bodyPr>
          <a:lstStyle/>
          <a:p>
            <a:pPr marL="12699">
              <a:spcBef>
                <a:spcPts val="100"/>
              </a:spcBef>
            </a:pPr>
            <a:r>
              <a:rPr lang="ja-JP" altLang="en-US" sz="1600" b="1" spc="-35">
                <a:solidFill>
                  <a:srgbClr val="002060"/>
                </a:solidFill>
                <a:latin typeface="Meiryo" panose="020B0604030504040204" pitchFamily="34" charset="-128"/>
                <a:ea typeface="Meiryo" panose="020B0604030504040204" pitchFamily="34" charset="-128"/>
                <a:cs typeface="HiraMinProN-W6"/>
              </a:rPr>
              <a:t>調査開始</a:t>
            </a:r>
            <a:endParaRPr lang="ja-JP" altLang="en-US" sz="1600" b="1" spc="-35" dirty="0">
              <a:solidFill>
                <a:srgbClr val="002060"/>
              </a:solidFill>
              <a:latin typeface="Meiryo" panose="020B0604030504040204" pitchFamily="34" charset="-128"/>
              <a:ea typeface="Meiryo" panose="020B0604030504040204" pitchFamily="34" charset="-128"/>
              <a:cs typeface="HiraMinProN-W6"/>
            </a:endParaRPr>
          </a:p>
        </p:txBody>
      </p:sp>
      <p:sp>
        <p:nvSpPr>
          <p:cNvPr id="29" name="object 32">
            <a:extLst>
              <a:ext uri="{FF2B5EF4-FFF2-40B4-BE49-F238E27FC236}">
                <a16:creationId xmlns:a16="http://schemas.microsoft.com/office/drawing/2014/main" id="{F6D57E2C-433E-406B-61EC-0694F7DFE6D4}"/>
              </a:ext>
            </a:extLst>
          </p:cNvPr>
          <p:cNvSpPr txBox="1"/>
          <p:nvPr/>
        </p:nvSpPr>
        <p:spPr>
          <a:xfrm>
            <a:off x="756282" y="5955748"/>
            <a:ext cx="644557"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11</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34" name="object 43">
            <a:extLst>
              <a:ext uri="{FF2B5EF4-FFF2-40B4-BE49-F238E27FC236}">
                <a16:creationId xmlns:a16="http://schemas.microsoft.com/office/drawing/2014/main" id="{74C015B0-5504-3F87-4E0A-8DABDB5253E6}"/>
              </a:ext>
            </a:extLst>
          </p:cNvPr>
          <p:cNvSpPr txBox="1"/>
          <p:nvPr/>
        </p:nvSpPr>
        <p:spPr>
          <a:xfrm>
            <a:off x="4016569" y="2090308"/>
            <a:ext cx="7436691" cy="897682"/>
          </a:xfrm>
          <a:prstGeom prst="rect">
            <a:avLst/>
          </a:prstGeom>
        </p:spPr>
        <p:txBody>
          <a:bodyPr vert="horz" wrap="square" lIns="0" tIns="30480" rIns="0" bIns="0" rtlCol="0" anchor="t">
            <a:spAutoFit/>
          </a:bodyPr>
          <a:lstStyle/>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企業・商材に関する掲載可否の申請をお願いいたします。</a:t>
            </a:r>
            <a:endParaRPr lang="en-US" altLang="ja-JP" sz="800" spc="5" dirty="0">
              <a:solidFill>
                <a:srgbClr val="333333"/>
              </a:solidFill>
              <a:latin typeface="Meiryo" panose="020B0604030504040204" pitchFamily="34" charset="-128"/>
              <a:ea typeface="Meiryo" panose="020B0604030504040204" pitchFamily="34" charset="-128"/>
              <a:cs typeface="Arial Unicode MS"/>
            </a:endParaRPr>
          </a:p>
          <a:p>
            <a:pPr marL="12700">
              <a:spcBef>
                <a:spcPts val="240"/>
              </a:spcBef>
            </a:pPr>
            <a:r>
              <a:rPr lang="ja-JP" altLang="en-US" sz="800" spc="5" dirty="0">
                <a:solidFill>
                  <a:srgbClr val="333333"/>
                </a:solidFill>
                <a:latin typeface="Meiryo"/>
                <a:ea typeface="Meiryo"/>
                <a:cs typeface="Arial Unicode MS"/>
              </a:rPr>
              <a:t>　　</a:t>
            </a:r>
            <a:r>
              <a:rPr lang="en-US" altLang="ja-JP" sz="800" spc="5" dirty="0">
                <a:solidFill>
                  <a:srgbClr val="333333"/>
                </a:solidFill>
                <a:latin typeface="Meiryo"/>
                <a:ea typeface="Meiryo"/>
                <a:cs typeface="Arial Unicode MS"/>
              </a:rPr>
              <a:t>URL</a:t>
            </a:r>
            <a:r>
              <a:rPr lang="ja-JP" altLang="en-US" sz="800" spc="5" dirty="0">
                <a:solidFill>
                  <a:srgbClr val="333333"/>
                </a:solidFill>
                <a:latin typeface="Meiryo"/>
                <a:ea typeface="Meiryo"/>
                <a:cs typeface="Arial Unicode MS"/>
              </a:rPr>
              <a:t>：</a:t>
            </a:r>
            <a:r>
              <a:rPr lang="en" altLang="ja-JP" sz="800" dirty="0">
                <a:solidFill>
                  <a:srgbClr val="DCA10D"/>
                </a:solidFill>
                <a:effectLst/>
                <a:latin typeface="Meiryo"/>
                <a:ea typeface="Meiryo"/>
                <a:hlinkClick r:id="rId4"/>
              </a:rPr>
              <a:t>https://form-business.yahoo.co.jp/claris/enqueteForm?inquiry_type=review_lnds</a:t>
            </a:r>
            <a:endParaRPr lang="en" altLang="ja-JP" sz="800" spc="5" dirty="0">
              <a:solidFill>
                <a:srgbClr val="333333"/>
              </a:solidFill>
              <a:latin typeface="Meiryo"/>
              <a:ea typeface="Meiryo"/>
              <a:cs typeface="Arial Unicode MS"/>
            </a:endParaRPr>
          </a:p>
          <a:p>
            <a:pPr marL="12700">
              <a:spcBef>
                <a:spcPts val="240"/>
              </a:spcBef>
            </a:pPr>
            <a:r>
              <a:rPr lang="ja-JP" altLang="en-US" sz="800" spc="5" dirty="0">
                <a:solidFill>
                  <a:srgbClr val="333333"/>
                </a:solidFill>
                <a:latin typeface="Meiryo"/>
                <a:ea typeface="Meiryo"/>
                <a:cs typeface="Arial Unicode MS"/>
              </a:rPr>
              <a:t>企業・商材可否が完了しましたら、</a:t>
            </a:r>
            <a:r>
              <a:rPr lang="ja-JP" altLang="en-US" sz="800" spc="5" dirty="0">
                <a:solidFill>
                  <a:srgbClr val="333333"/>
                </a:solidFill>
                <a:latin typeface="Meiryo" panose="020B0604030504040204" pitchFamily="34" charset="-128"/>
                <a:ea typeface="Meiryo" panose="020B0604030504040204" pitchFamily="34" charset="-128"/>
                <a:cs typeface="Arial Unicode MS"/>
              </a:rPr>
              <a:t>制作可否</a:t>
            </a:r>
            <a:r>
              <a:rPr lang="ja-JP" altLang="en-US" sz="800" spc="5">
                <a:solidFill>
                  <a:srgbClr val="333333"/>
                </a:solidFill>
                <a:latin typeface="Meiryo" panose="020B0604030504040204" pitchFamily="34" charset="-128"/>
                <a:ea typeface="Meiryo" panose="020B0604030504040204" pitchFamily="34" charset="-128"/>
                <a:cs typeface="Arial Unicode MS"/>
              </a:rPr>
              <a:t>判断シート</a:t>
            </a:r>
            <a:r>
              <a:rPr lang="ja-JP" altLang="en-US" sz="800" spc="5">
                <a:solidFill>
                  <a:srgbClr val="333333"/>
                </a:solidFill>
                <a:latin typeface="Meiryo"/>
                <a:ea typeface="Meiryo"/>
                <a:cs typeface="Arial Unicode MS"/>
              </a:rPr>
              <a:t>に</a:t>
            </a:r>
            <a:r>
              <a:rPr lang="ja-JP" altLang="en-US" sz="800" spc="5" dirty="0">
                <a:solidFill>
                  <a:srgbClr val="333333"/>
                </a:solidFill>
                <a:latin typeface="Meiryo"/>
                <a:ea typeface="Meiryo"/>
                <a:cs typeface="Arial Unicode MS"/>
              </a:rPr>
              <a:t>訴求内容をご記載の</a:t>
            </a:r>
            <a:r>
              <a:rPr lang="ja-JP" altLang="en-US" sz="800" spc="5">
                <a:solidFill>
                  <a:srgbClr val="333333"/>
                </a:solidFill>
                <a:latin typeface="Meiryo"/>
                <a:ea typeface="Meiryo"/>
                <a:cs typeface="Arial Unicode MS"/>
              </a:rPr>
              <a:t>うえ、下記のメールアドレス宛にお送りください。</a:t>
            </a:r>
            <a:endParaRPr lang="en-US" altLang="ja-JP" sz="800" spc="5" dirty="0">
              <a:solidFill>
                <a:srgbClr val="333333"/>
              </a:solidFill>
              <a:latin typeface="Meiryo"/>
              <a:ea typeface="Meiryo"/>
              <a:cs typeface="Arial Unicode MS"/>
            </a:endParaRPr>
          </a:p>
          <a:p>
            <a:pPr marL="12700">
              <a:spcBef>
                <a:spcPts val="240"/>
              </a:spcBef>
            </a:pPr>
            <a:r>
              <a:rPr lang="en" altLang="ja-JP" sz="800" dirty="0">
                <a:solidFill>
                  <a:schemeClr val="tx1">
                    <a:lumMod val="75000"/>
                    <a:lumOff val="25000"/>
                  </a:schemeClr>
                </a:solidFill>
                <a:latin typeface="Meiryo"/>
                <a:ea typeface="Meiryo"/>
              </a:rPr>
              <a:t>※</a:t>
            </a:r>
            <a:r>
              <a:rPr lang="ja-JP" altLang="en" sz="800" dirty="0">
                <a:solidFill>
                  <a:schemeClr val="tx1">
                    <a:lumMod val="75000"/>
                    <a:lumOff val="25000"/>
                  </a:schemeClr>
                </a:solidFill>
                <a:latin typeface="Meiryo"/>
                <a:ea typeface="Meiryo"/>
              </a:rPr>
              <a:t>「</a:t>
            </a:r>
            <a:r>
              <a:rPr lang="en" altLang="ja-JP" sz="800" dirty="0">
                <a:solidFill>
                  <a:schemeClr val="tx1">
                    <a:lumMod val="75000"/>
                    <a:lumOff val="25000"/>
                  </a:schemeClr>
                </a:solidFill>
                <a:latin typeface="Meiryo"/>
                <a:ea typeface="Meiryo"/>
              </a:rPr>
              <a:t>Video オプション</a:t>
            </a:r>
            <a:r>
              <a:rPr lang="ja-JP" altLang="en" sz="800" dirty="0">
                <a:solidFill>
                  <a:schemeClr val="tx1">
                    <a:lumMod val="75000"/>
                    <a:lumOff val="25000"/>
                  </a:schemeClr>
                </a:solidFill>
                <a:latin typeface="Meiryo"/>
                <a:ea typeface="Meiryo"/>
              </a:rPr>
              <a:t>」</a:t>
            </a:r>
            <a:r>
              <a:rPr lang="ja-JP" altLang="en-US" sz="800" dirty="0">
                <a:solidFill>
                  <a:schemeClr val="tx1">
                    <a:lumMod val="75000"/>
                    <a:lumOff val="25000"/>
                  </a:schemeClr>
                </a:solidFill>
                <a:latin typeface="Meiryo"/>
                <a:ea typeface="Meiryo"/>
              </a:rPr>
              <a:t>をご実施の場合は、動画の審査もございますので、動画を併せて</a:t>
            </a:r>
            <a:r>
              <a:rPr lang="ja-JP" altLang="en-US" sz="800">
                <a:solidFill>
                  <a:schemeClr val="tx1">
                    <a:lumMod val="75000"/>
                    <a:lumOff val="25000"/>
                  </a:schemeClr>
                </a:solidFill>
                <a:latin typeface="Meiryo"/>
                <a:ea typeface="Meiryo"/>
              </a:rPr>
              <a:t>ご送付ください</a:t>
            </a:r>
            <a:endParaRPr lang="en-US" altLang="ja-JP" sz="800" dirty="0">
              <a:solidFill>
                <a:schemeClr val="tx1">
                  <a:lumMod val="75000"/>
                  <a:lumOff val="25000"/>
                </a:schemeClr>
              </a:solidFill>
              <a:latin typeface="Meiryo"/>
              <a:ea typeface="Meiryo"/>
            </a:endParaRPr>
          </a:p>
          <a:p>
            <a:pPr marL="12700">
              <a:spcBef>
                <a:spcPts val="240"/>
              </a:spcBef>
            </a:pPr>
            <a:r>
              <a:rPr lang="ja-JP" altLang="en-US" sz="800" spc="5">
                <a:solidFill>
                  <a:srgbClr val="333333"/>
                </a:solidFill>
                <a:latin typeface="Meiryo" panose="020B0604030504040204" pitchFamily="34" charset="-128"/>
                <a:ea typeface="Meiryo" panose="020B0604030504040204" pitchFamily="34" charset="-128"/>
                <a:cs typeface="Arial Unicode MS"/>
              </a:rPr>
              <a:t>制作可否判断シートがお手元に無い場合、</a:t>
            </a:r>
            <a:r>
              <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rPr>
              <a:t> </a:t>
            </a:r>
            <a:r>
              <a:rPr lang="ja-JP" altLang="en-US" sz="800" spc="-11">
                <a:latin typeface="Meiryo" panose="020B0604030504040204" pitchFamily="34" charset="-128"/>
                <a:ea typeface="Meiryo" panose="020B0604030504040204" pitchFamily="34" charset="-128"/>
                <a:cs typeface="Arial Unicode MS"/>
              </a:rPr>
              <a:t>ページ下部の</a:t>
            </a:r>
            <a:r>
              <a:rPr lang="en-US" altLang="ja-JP" sz="800" spc="-11" dirty="0">
                <a:latin typeface="Meiryo" panose="020B0604030504040204" pitchFamily="34" charset="-128"/>
                <a:ea typeface="Meiryo" panose="020B0604030504040204" pitchFamily="34" charset="-128"/>
                <a:cs typeface="Arial Unicode MS"/>
              </a:rPr>
              <a:t>LINE</a:t>
            </a:r>
            <a:r>
              <a:rPr lang="ja-JP" altLang="en-US" sz="800" spc="-11">
                <a:latin typeface="Meiryo" panose="020B0604030504040204" pitchFamily="34" charset="-128"/>
                <a:ea typeface="Meiryo" panose="020B0604030504040204" pitchFamily="34" charset="-128"/>
                <a:cs typeface="Arial Unicode MS"/>
              </a:rPr>
              <a:t>ヤフー </a:t>
            </a:r>
            <a:r>
              <a:rPr lang="en-US" altLang="ja-JP" sz="800" spc="-11" dirty="0">
                <a:latin typeface="Meiryo" panose="020B0604030504040204" pitchFamily="34" charset="-128"/>
                <a:ea typeface="Meiryo" panose="020B0604030504040204" pitchFamily="34" charset="-128"/>
                <a:cs typeface="Arial Unicode MS"/>
              </a:rPr>
              <a:t>for</a:t>
            </a:r>
            <a:r>
              <a:rPr lang="ja-JP" altLang="en-US" sz="800" spc="-11">
                <a:latin typeface="Meiryo" panose="020B0604030504040204" pitchFamily="34" charset="-128"/>
                <a:ea typeface="Meiryo" panose="020B0604030504040204" pitchFamily="34" charset="-128"/>
                <a:cs typeface="Arial Unicode MS"/>
              </a:rPr>
              <a:t> </a:t>
            </a:r>
            <a:r>
              <a:rPr lang="en-US" altLang="ja-JP" sz="800" spc="-11" dirty="0">
                <a:latin typeface="Meiryo" panose="020B0604030504040204" pitchFamily="34" charset="-128"/>
                <a:ea typeface="Meiryo" panose="020B0604030504040204" pitchFamily="34" charset="-128"/>
                <a:cs typeface="Arial Unicode MS"/>
              </a:rPr>
              <a:t>Business</a:t>
            </a:r>
            <a:r>
              <a:rPr lang="ja-JP" altLang="en-US" sz="800" spc="-11">
                <a:latin typeface="Meiryo" panose="020B0604030504040204" pitchFamily="34" charset="-128"/>
                <a:ea typeface="Meiryo" panose="020B0604030504040204" pitchFamily="34" charset="-128"/>
                <a:cs typeface="Arial Unicode MS"/>
              </a:rPr>
              <a:t>から</a:t>
            </a:r>
            <a:r>
              <a:rPr lang="en-US" altLang="ja-JP" sz="800" spc="-11" dirty="0">
                <a:latin typeface="Meiryo" panose="020B0604030504040204" pitchFamily="34" charset="-128"/>
                <a:ea typeface="Meiryo" panose="020B0604030504040204" pitchFamily="34" charset="-128"/>
                <a:cs typeface="Arial Unicode MS"/>
              </a:rPr>
              <a:t>DL</a:t>
            </a:r>
            <a:r>
              <a:rPr lang="ja-JP" altLang="en-US" sz="800" spc="-11">
                <a:latin typeface="Meiryo" panose="020B0604030504040204" pitchFamily="34" charset="-128"/>
                <a:ea typeface="Meiryo" panose="020B0604030504040204" pitchFamily="34" charset="-128"/>
                <a:cs typeface="Arial Unicode MS"/>
              </a:rPr>
              <a:t>いただくか、</a:t>
            </a:r>
            <a:r>
              <a:rPr lang="ja-JP" altLang="en-US" sz="800" spc="5">
                <a:solidFill>
                  <a:srgbClr val="333333"/>
                </a:solidFill>
                <a:latin typeface="Meiryo"/>
                <a:ea typeface="Meiryo"/>
                <a:cs typeface="Arial Unicode MS"/>
              </a:rPr>
              <a:t>下記のメールアドレス宛にお問い合わせください。</a:t>
            </a:r>
            <a:endParaRPr lang="en-US" altLang="ja-JP" sz="800" spc="5" dirty="0">
              <a:solidFill>
                <a:schemeClr val="tx1">
                  <a:lumMod val="75000"/>
                  <a:lumOff val="25000"/>
                </a:schemeClr>
              </a:solidFill>
              <a:latin typeface="Meiryo"/>
              <a:ea typeface="Meiryo"/>
              <a:cs typeface="Arial Unicode MS"/>
            </a:endParaRPr>
          </a:p>
          <a:p>
            <a:pPr marL="12700">
              <a:spcBef>
                <a:spcPts val="240"/>
              </a:spcBef>
            </a:pPr>
            <a:r>
              <a:rPr lang="ja-JP" altLang="en-US" sz="800">
                <a:solidFill>
                  <a:srgbClr val="333333"/>
                </a:solidFill>
                <a:latin typeface="Meiryo" panose="020B0604030504040204" pitchFamily="34" charset="-128"/>
                <a:ea typeface="Meiryo" panose="020B0604030504040204" pitchFamily="34" charset="-128"/>
                <a:cs typeface="Arial Unicode MS"/>
              </a:rPr>
              <a:t>　　制作可否判断シート送付先・お問い合わせ用</a:t>
            </a:r>
            <a:r>
              <a:rPr lang="ja-JP" altLang="en-US" sz="800" dirty="0">
                <a:solidFill>
                  <a:srgbClr val="333333"/>
                </a:solidFill>
                <a:latin typeface="Meiryo" panose="020B0604030504040204" pitchFamily="34" charset="-128"/>
                <a:ea typeface="Meiryo" panose="020B0604030504040204" pitchFamily="34" charset="-128"/>
                <a:cs typeface="Arial Unicode MS"/>
              </a:rPr>
              <a:t>メールアドレス：</a:t>
            </a:r>
            <a:r>
              <a:rPr lang="en" altLang="ja-JP" sz="800" dirty="0">
                <a:solidFill>
                  <a:srgbClr val="333333"/>
                </a:solidFill>
                <a:latin typeface="Meiryo" panose="020B0604030504040204" pitchFamily="34" charset="-128"/>
                <a:ea typeface="Meiryo" panose="020B0604030504040204" pitchFamily="34" charset="-128"/>
                <a:cs typeface="Arial Unicode MS"/>
              </a:rPr>
              <a:t> </a:t>
            </a:r>
            <a:r>
              <a:rPr lang="en" altLang="ja-JP" sz="800" dirty="0" err="1">
                <a:solidFill>
                  <a:srgbClr val="F7790F"/>
                </a:solidFill>
                <a:latin typeface="Meiryo" panose="020B0604030504040204" pitchFamily="34" charset="-128"/>
                <a:ea typeface="Meiryo" panose="020B0604030504040204" pitchFamily="34" charset="-128"/>
                <a:cs typeface="Arial Unicode MS"/>
              </a:rPr>
              <a:t>ml-sales-media-req@lycorp.co.jp</a:t>
            </a:r>
            <a:endParaRPr lang="en" altLang="ja-JP" sz="800" dirty="0">
              <a:solidFill>
                <a:srgbClr val="F7790F"/>
              </a:solidFill>
              <a:latin typeface="Meiryo" panose="020B0604030504040204" pitchFamily="34" charset="-128"/>
              <a:ea typeface="Meiryo" panose="020B0604030504040204" pitchFamily="34" charset="-128"/>
              <a:cs typeface="Arial Unicode MS"/>
            </a:endParaRPr>
          </a:p>
        </p:txBody>
      </p:sp>
      <p:sp>
        <p:nvSpPr>
          <p:cNvPr id="41" name="object 32">
            <a:extLst>
              <a:ext uri="{FF2B5EF4-FFF2-40B4-BE49-F238E27FC236}">
                <a16:creationId xmlns:a16="http://schemas.microsoft.com/office/drawing/2014/main" id="{91800112-53CB-8287-2C7D-48F8BA1AA5B6}"/>
              </a:ext>
            </a:extLst>
          </p:cNvPr>
          <p:cNvSpPr txBox="1"/>
          <p:nvPr/>
        </p:nvSpPr>
        <p:spPr>
          <a:xfrm>
            <a:off x="756282" y="5580425"/>
            <a:ext cx="644532" cy="120545"/>
          </a:xfrm>
          <a:prstGeom prst="rect">
            <a:avLst/>
          </a:prstGeom>
        </p:spPr>
        <p:txBody>
          <a:bodyPr vert="horz" wrap="square" lIns="0" tIns="12699" rIns="0" bIns="0" rtlCol="0">
            <a:spAutoFit/>
          </a:bodyPr>
          <a:lstStyle/>
          <a:p>
            <a:pPr marL="12699">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10</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4" name="object 7">
            <a:extLst>
              <a:ext uri="{FF2B5EF4-FFF2-40B4-BE49-F238E27FC236}">
                <a16:creationId xmlns:a16="http://schemas.microsoft.com/office/drawing/2014/main" id="{4E676DC2-C54F-D0DC-3988-95A7D8E88693}"/>
              </a:ext>
            </a:extLst>
          </p:cNvPr>
          <p:cNvSpPr txBox="1"/>
          <p:nvPr/>
        </p:nvSpPr>
        <p:spPr>
          <a:xfrm>
            <a:off x="756282" y="1099676"/>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sz="700" b="1" spc="125" dirty="0">
                <a:solidFill>
                  <a:srgbClr val="002060"/>
                </a:solidFill>
                <a:latin typeface="Meiryo" panose="020B0604030504040204" pitchFamily="34" charset="-128"/>
                <a:ea typeface="Meiryo" panose="020B0604030504040204" pitchFamily="34" charset="-128"/>
                <a:cs typeface="HiraMinProN-W6"/>
              </a:rPr>
              <a:t>1</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6" name="object 9">
            <a:extLst>
              <a:ext uri="{FF2B5EF4-FFF2-40B4-BE49-F238E27FC236}">
                <a16:creationId xmlns:a16="http://schemas.microsoft.com/office/drawing/2014/main" id="{E1E52530-8782-8119-433A-9A98D9CC9957}"/>
              </a:ext>
            </a:extLst>
          </p:cNvPr>
          <p:cNvSpPr txBox="1"/>
          <p:nvPr/>
        </p:nvSpPr>
        <p:spPr>
          <a:xfrm>
            <a:off x="756282" y="1679111"/>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altLang="ja-JP" sz="700" b="1" spc="125" dirty="0">
                <a:solidFill>
                  <a:srgbClr val="002060"/>
                </a:solidFill>
                <a:latin typeface="Meiryo" panose="020B0604030504040204" pitchFamily="34" charset="-128"/>
                <a:ea typeface="Meiryo" panose="020B0604030504040204" pitchFamily="34" charset="-128"/>
                <a:cs typeface="HiraMinProN-W6"/>
              </a:rPr>
              <a:t>2</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7" name="object 23">
            <a:extLst>
              <a:ext uri="{FF2B5EF4-FFF2-40B4-BE49-F238E27FC236}">
                <a16:creationId xmlns:a16="http://schemas.microsoft.com/office/drawing/2014/main" id="{DD6166D3-4845-C584-ECB4-8B1EC543A258}"/>
              </a:ext>
            </a:extLst>
          </p:cNvPr>
          <p:cNvSpPr txBox="1"/>
          <p:nvPr/>
        </p:nvSpPr>
        <p:spPr>
          <a:xfrm>
            <a:off x="1400814" y="1043737"/>
            <a:ext cx="2802225" cy="456535"/>
          </a:xfrm>
          <a:prstGeom prst="rect">
            <a:avLst/>
          </a:prstGeom>
        </p:spPr>
        <p:txBody>
          <a:bodyPr vert="horz" wrap="square" lIns="0" tIns="12700" rIns="0" bIns="0" rtlCol="0">
            <a:spAutoFit/>
          </a:bodyPr>
          <a:lstStyle/>
          <a:p>
            <a:pPr marL="12700">
              <a:spcBef>
                <a:spcPts val="100"/>
              </a:spcBef>
            </a:pPr>
            <a:r>
              <a:rPr lang="ja-JP" altLang="en-US" sz="1600" b="1" spc="15" dirty="0">
                <a:solidFill>
                  <a:srgbClr val="002060"/>
                </a:solidFill>
                <a:latin typeface="Meiryo" panose="020B0604030504040204" pitchFamily="34" charset="-128"/>
                <a:ea typeface="Meiryo" panose="020B0604030504040204" pitchFamily="34" charset="-128"/>
                <a:cs typeface="HiraMinProN-W6"/>
              </a:rPr>
              <a:t>案件作成</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endParaRPr sz="1200" b="1" dirty="0">
              <a:solidFill>
                <a:srgbClr val="002060"/>
              </a:solidFill>
              <a:latin typeface="Meiryo" panose="020B0604030504040204" pitchFamily="34" charset="-128"/>
              <a:ea typeface="Meiryo" panose="020B0604030504040204" pitchFamily="34" charset="-128"/>
              <a:cs typeface="HiraMinProN-W6"/>
            </a:endParaRPr>
          </a:p>
        </p:txBody>
      </p:sp>
      <p:sp>
        <p:nvSpPr>
          <p:cNvPr id="48" name="object 33">
            <a:extLst>
              <a:ext uri="{FF2B5EF4-FFF2-40B4-BE49-F238E27FC236}">
                <a16:creationId xmlns:a16="http://schemas.microsoft.com/office/drawing/2014/main" id="{4DCAEA66-CD48-08F6-B0F1-1CCD9B6A4120}"/>
              </a:ext>
            </a:extLst>
          </p:cNvPr>
          <p:cNvSpPr/>
          <p:nvPr/>
        </p:nvSpPr>
        <p:spPr>
          <a:xfrm>
            <a:off x="628359" y="1421642"/>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9" name="object 43">
            <a:extLst>
              <a:ext uri="{FF2B5EF4-FFF2-40B4-BE49-F238E27FC236}">
                <a16:creationId xmlns:a16="http://schemas.microsoft.com/office/drawing/2014/main" id="{DC9E4535-7BD6-FF6C-CEB2-369318389CC8}"/>
              </a:ext>
            </a:extLst>
          </p:cNvPr>
          <p:cNvSpPr txBox="1"/>
          <p:nvPr/>
        </p:nvSpPr>
        <p:spPr>
          <a:xfrm>
            <a:off x="4016569" y="944870"/>
            <a:ext cx="6186497" cy="574516"/>
          </a:xfrm>
          <a:prstGeom prst="rect">
            <a:avLst/>
          </a:prstGeom>
        </p:spPr>
        <p:txBody>
          <a:bodyPr vert="horz" wrap="square" lIns="0" tIns="30480" rIns="0" bIns="0" rtlCol="0" anchor="t">
            <a:spAutoFit/>
          </a:bodyPr>
          <a:lstStyle/>
          <a:p>
            <a:pPr marL="12700">
              <a:spcBef>
                <a:spcPts val="240"/>
              </a:spcBef>
            </a:pPr>
            <a:r>
              <a:rPr lang="en-US" altLang="ja-JP" sz="800" dirty="0">
                <a:solidFill>
                  <a:srgbClr val="0D0D0D"/>
                </a:solidFill>
                <a:latin typeface="メイリオ" panose="020B0604030504040204" pitchFamily="50" charset="-128"/>
                <a:ea typeface="メイリオ" panose="020B0604030504040204" pitchFamily="50" charset="-128"/>
              </a:rPr>
              <a:t>LINE Biz Process Manager(LBPM)</a:t>
            </a:r>
            <a:r>
              <a:rPr lang="ja-JP" altLang="en-US" sz="800">
                <a:solidFill>
                  <a:srgbClr val="0D0D0D"/>
                </a:solidFill>
                <a:latin typeface="メイリオ" panose="020B0604030504040204" pitchFamily="50" charset="-128"/>
                <a:ea typeface="メイリオ" panose="020B0604030504040204" pitchFamily="50" charset="-128"/>
              </a:rPr>
              <a:t>より</a:t>
            </a:r>
            <a:r>
              <a:rPr lang="ja-JP" altLang="en-US" sz="800" dirty="0">
                <a:solidFill>
                  <a:srgbClr val="0D0D0D"/>
                </a:solidFill>
                <a:latin typeface="メイリオ" panose="020B0604030504040204" pitchFamily="50" charset="-128"/>
                <a:ea typeface="メイリオ" panose="020B0604030504040204" pitchFamily="50" charset="-128"/>
              </a:rPr>
              <a:t>案件を作成して</a:t>
            </a:r>
            <a:r>
              <a:rPr lang="ja-JP" altLang="en-US" sz="800">
                <a:solidFill>
                  <a:srgbClr val="0D0D0D"/>
                </a:solidFill>
                <a:latin typeface="メイリオ" panose="020B0604030504040204" pitchFamily="50" charset="-128"/>
                <a:ea typeface="メイリオ" panose="020B0604030504040204" pitchFamily="50" charset="-128"/>
              </a:rPr>
              <a:t>ください。</a:t>
            </a:r>
            <a:r>
              <a:rPr lang="ja-JP" altLang="en-US" sz="800">
                <a:solidFill>
                  <a:srgbClr val="0D0D0D"/>
                </a:solidFill>
                <a:latin typeface="メイリオ" panose="020B0604030504040204" pitchFamily="50" charset="-128"/>
                <a:ea typeface="メイリオ" panose="020B0604030504040204" pitchFamily="50" charset="-128"/>
                <a:cs typeface="Arial Unicode MS"/>
              </a:rPr>
              <a:t>申込</a:t>
            </a:r>
            <a:r>
              <a:rPr lang="ja-JP" altLang="en-US" sz="800" dirty="0">
                <a:solidFill>
                  <a:srgbClr val="0D0D0D"/>
                </a:solidFill>
                <a:latin typeface="メイリオ" panose="020B0604030504040204" pitchFamily="50" charset="-128"/>
                <a:ea typeface="メイリオ" panose="020B0604030504040204" pitchFamily="50" charset="-128"/>
                <a:cs typeface="Arial Unicode MS"/>
              </a:rPr>
              <a:t>商品は以下を選択してください。</a:t>
            </a:r>
            <a:endParaRPr lang="en-US" altLang="ja-JP" sz="800" dirty="0">
              <a:solidFill>
                <a:srgbClr val="0D0D0D"/>
              </a:solidFill>
              <a:latin typeface="メイリオ" panose="020B0604030504040204" pitchFamily="50" charset="-128"/>
              <a:ea typeface="メイリオ" panose="020B0604030504040204" pitchFamily="50" charset="-128"/>
              <a:cs typeface="Arial Unicode MS"/>
              <a:hlinkClick r:id="rId5"/>
            </a:endParaRPr>
          </a:p>
          <a:p>
            <a:pPr marL="12700">
              <a:spcBef>
                <a:spcPts val="240"/>
              </a:spcBef>
            </a:pPr>
            <a:r>
              <a:rPr kumimoji="0" lang="ja-JP" altLang="en-US" sz="800" kern="0" dirty="0">
                <a:solidFill>
                  <a:srgbClr val="002AFF"/>
                </a:solidFill>
                <a:latin typeface="メイリオ" panose="020B0604030504040204" pitchFamily="50" charset="-128"/>
                <a:ea typeface="メイリオ" panose="020B0604030504040204" pitchFamily="50" charset="-128"/>
              </a:rPr>
              <a:t>　</a:t>
            </a:r>
            <a:r>
              <a:rPr kumimoji="0" lang="en-US" altLang="ja-JP" sz="800" b="1" kern="0" dirty="0">
                <a:solidFill>
                  <a:srgbClr val="002AFF"/>
                </a:solidFill>
                <a:latin typeface="メイリオ" panose="020B0604030504040204" pitchFamily="50" charset="-128"/>
                <a:ea typeface="メイリオ" panose="020B0604030504040204" pitchFamily="50" charset="-128"/>
              </a:rPr>
              <a:t>LINE</a:t>
            </a:r>
            <a:r>
              <a:rPr kumimoji="0" lang="ja-JP" altLang="en-US" sz="800" b="1" kern="0" dirty="0">
                <a:solidFill>
                  <a:srgbClr val="002AFF"/>
                </a:solidFill>
                <a:latin typeface="メイリオ" panose="020B0604030504040204" pitchFamily="50" charset="-128"/>
                <a:ea typeface="メイリオ" panose="020B0604030504040204" pitchFamily="50" charset="-128"/>
              </a:rPr>
              <a:t>広告</a:t>
            </a:r>
            <a:r>
              <a:rPr kumimoji="0" lang="en-US" altLang="ja-JP" sz="800" b="1" kern="0" dirty="0">
                <a:solidFill>
                  <a:srgbClr val="002AFF"/>
                </a:solidFill>
                <a:latin typeface="メイリオ" panose="020B0604030504040204" pitchFamily="50" charset="-128"/>
                <a:ea typeface="メイリオ" panose="020B0604030504040204" pitchFamily="50" charset="-128"/>
              </a:rPr>
              <a:t>/LINE</a:t>
            </a:r>
            <a:r>
              <a:rPr kumimoji="0" lang="ja-JP" altLang="en-US" sz="800" b="1" kern="0" dirty="0">
                <a:solidFill>
                  <a:srgbClr val="002AFF"/>
                </a:solidFill>
                <a:latin typeface="メイリオ" panose="020B0604030504040204" pitchFamily="50" charset="-128"/>
                <a:ea typeface="メイリオ" panose="020B0604030504040204" pitchFamily="50" charset="-128"/>
              </a:rPr>
              <a:t>ヤフー広告</a:t>
            </a:r>
            <a:br>
              <a:rPr kumimoji="0" lang="en-US" altLang="ja-JP" sz="800" kern="0" dirty="0">
                <a:solidFill>
                  <a:srgbClr val="002AFF"/>
                </a:solidFill>
                <a:latin typeface="メイリオ" panose="020B0604030504040204" pitchFamily="50" charset="-128"/>
                <a:ea typeface="メイリオ" panose="020B0604030504040204" pitchFamily="50" charset="-128"/>
              </a:rPr>
            </a:br>
            <a:r>
              <a:rPr kumimoji="0" lang="ja-JP" altLang="en-US" sz="800" kern="0" dirty="0">
                <a:solidFill>
                  <a:srgbClr val="002AFF"/>
                </a:solidFill>
                <a:latin typeface="メイリオ" panose="020B0604030504040204" pitchFamily="50" charset="-128"/>
                <a:ea typeface="メイリオ" panose="020B0604030504040204" pitchFamily="50" charset="-128"/>
              </a:rPr>
              <a:t>　　　特集・タイアップ広告・クリエイティブ企画</a:t>
            </a:r>
            <a:r>
              <a:rPr kumimoji="0" lang="ja-JP" altLang="en-US" sz="800" b="1" kern="0" dirty="0">
                <a:solidFill>
                  <a:srgbClr val="002AFF"/>
                </a:solidFill>
                <a:latin typeface="メイリオ" panose="020B0604030504040204" pitchFamily="50" charset="-128"/>
                <a:ea typeface="メイリオ" panose="020B0604030504040204" pitchFamily="50" charset="-128"/>
              </a:rPr>
              <a:t>（レギュラー商品）</a:t>
            </a:r>
            <a:endParaRPr kumimoji="0" lang="en-US" altLang="ja-JP" sz="800" kern="0" dirty="0">
              <a:solidFill>
                <a:srgbClr val="000000"/>
              </a:solidFill>
              <a:latin typeface="メイリオ" panose="020B0604030504040204" pitchFamily="50" charset="-128"/>
              <a:ea typeface="メイリオ" panose="020B0604030504040204" pitchFamily="50" charset="-128"/>
            </a:endParaRPr>
          </a:p>
          <a:p>
            <a:pPr marL="12700">
              <a:spcBef>
                <a:spcPts val="240"/>
              </a:spcBef>
            </a:pPr>
            <a:endParaRPr lang="en" altLang="ja-JP" sz="800" dirty="0">
              <a:solidFill>
                <a:srgbClr val="F7790F"/>
              </a:solidFill>
              <a:latin typeface="Meiryo"/>
              <a:ea typeface="Meiryo"/>
              <a:cs typeface="Arial Unicode MS"/>
              <a:hlinkClick r:id="rId5"/>
            </a:endParaRPr>
          </a:p>
        </p:txBody>
      </p:sp>
      <p:sp>
        <p:nvSpPr>
          <p:cNvPr id="51" name="object 23">
            <a:extLst>
              <a:ext uri="{FF2B5EF4-FFF2-40B4-BE49-F238E27FC236}">
                <a16:creationId xmlns:a16="http://schemas.microsoft.com/office/drawing/2014/main" id="{5ECA96B6-60F5-ECCE-909D-949F488C1315}"/>
              </a:ext>
            </a:extLst>
          </p:cNvPr>
          <p:cNvSpPr txBox="1"/>
          <p:nvPr/>
        </p:nvSpPr>
        <p:spPr>
          <a:xfrm>
            <a:off x="1400814" y="1518368"/>
            <a:ext cx="2802225" cy="433452"/>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審査</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en-US" sz="1050" b="1" spc="15" dirty="0">
                <a:solidFill>
                  <a:srgbClr val="002060"/>
                </a:solidFill>
                <a:latin typeface="Meiryo" panose="020B0604030504040204" pitchFamily="34" charset="-128"/>
                <a:ea typeface="Meiryo" panose="020B0604030504040204" pitchFamily="34" charset="-128"/>
                <a:cs typeface="HiraMinProN-W6"/>
              </a:rPr>
              <a:t>(</a:t>
            </a:r>
            <a:r>
              <a:rPr lang="en-US" altLang="ja-JP" sz="1050" b="1" spc="15" dirty="0">
                <a:solidFill>
                  <a:srgbClr val="002060"/>
                </a:solidFill>
                <a:latin typeface="Meiryo" panose="020B0604030504040204" pitchFamily="34" charset="-128"/>
                <a:ea typeface="Meiryo" panose="020B0604030504040204" pitchFamily="34" charset="-128"/>
                <a:cs typeface="HiraMinProN-W6"/>
              </a:rPr>
              <a:t>LY</a:t>
            </a:r>
            <a:r>
              <a:rPr lang="ja-JP" altLang="en-US" sz="1050" b="1" spc="15" dirty="0">
                <a:solidFill>
                  <a:srgbClr val="002060"/>
                </a:solidFill>
                <a:latin typeface="Meiryo" panose="020B0604030504040204" pitchFamily="34" charset="-128"/>
                <a:ea typeface="Meiryo" panose="020B0604030504040204" pitchFamily="34" charset="-128"/>
                <a:cs typeface="HiraMinProN-W6"/>
              </a:rPr>
              <a:t>サービス掲載の企業商材可否</a:t>
            </a:r>
            <a:r>
              <a:rPr lang="en-US" altLang="ja-JP" sz="1050" b="1" spc="15" dirty="0">
                <a:solidFill>
                  <a:srgbClr val="002060"/>
                </a:solidFill>
                <a:latin typeface="Meiryo" panose="020B0604030504040204" pitchFamily="34" charset="-128"/>
                <a:ea typeface="Meiryo" panose="020B0604030504040204" pitchFamily="34" charset="-128"/>
                <a:cs typeface="HiraMinProN-W6"/>
              </a:rPr>
              <a:t>)</a:t>
            </a:r>
            <a:endParaRPr sz="1050" b="1" dirty="0">
              <a:solidFill>
                <a:srgbClr val="002060"/>
              </a:solidFill>
              <a:latin typeface="Meiryo" panose="020B0604030504040204" pitchFamily="34" charset="-128"/>
              <a:ea typeface="Meiryo" panose="020B0604030504040204" pitchFamily="34" charset="-128"/>
              <a:cs typeface="HiraMinProN-W6"/>
            </a:endParaRPr>
          </a:p>
        </p:txBody>
      </p:sp>
      <p:sp>
        <p:nvSpPr>
          <p:cNvPr id="52" name="object 10">
            <a:extLst>
              <a:ext uri="{FF2B5EF4-FFF2-40B4-BE49-F238E27FC236}">
                <a16:creationId xmlns:a16="http://schemas.microsoft.com/office/drawing/2014/main" id="{F21D294C-B152-A3BA-33CB-EF7E9C0D7EE2}"/>
              </a:ext>
            </a:extLst>
          </p:cNvPr>
          <p:cNvSpPr txBox="1"/>
          <p:nvPr/>
        </p:nvSpPr>
        <p:spPr>
          <a:xfrm>
            <a:off x="4016569" y="3539071"/>
            <a:ext cx="6429373" cy="271869"/>
          </a:xfrm>
          <a:prstGeom prst="rect">
            <a:avLst/>
          </a:prstGeom>
        </p:spPr>
        <p:txBody>
          <a:bodyPr vert="horz" wrap="square" lIns="0" tIns="12700" rIns="0" bIns="0" rtlCol="0" anchor="t">
            <a:spAutoFit/>
          </a:bodyPr>
          <a:lstStyle/>
          <a:p>
            <a:pPr marL="12065">
              <a:spcBef>
                <a:spcPts val="100"/>
              </a:spcBef>
            </a:pPr>
            <a:r>
              <a:rPr lang="en-US" altLang="ja-JP"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spc="6">
                <a:solidFill>
                  <a:schemeClr val="tx1">
                    <a:lumMod val="75000"/>
                    <a:lumOff val="25000"/>
                  </a:schemeClr>
                </a:solidFill>
                <a:latin typeface="Meiryo" panose="020B0604030504040204" pitchFamily="34" charset="-128"/>
                <a:ea typeface="Meiryo" panose="020B0604030504040204" pitchFamily="34" charset="-128"/>
                <a:cs typeface="Arial Unicode MS"/>
              </a:rPr>
              <a:t>は</a:t>
            </a:r>
            <a:r>
              <a:rPr lang="en-US" altLang="ja-JP"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LBPM</a:t>
            </a:r>
            <a:r>
              <a:rPr lang="ja-JP" altLang="en-US" sz="800" spc="6">
                <a:solidFill>
                  <a:schemeClr val="tx1">
                    <a:lumMod val="75000"/>
                    <a:lumOff val="25000"/>
                  </a:schemeClr>
                </a:solidFill>
                <a:latin typeface="Meiryo" panose="020B0604030504040204" pitchFamily="34" charset="-128"/>
                <a:ea typeface="Meiryo" panose="020B0604030504040204" pitchFamily="34" charset="-128"/>
                <a:cs typeface="Arial Unicode MS"/>
              </a:rPr>
              <a:t>より発注をしてください。</a:t>
            </a:r>
            <a:r>
              <a:rPr lang="ja-JP" altLang="en-US" sz="800" b="1" spc="6">
                <a:solidFill>
                  <a:schemeClr val="accent4"/>
                </a:solidFill>
                <a:latin typeface="Meiryo" panose="020B0604030504040204" pitchFamily="34" charset="-128"/>
                <a:ea typeface="Meiryo" panose="020B0604030504040204" pitchFamily="34" charset="-128"/>
                <a:cs typeface="Arial Unicode MS"/>
              </a:rPr>
              <a:t>ブランドリフトサーベイは</a:t>
            </a:r>
            <a:r>
              <a:rPr lang="en-US" altLang="ja-JP" sz="800" b="1" spc="6" dirty="0">
                <a:solidFill>
                  <a:schemeClr val="accent4"/>
                </a:solidFill>
                <a:latin typeface="Meiryo" panose="020B0604030504040204" pitchFamily="34" charset="-128"/>
                <a:ea typeface="Meiryo" panose="020B0604030504040204" pitchFamily="34" charset="-128"/>
                <a:cs typeface="Arial Unicode MS"/>
              </a:rPr>
              <a:t>P.30</a:t>
            </a:r>
            <a:r>
              <a:rPr lang="ja-JP" altLang="en-US" sz="800" b="1" spc="6">
                <a:solidFill>
                  <a:schemeClr val="accent4"/>
                </a:solidFill>
                <a:latin typeface="Meiryo" panose="020B0604030504040204" pitchFamily="34" charset="-128"/>
                <a:ea typeface="Meiryo" panose="020B0604030504040204" pitchFamily="34" charset="-128"/>
                <a:cs typeface="Arial Unicode MS"/>
              </a:rPr>
              <a:t>をご参照の上、メールにて発注をいただく形となります。</a:t>
            </a:r>
            <a:endParaRPr lang="en" altLang="ja-JP" sz="800" b="1" dirty="0">
              <a:solidFill>
                <a:schemeClr val="accent4"/>
              </a:solidFill>
              <a:latin typeface="Meiryo" panose="020B0604030504040204" pitchFamily="34" charset="-128"/>
              <a:ea typeface="Meiryo" panose="020B0604030504040204" pitchFamily="34" charset="-128"/>
              <a:cs typeface="Arial Unicode MS"/>
              <a:hlinkClick r:id="rId6">
                <a:extLst>
                  <a:ext uri="{A12FA001-AC4F-418D-AE19-62706E023703}">
                    <ahyp:hlinkClr xmlns:ahyp="http://schemas.microsoft.com/office/drawing/2018/hyperlinkcolor" val="tx"/>
                  </a:ext>
                </a:extLst>
              </a:hlinkClick>
            </a:endParaRPr>
          </a:p>
          <a:p>
            <a:pPr marL="12700">
              <a:spcBef>
                <a:spcPts val="100"/>
              </a:spcBef>
            </a:pPr>
            <a:r>
              <a:rPr lang="en" altLang="ja-JP" sz="800" dirty="0">
                <a:solidFill>
                  <a:srgbClr val="F7790F"/>
                </a:solidFill>
                <a:latin typeface="Meiryo"/>
                <a:ea typeface="Meiryo"/>
                <a:cs typeface="Arial Unicode MS"/>
              </a:rPr>
              <a:t>発注締切日：掲載日の15営業日前 17:00</a:t>
            </a:r>
            <a:endParaRPr lang="en" altLang="ja-JP" sz="800" dirty="0">
              <a:solidFill>
                <a:srgbClr val="F7790F"/>
              </a:solidFill>
              <a:latin typeface="Meiryo" panose="020B0604030504040204" pitchFamily="34" charset="-128"/>
              <a:ea typeface="Meiryo" panose="020B0604030504040204" pitchFamily="34" charset="-128"/>
              <a:cs typeface="Arial Unicode MS"/>
            </a:endParaRPr>
          </a:p>
        </p:txBody>
      </p:sp>
      <p:sp>
        <p:nvSpPr>
          <p:cNvPr id="53" name="object 8">
            <a:extLst>
              <a:ext uri="{FF2B5EF4-FFF2-40B4-BE49-F238E27FC236}">
                <a16:creationId xmlns:a16="http://schemas.microsoft.com/office/drawing/2014/main" id="{182FE0DB-EB9A-711B-3033-44343439974A}"/>
              </a:ext>
            </a:extLst>
          </p:cNvPr>
          <p:cNvSpPr txBox="1"/>
          <p:nvPr/>
        </p:nvSpPr>
        <p:spPr>
          <a:xfrm>
            <a:off x="4016569" y="1648731"/>
            <a:ext cx="6186497" cy="154401"/>
          </a:xfrm>
          <a:prstGeom prst="rect">
            <a:avLst/>
          </a:prstGeom>
        </p:spPr>
        <p:txBody>
          <a:bodyPr vert="horz" wrap="square" lIns="0" tIns="12700" rIns="0" bIns="0" rtlCol="0">
            <a:spAutoFit/>
          </a:bodyPr>
          <a:lstStyle/>
          <a:p>
            <a:pPr lvl="0">
              <a:lnSpc>
                <a:spcPct val="120000"/>
              </a:lnSpc>
              <a:defRPr/>
            </a:pPr>
            <a:r>
              <a:rPr kumimoji="0" lang="ja-JP" altLang="en-US" sz="800" kern="0" dirty="0">
                <a:solidFill>
                  <a:srgbClr val="000000"/>
                </a:solidFill>
                <a:latin typeface="メイリオ" panose="020B0604030504040204" pitchFamily="50" charset="-128"/>
                <a:ea typeface="メイリオ" panose="020B0604030504040204" pitchFamily="50" charset="-128"/>
                <a:hlinkClick r:id="rId7"/>
              </a:rPr>
              <a:t>アカウント審査基準</a:t>
            </a:r>
            <a:r>
              <a:rPr kumimoji="0" lang="ja-JP" altLang="en-US" sz="800" kern="0" dirty="0">
                <a:solidFill>
                  <a:srgbClr val="000000"/>
                </a:solidFill>
                <a:latin typeface="メイリオ" panose="020B0604030504040204" pitchFamily="50" charset="-128"/>
                <a:ea typeface="メイリオ" panose="020B0604030504040204" pitchFamily="50" charset="-128"/>
              </a:rPr>
              <a:t>に基づき、広告主様・訴求内容の審査を行います。</a:t>
            </a:r>
            <a:endParaRPr kumimoji="0" lang="en-US" altLang="ja-JP" sz="800" kern="0" dirty="0">
              <a:solidFill>
                <a:srgbClr val="000000"/>
              </a:solidFill>
              <a:latin typeface="メイリオ" panose="020B0604030504040204" pitchFamily="50" charset="-128"/>
              <a:ea typeface="メイリオ" panose="020B0604030504040204" pitchFamily="50" charset="-128"/>
            </a:endParaRPr>
          </a:p>
        </p:txBody>
      </p:sp>
      <p:sp>
        <p:nvSpPr>
          <p:cNvPr id="43" name="object 33">
            <a:extLst>
              <a:ext uri="{FF2B5EF4-FFF2-40B4-BE49-F238E27FC236}">
                <a16:creationId xmlns:a16="http://schemas.microsoft.com/office/drawing/2014/main" id="{74C4758A-D512-0992-54CC-264B9BBC4965}"/>
              </a:ext>
            </a:extLst>
          </p:cNvPr>
          <p:cNvSpPr/>
          <p:nvPr/>
        </p:nvSpPr>
        <p:spPr>
          <a:xfrm>
            <a:off x="628359" y="2027573"/>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5" name="object 33">
            <a:extLst>
              <a:ext uri="{FF2B5EF4-FFF2-40B4-BE49-F238E27FC236}">
                <a16:creationId xmlns:a16="http://schemas.microsoft.com/office/drawing/2014/main" id="{2BB8DAB2-D6DF-00FB-A5AE-9D0B2B91A392}"/>
              </a:ext>
            </a:extLst>
          </p:cNvPr>
          <p:cNvSpPr/>
          <p:nvPr/>
        </p:nvSpPr>
        <p:spPr>
          <a:xfrm>
            <a:off x="628359" y="3065571"/>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4" name="object 33">
            <a:extLst>
              <a:ext uri="{FF2B5EF4-FFF2-40B4-BE49-F238E27FC236}">
                <a16:creationId xmlns:a16="http://schemas.microsoft.com/office/drawing/2014/main" id="{FC8D497C-63AA-3A73-287E-883247D57135}"/>
              </a:ext>
            </a:extLst>
          </p:cNvPr>
          <p:cNvSpPr/>
          <p:nvPr/>
        </p:nvSpPr>
        <p:spPr>
          <a:xfrm>
            <a:off x="628359" y="3476511"/>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5" name="object 33">
            <a:extLst>
              <a:ext uri="{FF2B5EF4-FFF2-40B4-BE49-F238E27FC236}">
                <a16:creationId xmlns:a16="http://schemas.microsoft.com/office/drawing/2014/main" id="{CA43CC22-215A-AC80-E768-7A9451467AA8}"/>
              </a:ext>
            </a:extLst>
          </p:cNvPr>
          <p:cNvSpPr/>
          <p:nvPr/>
        </p:nvSpPr>
        <p:spPr>
          <a:xfrm>
            <a:off x="628359" y="3861993"/>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7" name="object 33">
            <a:extLst>
              <a:ext uri="{FF2B5EF4-FFF2-40B4-BE49-F238E27FC236}">
                <a16:creationId xmlns:a16="http://schemas.microsoft.com/office/drawing/2014/main" id="{92B769DE-5A13-8E2A-F6DA-D6F6C1094D51}"/>
              </a:ext>
            </a:extLst>
          </p:cNvPr>
          <p:cNvSpPr/>
          <p:nvPr/>
        </p:nvSpPr>
        <p:spPr>
          <a:xfrm>
            <a:off x="628359" y="4408743"/>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8" name="object 33">
            <a:extLst>
              <a:ext uri="{FF2B5EF4-FFF2-40B4-BE49-F238E27FC236}">
                <a16:creationId xmlns:a16="http://schemas.microsoft.com/office/drawing/2014/main" id="{E4744707-F4F0-AC82-2873-36EC30A179D9}"/>
              </a:ext>
            </a:extLst>
          </p:cNvPr>
          <p:cNvSpPr/>
          <p:nvPr/>
        </p:nvSpPr>
        <p:spPr>
          <a:xfrm>
            <a:off x="628359" y="4766431"/>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9" name="object 33">
            <a:extLst>
              <a:ext uri="{FF2B5EF4-FFF2-40B4-BE49-F238E27FC236}">
                <a16:creationId xmlns:a16="http://schemas.microsoft.com/office/drawing/2014/main" id="{17D9684D-23EF-1F41-B586-F91647BDE4B8}"/>
              </a:ext>
            </a:extLst>
          </p:cNvPr>
          <p:cNvSpPr/>
          <p:nvPr/>
        </p:nvSpPr>
        <p:spPr>
          <a:xfrm>
            <a:off x="628359" y="5104456"/>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0" name="object 33">
            <a:extLst>
              <a:ext uri="{FF2B5EF4-FFF2-40B4-BE49-F238E27FC236}">
                <a16:creationId xmlns:a16="http://schemas.microsoft.com/office/drawing/2014/main" id="{BDCF4336-2D74-73B7-1648-B1E2B480F532}"/>
              </a:ext>
            </a:extLst>
          </p:cNvPr>
          <p:cNvSpPr/>
          <p:nvPr/>
        </p:nvSpPr>
        <p:spPr>
          <a:xfrm>
            <a:off x="587922" y="5444992"/>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1" name="object 33">
            <a:extLst>
              <a:ext uri="{FF2B5EF4-FFF2-40B4-BE49-F238E27FC236}">
                <a16:creationId xmlns:a16="http://schemas.microsoft.com/office/drawing/2014/main" id="{8AFC71D6-EC31-B9FB-3AF7-4758C7987DFE}"/>
              </a:ext>
            </a:extLst>
          </p:cNvPr>
          <p:cNvSpPr/>
          <p:nvPr/>
        </p:nvSpPr>
        <p:spPr>
          <a:xfrm>
            <a:off x="587922" y="5816359"/>
            <a:ext cx="10878371" cy="5966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2" name="テキスト ボックス 2">
            <a:extLst>
              <a:ext uri="{FF2B5EF4-FFF2-40B4-BE49-F238E27FC236}">
                <a16:creationId xmlns:a16="http://schemas.microsoft.com/office/drawing/2014/main" id="{0820CF3C-892A-BF09-BF05-5C4F237782B8}"/>
              </a:ext>
            </a:extLst>
          </p:cNvPr>
          <p:cNvSpPr txBox="1"/>
          <p:nvPr/>
        </p:nvSpPr>
        <p:spPr>
          <a:xfrm>
            <a:off x="1213654" y="6367181"/>
            <a:ext cx="7122763" cy="284693"/>
          </a:xfrm>
          <a:prstGeom prst="rect">
            <a:avLst/>
          </a:prstGeom>
          <a:noFill/>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13970">
              <a:spcBef>
                <a:spcPts val="287"/>
              </a:spcBef>
            </a:pPr>
            <a:r>
              <a:rPr lang="en-US" altLang="ja-JP" sz="800" spc="-11" dirty="0">
                <a:solidFill>
                  <a:schemeClr val="accent6">
                    <a:lumMod val="50000"/>
                  </a:schemeClr>
                </a:solidFill>
                <a:latin typeface="+mn-ea"/>
                <a:cs typeface="Arial Unicode MS"/>
              </a:rPr>
              <a:t>※</a:t>
            </a:r>
            <a:r>
              <a:rPr lang="ja-JP" altLang="en-US" sz="800" spc="-11">
                <a:solidFill>
                  <a:schemeClr val="accent6">
                    <a:lumMod val="50000"/>
                  </a:schemeClr>
                </a:solidFill>
                <a:latin typeface="+mn-ea"/>
                <a:cs typeface="Arial Unicode MS"/>
              </a:rPr>
              <a:t> 指定の日程までに入稿シート、必要素材等をご提出いただけなかった場合には、翌営業日から起算してスケジュールを後ろ倒しとさせていただきます</a:t>
            </a:r>
            <a:endParaRPr lang="en-US" altLang="ja-JP" sz="800" spc="-11" dirty="0">
              <a:solidFill>
                <a:schemeClr val="accent6">
                  <a:lumMod val="50000"/>
                </a:schemeClr>
              </a:solidFill>
              <a:latin typeface="+mn-ea"/>
              <a:cs typeface="Arial Unicode MS"/>
            </a:endParaRPr>
          </a:p>
          <a:p>
            <a:pPr marL="13970">
              <a:spcBef>
                <a:spcPts val="287"/>
              </a:spcBef>
            </a:pPr>
            <a:r>
              <a:rPr lang="en-US" altLang="ja-JP" sz="800" spc="-11" dirty="0">
                <a:solidFill>
                  <a:schemeClr val="accent6">
                    <a:lumMod val="50000"/>
                  </a:schemeClr>
                </a:solidFill>
                <a:latin typeface="+mn-ea"/>
                <a:cs typeface="Arial Unicode MS"/>
              </a:rPr>
              <a:t>※ </a:t>
            </a:r>
            <a:r>
              <a:rPr lang="ja-JP" altLang="en-US" sz="800" spc="-11">
                <a:solidFill>
                  <a:schemeClr val="accent6">
                    <a:lumMod val="50000"/>
                  </a:schemeClr>
                </a:solidFill>
                <a:latin typeface="+mn-ea"/>
                <a:cs typeface="Arial Unicode MS"/>
              </a:rPr>
              <a:t>制作可否判断シートは</a:t>
            </a:r>
            <a:r>
              <a:rPr lang="en-US" altLang="ja-JP" sz="800" spc="-11" dirty="0">
                <a:solidFill>
                  <a:schemeClr val="accent6">
                    <a:lumMod val="50000"/>
                  </a:schemeClr>
                </a:solidFill>
                <a:latin typeface="+mn-ea"/>
                <a:cs typeface="Arial Unicode MS"/>
                <a:hlinkClick r:id="rId8"/>
              </a:rPr>
              <a:t>LINE</a:t>
            </a:r>
            <a:r>
              <a:rPr lang="ja-JP" altLang="en-US" sz="800" spc="-11">
                <a:solidFill>
                  <a:schemeClr val="accent6">
                    <a:lumMod val="50000"/>
                  </a:schemeClr>
                </a:solidFill>
                <a:latin typeface="+mn-ea"/>
                <a:cs typeface="Arial Unicode MS"/>
                <a:hlinkClick r:id="rId8"/>
              </a:rPr>
              <a:t>ヤフー </a:t>
            </a:r>
            <a:r>
              <a:rPr lang="en-US" altLang="ja-JP" sz="800" spc="-11" dirty="0">
                <a:solidFill>
                  <a:schemeClr val="accent6">
                    <a:lumMod val="50000"/>
                  </a:schemeClr>
                </a:solidFill>
                <a:latin typeface="+mn-ea"/>
                <a:cs typeface="Arial Unicode MS"/>
                <a:hlinkClick r:id="rId8"/>
              </a:rPr>
              <a:t>for</a:t>
            </a:r>
            <a:r>
              <a:rPr lang="ja-JP" altLang="en-US" sz="800" spc="-11">
                <a:solidFill>
                  <a:schemeClr val="accent6">
                    <a:lumMod val="50000"/>
                  </a:schemeClr>
                </a:solidFill>
                <a:latin typeface="+mn-ea"/>
                <a:cs typeface="Arial Unicode MS"/>
                <a:hlinkClick r:id="rId8"/>
              </a:rPr>
              <a:t> </a:t>
            </a:r>
            <a:r>
              <a:rPr lang="en-US" altLang="ja-JP" sz="800" spc="-11" dirty="0">
                <a:solidFill>
                  <a:schemeClr val="accent6">
                    <a:lumMod val="50000"/>
                  </a:schemeClr>
                </a:solidFill>
                <a:latin typeface="+mn-ea"/>
                <a:cs typeface="Arial Unicode MS"/>
                <a:hlinkClick r:id="rId8"/>
              </a:rPr>
              <a:t>Business</a:t>
            </a:r>
            <a:r>
              <a:rPr lang="ja-JP" altLang="en-US" sz="800" spc="-11">
                <a:solidFill>
                  <a:schemeClr val="accent6">
                    <a:lumMod val="50000"/>
                  </a:schemeClr>
                </a:solidFill>
                <a:latin typeface="+mn-ea"/>
                <a:cs typeface="Arial Unicode MS"/>
              </a:rPr>
              <a:t>の「</a:t>
            </a:r>
            <a:r>
              <a:rPr lang="en-US" altLang="ja-JP" sz="800" dirty="0">
                <a:solidFill>
                  <a:schemeClr val="accent6">
                    <a:lumMod val="50000"/>
                  </a:schemeClr>
                </a:solidFill>
                <a:latin typeface="+mn-ea"/>
              </a:rPr>
              <a:t>LINE NEWS DIGEST Spot 2026</a:t>
            </a:r>
            <a:r>
              <a:rPr lang="ja-JP" altLang="en-US" sz="800">
                <a:solidFill>
                  <a:schemeClr val="accent6">
                    <a:lumMod val="50000"/>
                  </a:schemeClr>
                </a:solidFill>
                <a:latin typeface="+mn-ea"/>
              </a:rPr>
              <a:t>年</a:t>
            </a:r>
            <a:r>
              <a:rPr lang="en-US" altLang="ja-JP" sz="800" dirty="0">
                <a:solidFill>
                  <a:schemeClr val="accent6">
                    <a:lumMod val="50000"/>
                  </a:schemeClr>
                </a:solidFill>
                <a:latin typeface="+mn-ea"/>
              </a:rPr>
              <a:t>10</a:t>
            </a:r>
            <a:r>
              <a:rPr lang="ja-JP" altLang="en-US" sz="800">
                <a:solidFill>
                  <a:schemeClr val="accent6">
                    <a:lumMod val="50000"/>
                  </a:schemeClr>
                </a:solidFill>
                <a:latin typeface="+mn-ea"/>
              </a:rPr>
              <a:t>月</a:t>
            </a:r>
            <a:r>
              <a:rPr lang="en-US" altLang="ja-JP" sz="800" dirty="0">
                <a:solidFill>
                  <a:schemeClr val="accent6">
                    <a:lumMod val="50000"/>
                  </a:schemeClr>
                </a:solidFill>
                <a:latin typeface="+mn-ea"/>
              </a:rPr>
              <a:t>-2027</a:t>
            </a:r>
            <a:r>
              <a:rPr lang="ja-JP" altLang="en-US" sz="800">
                <a:solidFill>
                  <a:schemeClr val="accent6">
                    <a:lumMod val="50000"/>
                  </a:schemeClr>
                </a:solidFill>
                <a:latin typeface="+mn-ea"/>
              </a:rPr>
              <a:t>年</a:t>
            </a:r>
            <a:r>
              <a:rPr lang="en-US" altLang="ja-JP" sz="800" dirty="0">
                <a:solidFill>
                  <a:schemeClr val="accent6">
                    <a:lumMod val="50000"/>
                  </a:schemeClr>
                </a:solidFill>
                <a:latin typeface="+mn-ea"/>
              </a:rPr>
              <a:t>3</a:t>
            </a:r>
            <a:r>
              <a:rPr lang="ja-JP" altLang="en-US" sz="800">
                <a:solidFill>
                  <a:schemeClr val="accent6">
                    <a:lumMod val="50000"/>
                  </a:schemeClr>
                </a:solidFill>
                <a:latin typeface="+mn-ea"/>
              </a:rPr>
              <a:t>月」</a:t>
            </a:r>
            <a:r>
              <a:rPr lang="ja-JP" altLang="en-US" sz="800" spc="-11">
                <a:solidFill>
                  <a:schemeClr val="accent6">
                    <a:lumMod val="50000"/>
                  </a:schemeClr>
                </a:solidFill>
                <a:latin typeface="+mn-ea"/>
              </a:rPr>
              <a:t>を</a:t>
            </a:r>
            <a:r>
              <a:rPr lang="en-US" altLang="ja-JP" sz="800" spc="-11" dirty="0">
                <a:solidFill>
                  <a:schemeClr val="accent6">
                    <a:lumMod val="50000"/>
                  </a:schemeClr>
                </a:solidFill>
                <a:latin typeface="+mn-ea"/>
              </a:rPr>
              <a:t>DL</a:t>
            </a:r>
            <a:r>
              <a:rPr lang="ja-JP" altLang="en-US" sz="800" spc="-11">
                <a:solidFill>
                  <a:schemeClr val="accent6">
                    <a:lumMod val="50000"/>
                  </a:schemeClr>
                </a:solidFill>
                <a:latin typeface="+mn-ea"/>
              </a:rPr>
              <a:t>してご使用ください</a:t>
            </a:r>
            <a:endParaRPr lang="en-US" altLang="ja-JP" sz="800" dirty="0">
              <a:solidFill>
                <a:schemeClr val="accent6">
                  <a:lumMod val="50000"/>
                </a:schemeClr>
              </a:solidFill>
              <a:latin typeface="+mn-ea"/>
            </a:endParaRPr>
          </a:p>
        </p:txBody>
      </p:sp>
      <p:sp>
        <p:nvSpPr>
          <p:cNvPr id="10" name="object 43">
            <a:extLst>
              <a:ext uri="{FF2B5EF4-FFF2-40B4-BE49-F238E27FC236}">
                <a16:creationId xmlns:a16="http://schemas.microsoft.com/office/drawing/2014/main" id="{51D26A12-B67C-9837-EE54-26286FD5E3DB}"/>
              </a:ext>
            </a:extLst>
          </p:cNvPr>
          <p:cNvSpPr txBox="1"/>
          <p:nvPr/>
        </p:nvSpPr>
        <p:spPr>
          <a:xfrm>
            <a:off x="4016569" y="3883147"/>
            <a:ext cx="7436691" cy="484748"/>
          </a:xfrm>
          <a:prstGeom prst="rect">
            <a:avLst/>
          </a:prstGeom>
        </p:spPr>
        <p:txBody>
          <a:bodyPr vert="horz" wrap="square" lIns="0" tIns="30480" rIns="0" bIns="0" rtlCol="0" anchor="t">
            <a:spAutoFit/>
          </a:bodyPr>
          <a:lstStyle/>
          <a:p>
            <a:pPr>
              <a:lnSpc>
                <a:spcPts val="1160"/>
              </a:lnSpc>
              <a:spcBef>
                <a:spcPts val="800"/>
              </a:spcBef>
              <a:spcAft>
                <a:spcPts val="1400"/>
              </a:spcAft>
            </a:pPr>
            <a:r>
              <a:rPr lang="ja-JP" altLang="ja-JP" sz="800">
                <a:solidFill>
                  <a:schemeClr val="accent6">
                    <a:lumMod val="25000"/>
                  </a:schemeClr>
                </a:solidFill>
                <a:latin typeface="+mn-ea"/>
                <a:ea typeface="+mn-ea"/>
              </a:rPr>
              <a:t>平日枠にて配信の際には掲載開始希望日の</a:t>
            </a:r>
            <a:r>
              <a:rPr lang="ja-JP" altLang="ja-JP" sz="800">
                <a:solidFill>
                  <a:schemeClr val="accent4"/>
                </a:solidFill>
                <a:latin typeface="+mn-ea"/>
                <a:ea typeface="+mn-ea"/>
              </a:rPr>
              <a:t>15営業日前17時まで、土日祝日枠にて配信の際には掲載希望日の17営業日前17時まで</a:t>
            </a:r>
            <a:r>
              <a:rPr lang="ja-JP" altLang="ja-JP" sz="800">
                <a:latin typeface="+mn-ea"/>
                <a:ea typeface="+mn-ea"/>
              </a:rPr>
              <a:t>に</a:t>
            </a:r>
            <a:br>
              <a:rPr lang="ja-JP" altLang="ja-JP" sz="800">
                <a:latin typeface="+mn-ea"/>
                <a:ea typeface="+mn-ea"/>
              </a:rPr>
            </a:br>
            <a:r>
              <a:rPr lang="ja-JP" altLang="ja-JP" sz="800">
                <a:solidFill>
                  <a:schemeClr val="accent4"/>
                </a:solidFill>
                <a:latin typeface="+mn-ea"/>
                <a:ea typeface="+mn-ea"/>
              </a:rPr>
              <a:t>DIGEST Spot、ブランドリフトサーベイの入稿素材を揃えた上で、</a:t>
            </a:r>
            <a:r>
              <a:rPr lang="ja-JP" altLang="ja-JP" sz="800">
                <a:solidFill>
                  <a:schemeClr val="accent6">
                    <a:lumMod val="25000"/>
                  </a:schemeClr>
                </a:solidFill>
                <a:latin typeface="+mn-ea"/>
                <a:ea typeface="+mn-ea"/>
              </a:rPr>
              <a:t>フォーマットに沿ってご入稿ください</a:t>
            </a:r>
            <a:r>
              <a:rPr lang="en-US" altLang="ja-JP" sz="800" dirty="0">
                <a:solidFill>
                  <a:schemeClr val="accent6">
                    <a:lumMod val="25000"/>
                  </a:schemeClr>
                </a:solidFill>
                <a:latin typeface="+mn-ea"/>
                <a:ea typeface="+mn-ea"/>
              </a:rPr>
              <a:t>(</a:t>
            </a:r>
            <a:r>
              <a:rPr lang="ja-JP" altLang="ja-JP" sz="800">
                <a:solidFill>
                  <a:schemeClr val="accent6">
                    <a:lumMod val="25000"/>
                  </a:schemeClr>
                </a:solidFill>
                <a:latin typeface="+mn-ea"/>
                <a:ea typeface="+mn-ea"/>
              </a:rPr>
              <a:t>入稿規定の審査がございます</a:t>
            </a:r>
            <a:r>
              <a:rPr lang="en-US" altLang="ja-JP" sz="800" dirty="0">
                <a:solidFill>
                  <a:schemeClr val="accent6">
                    <a:lumMod val="25000"/>
                  </a:schemeClr>
                </a:solidFill>
                <a:latin typeface="+mn-ea"/>
                <a:ea typeface="+mn-ea"/>
              </a:rPr>
              <a:t>)</a:t>
            </a:r>
            <a:r>
              <a:rPr lang="ja-JP" altLang="en-US" sz="800">
                <a:solidFill>
                  <a:schemeClr val="accent6">
                    <a:lumMod val="25000"/>
                  </a:schemeClr>
                </a:solidFill>
                <a:latin typeface="+mn-ea"/>
                <a:ea typeface="+mn-ea"/>
              </a:rPr>
              <a:t>。</a:t>
            </a:r>
            <a:br>
              <a:rPr lang="ja-JP" altLang="ja-JP" sz="800">
                <a:solidFill>
                  <a:schemeClr val="accent6">
                    <a:lumMod val="25000"/>
                  </a:schemeClr>
                </a:solidFill>
                <a:latin typeface="+mn-ea"/>
                <a:ea typeface="+mn-ea"/>
              </a:rPr>
            </a:br>
            <a:r>
              <a:rPr lang="ja-JP" altLang="ja-JP" sz="800">
                <a:solidFill>
                  <a:schemeClr val="accent4"/>
                </a:solidFill>
                <a:latin typeface="+mn-ea"/>
                <a:ea typeface="+mn-ea"/>
              </a:rPr>
              <a:t>医薬品、医療品あるいはキャンペーン告知など、薬機法・景表法準拠の審査を必要とする与件は上記に加え6営業日前まで</a:t>
            </a:r>
            <a:r>
              <a:rPr lang="ja-JP" altLang="ja-JP" sz="800">
                <a:solidFill>
                  <a:schemeClr val="accent6">
                    <a:lumMod val="25000"/>
                  </a:schemeClr>
                </a:solidFill>
                <a:latin typeface="+mn-ea"/>
                <a:ea typeface="+mn-ea"/>
              </a:rPr>
              <a:t>にご入稿ください。</a:t>
            </a:r>
          </a:p>
        </p:txBody>
      </p:sp>
      <p:sp>
        <p:nvSpPr>
          <p:cNvPr id="30" name="object 22">
            <a:extLst>
              <a:ext uri="{FF2B5EF4-FFF2-40B4-BE49-F238E27FC236}">
                <a16:creationId xmlns:a16="http://schemas.microsoft.com/office/drawing/2014/main" id="{88F8BEFB-FF00-3A5F-0929-F121A27BAFC1}"/>
              </a:ext>
            </a:extLst>
          </p:cNvPr>
          <p:cNvSpPr txBox="1"/>
          <p:nvPr/>
        </p:nvSpPr>
        <p:spPr>
          <a:xfrm>
            <a:off x="4016569" y="5556240"/>
            <a:ext cx="2777507" cy="135935"/>
          </a:xfrm>
          <a:prstGeom prst="rect">
            <a:avLst/>
          </a:prstGeom>
        </p:spPr>
        <p:txBody>
          <a:bodyPr vert="horz" wrap="square" lIns="0" tIns="12700" rIns="0" bIns="0" rtlCol="0">
            <a:spAutoFit/>
          </a:bodyPr>
          <a:lstStyle/>
          <a:p>
            <a:pPr marL="12700">
              <a:spcBef>
                <a:spcPts val="100"/>
              </a:spcBef>
            </a:pPr>
            <a:r>
              <a:rPr sz="800" dirty="0" err="1">
                <a:solidFill>
                  <a:srgbClr val="333333"/>
                </a:solidFill>
                <a:latin typeface="Meiryo" panose="020B0604030504040204" pitchFamily="34" charset="-128"/>
                <a:ea typeface="Meiryo" panose="020B0604030504040204" pitchFamily="34" charset="-128"/>
                <a:cs typeface="Arial Unicode MS"/>
              </a:rPr>
              <a:t>各</a:t>
            </a:r>
            <a:r>
              <a:rPr sz="800" spc="-10" dirty="0" err="1">
                <a:solidFill>
                  <a:srgbClr val="333333"/>
                </a:solidFill>
                <a:latin typeface="Meiryo" panose="020B0604030504040204" pitchFamily="34" charset="-128"/>
                <a:ea typeface="Meiryo" panose="020B0604030504040204" pitchFamily="34" charset="-128"/>
                <a:cs typeface="Arial Unicode MS"/>
              </a:rPr>
              <a:t>枠</a:t>
            </a:r>
            <a:r>
              <a:rPr sz="800" dirty="0" err="1">
                <a:solidFill>
                  <a:srgbClr val="333333"/>
                </a:solidFill>
                <a:latin typeface="Meiryo" panose="020B0604030504040204" pitchFamily="34" charset="-128"/>
                <a:ea typeface="Meiryo" panose="020B0604030504040204" pitchFamily="34" charset="-128"/>
                <a:cs typeface="Arial Unicode MS"/>
              </a:rPr>
              <a:t>所</a:t>
            </a:r>
            <a:r>
              <a:rPr sz="800" spc="-40" dirty="0" err="1">
                <a:solidFill>
                  <a:srgbClr val="333333"/>
                </a:solidFill>
                <a:latin typeface="Meiryo" panose="020B0604030504040204" pitchFamily="34" charset="-128"/>
                <a:ea typeface="Meiryo" panose="020B0604030504040204" pitchFamily="34" charset="-128"/>
                <a:cs typeface="Arial Unicode MS"/>
              </a:rPr>
              <a:t>定</a:t>
            </a:r>
            <a:r>
              <a:rPr sz="800" spc="-30" dirty="0" err="1">
                <a:solidFill>
                  <a:srgbClr val="333333"/>
                </a:solidFill>
                <a:latin typeface="Meiryo" panose="020B0604030504040204" pitchFamily="34" charset="-128"/>
                <a:ea typeface="Meiryo" panose="020B0604030504040204" pitchFamily="34" charset="-128"/>
                <a:cs typeface="Arial Unicode MS"/>
              </a:rPr>
              <a:t>日</a:t>
            </a:r>
            <a:r>
              <a:rPr sz="800" spc="-55" dirty="0" err="1">
                <a:solidFill>
                  <a:srgbClr val="333333"/>
                </a:solidFill>
                <a:latin typeface="Meiryo" panose="020B0604030504040204" pitchFamily="34" charset="-128"/>
                <a:ea typeface="Meiryo" panose="020B0604030504040204" pitchFamily="34" charset="-128"/>
                <a:cs typeface="Arial Unicode MS"/>
              </a:rPr>
              <a:t>時</a:t>
            </a:r>
            <a:r>
              <a:rPr sz="800" spc="-100" dirty="0" err="1">
                <a:solidFill>
                  <a:srgbClr val="333333"/>
                </a:solidFill>
                <a:latin typeface="Meiryo" panose="020B0604030504040204" pitchFamily="34" charset="-128"/>
                <a:ea typeface="Meiryo" panose="020B0604030504040204" pitchFamily="34" charset="-128"/>
                <a:cs typeface="Arial Unicode MS"/>
              </a:rPr>
              <a:t>よ</a:t>
            </a:r>
            <a:r>
              <a:rPr sz="800" spc="-55" dirty="0" err="1">
                <a:solidFill>
                  <a:srgbClr val="333333"/>
                </a:solidFill>
                <a:latin typeface="Meiryo" panose="020B0604030504040204" pitchFamily="34" charset="-128"/>
                <a:ea typeface="Meiryo" panose="020B0604030504040204" pitchFamily="34" charset="-128"/>
                <a:cs typeface="Arial Unicode MS"/>
              </a:rPr>
              <a:t>り</a:t>
            </a:r>
            <a:r>
              <a:rPr sz="800" dirty="0" err="1">
                <a:solidFill>
                  <a:srgbClr val="333333"/>
                </a:solidFill>
                <a:latin typeface="Meiryo" panose="020B0604030504040204" pitchFamily="34" charset="-128"/>
                <a:ea typeface="Meiryo" panose="020B0604030504040204" pitchFamily="34" charset="-128"/>
                <a:cs typeface="Arial Unicode MS"/>
              </a:rPr>
              <a:t>掲</a:t>
            </a:r>
            <a:r>
              <a:rPr sz="800" spc="-20" dirty="0" err="1">
                <a:solidFill>
                  <a:srgbClr val="333333"/>
                </a:solidFill>
                <a:latin typeface="Meiryo" panose="020B0604030504040204" pitchFamily="34" charset="-128"/>
                <a:ea typeface="Meiryo" panose="020B0604030504040204" pitchFamily="34" charset="-128"/>
                <a:cs typeface="Arial Unicode MS"/>
              </a:rPr>
              <a:t>載</a:t>
            </a:r>
            <a:r>
              <a:rPr sz="800" spc="-30" dirty="0" err="1">
                <a:solidFill>
                  <a:srgbClr val="333333"/>
                </a:solidFill>
                <a:latin typeface="Meiryo" panose="020B0604030504040204" pitchFamily="34" charset="-128"/>
                <a:ea typeface="Meiryo" panose="020B0604030504040204" pitchFamily="34" charset="-128"/>
                <a:cs typeface="Arial Unicode MS"/>
              </a:rPr>
              <a:t>を</a:t>
            </a:r>
            <a:r>
              <a:rPr sz="800" dirty="0" err="1">
                <a:solidFill>
                  <a:srgbClr val="333333"/>
                </a:solidFill>
                <a:latin typeface="Meiryo" panose="020B0604030504040204" pitchFamily="34" charset="-128"/>
                <a:ea typeface="Meiryo" panose="020B0604030504040204" pitchFamily="34" charset="-128"/>
                <a:cs typeface="Arial Unicode MS"/>
              </a:rPr>
              <a:t>開</a:t>
            </a:r>
            <a:r>
              <a:rPr sz="800" spc="-20" dirty="0" err="1">
                <a:solidFill>
                  <a:srgbClr val="333333"/>
                </a:solidFill>
                <a:latin typeface="Meiryo" panose="020B0604030504040204" pitchFamily="34" charset="-128"/>
                <a:ea typeface="Meiryo" panose="020B0604030504040204" pitchFamily="34" charset="-128"/>
                <a:cs typeface="Arial Unicode MS"/>
              </a:rPr>
              <a:t>始</a:t>
            </a:r>
            <a:r>
              <a:rPr sz="800" spc="-40" dirty="0" err="1">
                <a:solidFill>
                  <a:srgbClr val="333333"/>
                </a:solidFill>
                <a:latin typeface="Meiryo" panose="020B0604030504040204" pitchFamily="34" charset="-128"/>
                <a:ea typeface="Meiryo" panose="020B0604030504040204" pitchFamily="34" charset="-128"/>
                <a:cs typeface="Arial Unicode MS"/>
              </a:rPr>
              <a:t>い</a:t>
            </a:r>
            <a:r>
              <a:rPr sz="800" spc="-80" dirty="0" err="1">
                <a:solidFill>
                  <a:srgbClr val="333333"/>
                </a:solidFill>
                <a:latin typeface="Meiryo" panose="020B0604030504040204" pitchFamily="34" charset="-128"/>
                <a:ea typeface="Meiryo" panose="020B0604030504040204" pitchFamily="34" charset="-128"/>
                <a:cs typeface="Arial Unicode MS"/>
              </a:rPr>
              <a:t>た</a:t>
            </a:r>
            <a:r>
              <a:rPr sz="800" spc="-85" dirty="0" err="1">
                <a:solidFill>
                  <a:srgbClr val="333333"/>
                </a:solidFill>
                <a:latin typeface="Meiryo" panose="020B0604030504040204" pitchFamily="34" charset="-128"/>
                <a:ea typeface="Meiryo" panose="020B0604030504040204" pitchFamily="34" charset="-128"/>
                <a:cs typeface="Arial Unicode MS"/>
              </a:rPr>
              <a:t>し</a:t>
            </a:r>
            <a:r>
              <a:rPr sz="800" spc="-35" dirty="0" err="1">
                <a:solidFill>
                  <a:srgbClr val="333333"/>
                </a:solidFill>
                <a:latin typeface="Meiryo" panose="020B0604030504040204" pitchFamily="34" charset="-128"/>
                <a:ea typeface="Meiryo" panose="020B0604030504040204" pitchFamily="34" charset="-128"/>
                <a:cs typeface="Arial Unicode MS"/>
              </a:rPr>
              <a:t>ま</a:t>
            </a:r>
            <a:r>
              <a:rPr sz="800" dirty="0" err="1">
                <a:solidFill>
                  <a:srgbClr val="333333"/>
                </a:solidFill>
                <a:latin typeface="Meiryo" panose="020B0604030504040204" pitchFamily="34" charset="-128"/>
                <a:ea typeface="Meiryo" panose="020B0604030504040204" pitchFamily="34" charset="-128"/>
                <a:cs typeface="Arial Unicode MS"/>
              </a:rPr>
              <a:t>す</a:t>
            </a:r>
            <a:r>
              <a:rPr sz="800" dirty="0">
                <a:solidFill>
                  <a:srgbClr val="333333"/>
                </a:solidFill>
                <a:latin typeface="Meiryo" panose="020B0604030504040204" pitchFamily="34" charset="-128"/>
                <a:ea typeface="Meiryo" panose="020B0604030504040204" pitchFamily="34" charset="-128"/>
                <a:cs typeface="Arial Unicode MS"/>
              </a:rPr>
              <a:t>。</a:t>
            </a:r>
            <a:endParaRPr sz="800" dirty="0">
              <a:latin typeface="Meiryo" panose="020B0604030504040204" pitchFamily="34" charset="-128"/>
              <a:ea typeface="Meiryo" panose="020B0604030504040204" pitchFamily="34" charset="-128"/>
              <a:cs typeface="Arial Unicode MS"/>
            </a:endParaRPr>
          </a:p>
        </p:txBody>
      </p:sp>
      <p:sp>
        <p:nvSpPr>
          <p:cNvPr id="31" name="object 31">
            <a:extLst>
              <a:ext uri="{FF2B5EF4-FFF2-40B4-BE49-F238E27FC236}">
                <a16:creationId xmlns:a16="http://schemas.microsoft.com/office/drawing/2014/main" id="{DD0A8B41-E71C-709E-2128-38449FDD93C4}"/>
              </a:ext>
            </a:extLst>
          </p:cNvPr>
          <p:cNvSpPr txBox="1"/>
          <p:nvPr/>
        </p:nvSpPr>
        <p:spPr>
          <a:xfrm>
            <a:off x="1400814" y="5514047"/>
            <a:ext cx="939165" cy="259045"/>
          </a:xfrm>
          <a:prstGeom prst="rect">
            <a:avLst/>
          </a:prstGeom>
        </p:spPr>
        <p:txBody>
          <a:bodyPr vert="horz" wrap="square" lIns="0" tIns="12700" rIns="0" bIns="0" rtlCol="0">
            <a:spAutoFit/>
          </a:bodyPr>
          <a:lstStyle/>
          <a:p>
            <a:pPr marL="12700">
              <a:spcBef>
                <a:spcPts val="100"/>
              </a:spcBef>
            </a:pPr>
            <a:r>
              <a:rPr sz="1600" b="1" spc="-10" dirty="0" err="1">
                <a:solidFill>
                  <a:srgbClr val="002060"/>
                </a:solidFill>
                <a:latin typeface="Meiryo" panose="020B0604030504040204" pitchFamily="34" charset="-128"/>
                <a:ea typeface="Meiryo" panose="020B0604030504040204" pitchFamily="34" charset="-128"/>
                <a:cs typeface="HiraMinProN-W6"/>
              </a:rPr>
              <a:t>掲</a:t>
            </a:r>
            <a:r>
              <a:rPr sz="1600" b="1" dirty="0" err="1">
                <a:solidFill>
                  <a:srgbClr val="002060"/>
                </a:solidFill>
                <a:latin typeface="Meiryo" panose="020B0604030504040204" pitchFamily="34" charset="-128"/>
                <a:ea typeface="Meiryo" panose="020B0604030504040204" pitchFamily="34" charset="-128"/>
                <a:cs typeface="HiraMinProN-W6"/>
              </a:rPr>
              <a:t>載</a:t>
            </a:r>
            <a:r>
              <a:rPr sz="1600" b="1" spc="-5" dirty="0" err="1">
                <a:solidFill>
                  <a:srgbClr val="002060"/>
                </a:solidFill>
                <a:latin typeface="Meiryo" panose="020B0604030504040204" pitchFamily="34" charset="-128"/>
                <a:ea typeface="Meiryo" panose="020B0604030504040204" pitchFamily="34" charset="-128"/>
                <a:cs typeface="HiraMinProN-W6"/>
              </a:rPr>
              <a:t>開</a:t>
            </a:r>
            <a:r>
              <a:rPr sz="1600" b="1" dirty="0" err="1">
                <a:solidFill>
                  <a:srgbClr val="002060"/>
                </a:solidFill>
                <a:latin typeface="Meiryo" panose="020B0604030504040204" pitchFamily="34" charset="-128"/>
                <a:ea typeface="Meiryo" panose="020B0604030504040204" pitchFamily="34" charset="-128"/>
                <a:cs typeface="HiraMinProN-W6"/>
              </a:rPr>
              <a:t>始</a:t>
            </a:r>
            <a:endParaRPr sz="1600" b="1" dirty="0">
              <a:solidFill>
                <a:srgbClr val="002060"/>
              </a:solidFill>
              <a:latin typeface="Meiryo" panose="020B0604030504040204" pitchFamily="34" charset="-128"/>
              <a:ea typeface="Meiryo" panose="020B0604030504040204" pitchFamily="34" charset="-128"/>
              <a:cs typeface="HiraMinProN-W6"/>
            </a:endParaRPr>
          </a:p>
        </p:txBody>
      </p:sp>
    </p:spTree>
    <p:extLst>
      <p:ext uri="{BB962C8B-B14F-4D97-AF65-F5344CB8AC3E}">
        <p14:creationId xmlns:p14="http://schemas.microsoft.com/office/powerpoint/2010/main" val="1138608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479EA-3459-6DC6-F3BD-DC13CBC181A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5990EA3-EEF6-FBAB-F2CD-BB5154A1C64F}"/>
              </a:ext>
            </a:extLst>
          </p:cNvPr>
          <p:cNvSpPr>
            <a:spLocks noGrp="1"/>
          </p:cNvSpPr>
          <p:nvPr>
            <p:ph type="body" sz="quarter" idx="19"/>
          </p:nvPr>
        </p:nvSpPr>
        <p:spPr>
          <a:xfrm>
            <a:off x="3129101" y="4798379"/>
            <a:ext cx="5943600" cy="543702"/>
          </a:xfrm>
        </p:spPr>
        <p:txBody>
          <a:bodyPr/>
          <a:lstStyle/>
          <a:p>
            <a:r>
              <a:rPr lang="ja-JP" altLang="en-US">
                <a:solidFill>
                  <a:srgbClr val="000048"/>
                </a:solidFill>
                <a:latin typeface="+mn-ea"/>
              </a:rPr>
              <a:t>新プランのご案内</a:t>
            </a:r>
            <a:endParaRPr lang="ja-JP" altLang="en-US" dirty="0">
              <a:solidFill>
                <a:srgbClr val="000048"/>
              </a:solidFill>
              <a:latin typeface="+mn-ea"/>
            </a:endParaRPr>
          </a:p>
        </p:txBody>
      </p:sp>
      <p:sp>
        <p:nvSpPr>
          <p:cNvPr id="2" name="テキスト プレースホルダー 5">
            <a:extLst>
              <a:ext uri="{FF2B5EF4-FFF2-40B4-BE49-F238E27FC236}">
                <a16:creationId xmlns:a16="http://schemas.microsoft.com/office/drawing/2014/main" id="{1D30C431-79B3-47A5-90E3-8B8FC2905E74}"/>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dirty="0">
                <a:solidFill>
                  <a:srgbClr val="000048"/>
                </a:solidFill>
              </a:rPr>
              <a:t>01</a:t>
            </a:r>
          </a:p>
        </p:txBody>
      </p:sp>
      <p:pic>
        <p:nvPicPr>
          <p:cNvPr id="4" name="図プレースホルダー 10" descr="アイコン&#10;&#10;自動的に生成された説明">
            <a:extLst>
              <a:ext uri="{FF2B5EF4-FFF2-40B4-BE49-F238E27FC236}">
                <a16:creationId xmlns:a16="http://schemas.microsoft.com/office/drawing/2014/main" id="{6E48D765-DBB0-41C9-52BC-2B2C8FD7E40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32292509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E8BBF-C810-424B-84AB-331659E8E1E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83E1F20-B48B-4B8E-E559-A8911DDD0E1B}"/>
              </a:ext>
            </a:extLst>
          </p:cNvPr>
          <p:cNvSpPr>
            <a:spLocks noGrp="1"/>
          </p:cNvSpPr>
          <p:nvPr>
            <p:ph type="body" sz="quarter" idx="12"/>
          </p:nvPr>
        </p:nvSpPr>
        <p:spPr>
          <a:xfrm>
            <a:off x="587922" y="67514"/>
            <a:ext cx="968503" cy="410840"/>
          </a:xfrm>
        </p:spPr>
        <p:txBody>
          <a:bodyPr/>
          <a:lstStyle/>
          <a:p>
            <a:pPr marL="0" indent="0">
              <a:buNone/>
            </a:pPr>
            <a:r>
              <a:rPr lang="ja-JP" altLang="en-US" spc="0"/>
              <a:t>申し込み</a:t>
            </a:r>
          </a:p>
        </p:txBody>
      </p:sp>
      <p:pic>
        <p:nvPicPr>
          <p:cNvPr id="6" name="図プレースホルダー 8" descr="アイコン&#10;&#10;自動的に生成された説明">
            <a:extLst>
              <a:ext uri="{FF2B5EF4-FFF2-40B4-BE49-F238E27FC236}">
                <a16:creationId xmlns:a16="http://schemas.microsoft.com/office/drawing/2014/main" id="{EADB8335-CC20-52A9-716C-95CB5AA2F9D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E0FEAC41-27E7-86F1-A41F-93B6E09BF4CA}"/>
              </a:ext>
            </a:extLst>
          </p:cNvPr>
          <p:cNvSpPr txBox="1">
            <a:spLocks noChangeArrowheads="1"/>
          </p:cNvSpPr>
          <p:nvPr/>
        </p:nvSpPr>
        <p:spPr bwMode="auto">
          <a:xfrm>
            <a:off x="1887808" y="272934"/>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ブランドリフトサーベイ</a:t>
            </a:r>
            <a:r>
              <a:rPr lang="en-US" altLang="ja-JP" sz="2000" dirty="0">
                <a:latin typeface="メイリオ" panose="020B0604030504040204" pitchFamily="34" charset="-128"/>
                <a:ea typeface="メイリオ" panose="020B0604030504040204" pitchFamily="34" charset="-128"/>
              </a:rPr>
              <a:t> </a:t>
            </a:r>
            <a:r>
              <a:rPr lang="ja-JP" altLang="en-US" sz="2000">
                <a:latin typeface="メイリオ" panose="020B0604030504040204" pitchFamily="34" charset="-128"/>
                <a:ea typeface="メイリオ" panose="020B0604030504040204" pitchFamily="34" charset="-128"/>
              </a:rPr>
              <a:t>お申し込みメールフォーマット</a:t>
            </a:r>
            <a:endParaRPr lang="en-US" altLang="ja-JP" sz="2000" dirty="0">
              <a:latin typeface="メイリオ" panose="020B0604030504040204" pitchFamily="34" charset="-128"/>
              <a:ea typeface="メイリオ" panose="020B0604030504040204" pitchFamily="34" charset="-128"/>
            </a:endParaRPr>
          </a:p>
        </p:txBody>
      </p:sp>
      <p:sp>
        <p:nvSpPr>
          <p:cNvPr id="2" name="object 3">
            <a:extLst>
              <a:ext uri="{FF2B5EF4-FFF2-40B4-BE49-F238E27FC236}">
                <a16:creationId xmlns:a16="http://schemas.microsoft.com/office/drawing/2014/main" id="{C4F6A43C-600C-C4D8-5EE5-9C520ED8F7FB}"/>
              </a:ext>
            </a:extLst>
          </p:cNvPr>
          <p:cNvSpPr txBox="1"/>
          <p:nvPr/>
        </p:nvSpPr>
        <p:spPr>
          <a:xfrm>
            <a:off x="587375" y="993895"/>
            <a:ext cx="11014609" cy="309059"/>
          </a:xfrm>
          <a:prstGeom prst="rect">
            <a:avLst/>
          </a:prstGeom>
        </p:spPr>
        <p:txBody>
          <a:bodyPr vert="horz" wrap="square" lIns="0" tIns="12700" rIns="0" bIns="0" rtlCol="0">
            <a:spAutoFit/>
          </a:bodyPr>
          <a:lstStyle/>
          <a:p>
            <a:pPr>
              <a:lnSpc>
                <a:spcPct val="150000"/>
              </a:lnSpc>
              <a:buClr>
                <a:srgbClr val="0AC200"/>
              </a:buClr>
            </a:pPr>
            <a:r>
              <a:rPr lang="ja-JP" altLang="en-US" sz="1400">
                <a:solidFill>
                  <a:schemeClr val="tx1">
                    <a:lumMod val="75000"/>
                    <a:lumOff val="25000"/>
                  </a:schemeClr>
                </a:solidFill>
                <a:latin typeface="Meiryo" panose="020B0604030504040204" pitchFamily="34" charset="-128"/>
                <a:ea typeface="Meiryo" panose="020B0604030504040204" pitchFamily="34" charset="-128"/>
                <a:cs typeface="Arial"/>
              </a:rPr>
              <a:t>以下の必要項目をご記載のうえ、メールにてお申し込みください。正確な情報をご記載ください。</a:t>
            </a:r>
          </a:p>
        </p:txBody>
      </p:sp>
      <p:sp>
        <p:nvSpPr>
          <p:cNvPr id="8" name="テキスト ボックス 7">
            <a:extLst>
              <a:ext uri="{FF2B5EF4-FFF2-40B4-BE49-F238E27FC236}">
                <a16:creationId xmlns:a16="http://schemas.microsoft.com/office/drawing/2014/main" id="{ED63E50D-A606-C57F-80D0-10884FA1C2A6}"/>
              </a:ext>
            </a:extLst>
          </p:cNvPr>
          <p:cNvSpPr txBox="1"/>
          <p:nvPr/>
        </p:nvSpPr>
        <p:spPr>
          <a:xfrm>
            <a:off x="587374" y="2095151"/>
            <a:ext cx="11014608" cy="4247317"/>
          </a:xfrm>
          <a:prstGeom prst="rect">
            <a:avLst/>
          </a:prstGeom>
          <a:noFill/>
        </p:spPr>
        <p:txBody>
          <a:bodyPr wrap="square" rtlCol="0">
            <a:spAutoFit/>
          </a:bodyPr>
          <a:lstStyle/>
          <a:p>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Meiryo" charset="-128"/>
            </a:endParaRPr>
          </a:p>
          <a:p>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Meiryo" charset="-128"/>
            </a:endParaRPr>
          </a:p>
          <a:p>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Meiryo" charset="-128"/>
              </a:rPr>
              <a:t>お申し込み依頼</a:t>
            </a:r>
            <a:r>
              <a:rPr lang="en-US" altLang="ja-JP" sz="1000" b="1"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ML</a:t>
            </a:r>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000" dirty="0">
                <a:latin typeface="Meiryo" panose="020B0604030504040204" pitchFamily="34" charset="-128"/>
                <a:ea typeface="Meiryo" panose="020B0604030504040204" pitchFamily="34" charset="-128"/>
                <a:cs typeface="メイリオ" panose="020B0604030504040204" pitchFamily="50" charset="-128"/>
                <a:hlinkClick r:id="rId4"/>
              </a:rPr>
              <a:t>ml-sales-media-order@lycorp.co.jp</a:t>
            </a:r>
            <a:endParaRPr lang="en-US" altLang="ja-JP" sz="1000" dirty="0">
              <a:latin typeface="Meiryo" panose="020B0604030504040204" pitchFamily="34" charset="-128"/>
              <a:ea typeface="Meiryo" panose="020B0604030504040204" pitchFamily="34" charset="-128"/>
              <a:cs typeface="メイリオ" panose="020B0604030504040204" pitchFamily="50" charset="-128"/>
            </a:endParaRPr>
          </a:p>
          <a:p>
            <a:endParaRPr lang="en-US" altLang="ja-JP" sz="1000" dirty="0">
              <a:latin typeface="Meiryo" panose="020B0604030504040204" pitchFamily="34" charset="-128"/>
              <a:ea typeface="Meiryo" panose="020B0604030504040204" pitchFamily="34" charset="-128"/>
              <a:cs typeface="メイリオ" panose="020B0604030504040204" pitchFamily="50" charset="-128"/>
            </a:endParaRPr>
          </a:p>
          <a:p>
            <a:br>
              <a:rPr lang="en-US" altLang="ja-JP" sz="1000" dirty="0">
                <a:latin typeface="Meiryo" panose="020B0604030504040204" pitchFamily="34" charset="-128"/>
                <a:ea typeface="Meiryo" panose="020B0604030504040204" pitchFamily="34" charset="-128"/>
                <a:cs typeface="メイリオ" panose="020B0604030504040204" pitchFamily="50" charset="-128"/>
              </a:rPr>
            </a:br>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メール件名：</a:t>
            </a:r>
            <a:endParaRPr lang="en-US" altLang="ja-JP" sz="1000" b="1"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ブランドリフトサーベイお申し込み</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 LINE NEWS DIGEST Spot /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広告主様名（訴求商材名） </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代理店様名</a:t>
            </a: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endParaRPr>
          </a:p>
          <a:p>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メール本文：</a:t>
            </a:r>
            <a:endParaRPr lang="en-US" altLang="ja-JP" sz="1000" b="1"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メニュー名： ブランドリフトサーベイ</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広告主名</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正式社名</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代理店名：</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商材正式名称：</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訴求内容：</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広告主コーポレートサイト</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URL</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商材公式サイト</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URL</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DIGEST Spot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掲載日：</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ブランドリフトサーベイプラン名：ライト</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 </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プレミアム</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いずれかをご記載ください</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調査費用</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ネット</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500,000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円</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 1,300,000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円</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前項に合わせていずれかをご記載ください</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納品日：</a:t>
            </a:r>
            <a:r>
              <a:rPr lang="en-US" altLang="ja-JP" sz="1000" dirty="0" err="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yyyy</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/mm/dd(DIGEST Spot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掲載日の翌営業日から数えて</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25</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営業日目の日付をご記載ください</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endParaRPr lang="en-US" altLang="ja-JP" sz="1000" b="0" i="0" dirty="0">
              <a:solidFill>
                <a:schemeClr val="tx1">
                  <a:lumMod val="75000"/>
                  <a:lumOff val="25000"/>
                </a:schemeClr>
              </a:solidFill>
              <a:effectLst/>
              <a:latin typeface="Meiryo" panose="020B0604030504040204" pitchFamily="34" charset="-128"/>
              <a:ea typeface="Meiryo" panose="020B0604030504040204" pitchFamily="34" charset="-128"/>
            </a:endParaRPr>
          </a:p>
          <a:p>
            <a:r>
              <a:rPr lang="en-US" altLang="ja-JP" sz="1000" b="0" i="0" dirty="0">
                <a:solidFill>
                  <a:schemeClr val="tx1">
                    <a:lumMod val="75000"/>
                    <a:lumOff val="25000"/>
                  </a:schemeClr>
                </a:solidFill>
                <a:effectLst/>
                <a:latin typeface="Meiryo" panose="020B0604030504040204" pitchFamily="34" charset="-128"/>
                <a:ea typeface="Meiryo" panose="020B0604030504040204" pitchFamily="34" charset="-128"/>
              </a:rPr>
              <a:t>※</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以下に該当する場合キャンセル料が発生するものとし、発注金額の</a:t>
            </a:r>
            <a:r>
              <a:rPr lang="en-US" altLang="ja-JP" sz="1000" b="0" i="0" dirty="0">
                <a:solidFill>
                  <a:schemeClr val="tx1">
                    <a:lumMod val="75000"/>
                    <a:lumOff val="25000"/>
                  </a:schemeClr>
                </a:solidFill>
                <a:effectLst/>
                <a:latin typeface="Meiryo" panose="020B0604030504040204" pitchFamily="34" charset="-128"/>
                <a:ea typeface="Meiryo" panose="020B0604030504040204" pitchFamily="34" charset="-128"/>
              </a:rPr>
              <a:t>100%</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相当を</a:t>
            </a:r>
            <a:r>
              <a:rPr lang="en" altLang="ja-JP" sz="1000" b="0" i="0" dirty="0">
                <a:solidFill>
                  <a:schemeClr val="tx1">
                    <a:lumMod val="75000"/>
                    <a:lumOff val="25000"/>
                  </a:schemeClr>
                </a:solidFill>
                <a:effectLst/>
                <a:latin typeface="Meiryo" panose="020B0604030504040204" pitchFamily="34" charset="-128"/>
                <a:ea typeface="Meiryo" panose="020B0604030504040204" pitchFamily="34" charset="-128"/>
              </a:rPr>
              <a:t>LINE</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ヤフー社に支払うことに同意します。</a:t>
            </a:r>
            <a:b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b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・発注メール送信後に、お客様のご都合でキャンセルを行った場合</a:t>
            </a:r>
            <a:b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b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・お客様が</a:t>
            </a:r>
            <a:r>
              <a:rPr lang="en" altLang="ja-JP" sz="1000" b="0" i="0" dirty="0">
                <a:solidFill>
                  <a:schemeClr val="tx1">
                    <a:lumMod val="75000"/>
                    <a:lumOff val="25000"/>
                  </a:schemeClr>
                </a:solidFill>
                <a:effectLst/>
                <a:latin typeface="Meiryo" panose="020B0604030504040204" pitchFamily="34" charset="-128"/>
                <a:ea typeface="Meiryo" panose="020B0604030504040204" pitchFamily="34" charset="-128"/>
              </a:rPr>
              <a:t>LINE</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ヤフー社が指定する日時までに入稿を行わなかった場合</a:t>
            </a: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9" name="正方形/長方形 8">
            <a:extLst>
              <a:ext uri="{FF2B5EF4-FFF2-40B4-BE49-F238E27FC236}">
                <a16:creationId xmlns:a16="http://schemas.microsoft.com/office/drawing/2014/main" id="{A69373C2-85CE-2524-9535-990BBEC49974}"/>
              </a:ext>
            </a:extLst>
          </p:cNvPr>
          <p:cNvSpPr/>
          <p:nvPr/>
        </p:nvSpPr>
        <p:spPr>
          <a:xfrm>
            <a:off x="604400" y="1550084"/>
            <a:ext cx="11014609" cy="41490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None/>
            </a:pPr>
            <a:r>
              <a:rPr lang="ja-JP" altLang="en-US" sz="1100" b="1">
                <a:solidFill>
                  <a:schemeClr val="bg1"/>
                </a:solidFill>
                <a:latin typeface="Meiryo" panose="020B0604030504040204" pitchFamily="34" charset="-128"/>
                <a:ea typeface="Meiryo" panose="020B0604030504040204" pitchFamily="34" charset="-128"/>
                <a:cs typeface="Meiryo" charset="-128"/>
              </a:rPr>
              <a:t>▼お申し込み依頼フォーマット </a:t>
            </a:r>
            <a:r>
              <a:rPr lang="en-US" altLang="ja-JP" sz="1100" b="1" dirty="0">
                <a:solidFill>
                  <a:schemeClr val="bg1"/>
                </a:solidFill>
                <a:latin typeface="Meiryo" panose="020B0604030504040204" pitchFamily="34" charset="-128"/>
                <a:ea typeface="Meiryo" panose="020B0604030504040204" pitchFamily="34" charset="-128"/>
                <a:cs typeface="Meiryo" charset="-128"/>
              </a:rPr>
              <a:t>(</a:t>
            </a:r>
            <a:r>
              <a:rPr lang="ja-JP" altLang="en-US" sz="1100" b="1">
                <a:solidFill>
                  <a:schemeClr val="bg1"/>
                </a:solidFill>
                <a:latin typeface="Meiryo" panose="020B0604030504040204" pitchFamily="34" charset="-128"/>
                <a:ea typeface="Meiryo" panose="020B0604030504040204" pitchFamily="34" charset="-128"/>
                <a:cs typeface="Meiryo" charset="-128"/>
              </a:rPr>
              <a:t>ブランドリフトサーベイ </a:t>
            </a:r>
            <a:r>
              <a:rPr lang="en-US" altLang="ja-JP" sz="1100" b="1" dirty="0">
                <a:solidFill>
                  <a:schemeClr val="bg1"/>
                </a:solidFill>
                <a:latin typeface="Meiryo" panose="020B0604030504040204" pitchFamily="34" charset="-128"/>
                <a:ea typeface="Meiryo" panose="020B0604030504040204" pitchFamily="34" charset="-128"/>
                <a:cs typeface="Meiryo" charset="-128"/>
              </a:rPr>
              <a:t>)</a:t>
            </a:r>
            <a:endParaRPr lang="ja-JP" altLang="en-US" sz="1100" b="1">
              <a:solidFill>
                <a:schemeClr val="bg1"/>
              </a:solidFill>
              <a:latin typeface="Meiryo" panose="020B0604030504040204" pitchFamily="34" charset="-128"/>
              <a:ea typeface="Meiryo" panose="020B0604030504040204" pitchFamily="34" charset="-128"/>
              <a:cs typeface="Meiryo" charset="-128"/>
            </a:endParaRPr>
          </a:p>
        </p:txBody>
      </p:sp>
    </p:spTree>
    <p:extLst>
      <p:ext uri="{BB962C8B-B14F-4D97-AF65-F5344CB8AC3E}">
        <p14:creationId xmlns:p14="http://schemas.microsoft.com/office/powerpoint/2010/main" val="70702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dirty="0"/>
              <a:t>お申し込み方法</a:t>
            </a:r>
          </a:p>
        </p:txBody>
      </p:sp>
      <p:sp>
        <p:nvSpPr>
          <p:cNvPr id="3" name="タイトル 2">
            <a:extLst>
              <a:ext uri="{FF2B5EF4-FFF2-40B4-BE49-F238E27FC236}">
                <a16:creationId xmlns:a16="http://schemas.microsoft.com/office/drawing/2014/main" id="{1958CA66-8F94-9B7D-A240-F956F1A557C0}"/>
              </a:ext>
            </a:extLst>
          </p:cNvPr>
          <p:cNvSpPr txBox="1">
            <a:spLocks/>
          </p:cNvSpPr>
          <p:nvPr/>
        </p:nvSpPr>
        <p:spPr>
          <a:xfrm>
            <a:off x="588698" y="1056254"/>
            <a:ext cx="11014603"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gn="just">
              <a:lnSpc>
                <a:spcPct val="120000"/>
              </a:lnSpc>
              <a:defRPr/>
            </a:pPr>
            <a:r>
              <a:rPr lang="ja-JP" altLang="en-US" sz="1400">
                <a:solidFill>
                  <a:srgbClr val="0D0D0D"/>
                </a:solidFill>
                <a:latin typeface="メイリオ" panose="020B0604030504040204" pitchFamily="50" charset="-128"/>
                <a:ea typeface="メイリオ" panose="020B0604030504040204" pitchFamily="50" charset="-128"/>
              </a:rPr>
              <a:t>広告</a:t>
            </a:r>
            <a:r>
              <a:rPr lang="ja-JP" altLang="en-US" sz="1400" dirty="0">
                <a:solidFill>
                  <a:srgbClr val="0D0D0D"/>
                </a:solidFill>
                <a:latin typeface="メイリオ" panose="020B0604030504040204" pitchFamily="50" charset="-128"/>
                <a:ea typeface="メイリオ" panose="020B0604030504040204" pitchFamily="50" charset="-128"/>
              </a:rPr>
              <a:t>主様の代理人となる代理店様によっては、本商品をお申し込みいただけない場合がございます</a:t>
            </a:r>
            <a:r>
              <a:rPr lang="ja-JP" altLang="en-US" sz="1400">
                <a:solidFill>
                  <a:srgbClr val="0D0D0D"/>
                </a:solidFill>
                <a:latin typeface="メイリオ" panose="020B0604030504040204" pitchFamily="50" charset="-128"/>
                <a:ea typeface="メイリオ" panose="020B0604030504040204" pitchFamily="50" charset="-128"/>
              </a:rPr>
              <a:t>ので、お申し込み前</a:t>
            </a:r>
            <a:r>
              <a:rPr lang="ja-JP" altLang="en-US" sz="1400" dirty="0">
                <a:solidFill>
                  <a:srgbClr val="0D0D0D"/>
                </a:solidFill>
                <a:latin typeface="メイリオ" panose="020B0604030504040204" pitchFamily="50" charset="-128"/>
                <a:ea typeface="メイリオ" panose="020B0604030504040204" pitchFamily="50" charset="-128"/>
              </a:rPr>
              <a:t>に弊社担当営業までお問い合わせ</a:t>
            </a:r>
            <a:r>
              <a:rPr lang="ja-JP" altLang="en-US" sz="1400">
                <a:solidFill>
                  <a:srgbClr val="0D0D0D"/>
                </a:solidFill>
                <a:latin typeface="メイリオ" panose="020B0604030504040204" pitchFamily="50" charset="-128"/>
                <a:ea typeface="メイリオ" panose="020B0604030504040204" pitchFamily="50" charset="-128"/>
              </a:rPr>
              <a:t>ください。以下</a:t>
            </a:r>
            <a:r>
              <a:rPr lang="ja-JP" altLang="en-US" sz="1400" dirty="0">
                <a:solidFill>
                  <a:srgbClr val="0D0D0D"/>
                </a:solidFill>
                <a:latin typeface="メイリオ" panose="020B0604030504040204" pitchFamily="50" charset="-128"/>
                <a:ea typeface="メイリオ" panose="020B0604030504040204" pitchFamily="50" charset="-128"/>
              </a:rPr>
              <a:t>のフローに沿ってお申し込みの上、</a:t>
            </a:r>
            <a:r>
              <a:rPr lang="ja-JP" altLang="en-US" sz="1400" dirty="0">
                <a:solidFill>
                  <a:srgbClr val="C9002C"/>
                </a:solidFill>
                <a:latin typeface="メイリオ" panose="020B0604030504040204" pitchFamily="50" charset="-128"/>
                <a:ea typeface="メイリオ" panose="020B0604030504040204" pitchFamily="50" charset="-128"/>
              </a:rPr>
              <a:t>クリエイティブ制作委託約款の第</a:t>
            </a:r>
            <a:r>
              <a:rPr lang="en-US" altLang="ja-JP" sz="1400" dirty="0">
                <a:solidFill>
                  <a:srgbClr val="C9002C"/>
                </a:solidFill>
                <a:latin typeface="メイリオ" panose="020B0604030504040204" pitchFamily="50" charset="-128"/>
                <a:ea typeface="メイリオ" panose="020B0604030504040204" pitchFamily="50" charset="-128"/>
              </a:rPr>
              <a:t>9</a:t>
            </a:r>
            <a:r>
              <a:rPr lang="ja-JP" altLang="en-US" sz="1400" dirty="0">
                <a:solidFill>
                  <a:srgbClr val="C9002C"/>
                </a:solidFill>
                <a:latin typeface="メイリオ" panose="020B0604030504040204" pitchFamily="50" charset="-128"/>
                <a:ea typeface="メイリオ" panose="020B0604030504040204" pitchFamily="50" charset="-128"/>
              </a:rPr>
              <a:t>条第</a:t>
            </a:r>
            <a:r>
              <a:rPr lang="en-US" altLang="ja-JP" sz="1400" dirty="0">
                <a:solidFill>
                  <a:srgbClr val="C9002C"/>
                </a:solidFill>
                <a:latin typeface="メイリオ" panose="020B0604030504040204" pitchFamily="50" charset="-128"/>
                <a:ea typeface="メイリオ" panose="020B0604030504040204" pitchFamily="50" charset="-128"/>
              </a:rPr>
              <a:t>1</a:t>
            </a:r>
            <a:r>
              <a:rPr lang="ja-JP" altLang="en-US" sz="1400" dirty="0">
                <a:solidFill>
                  <a:srgbClr val="C9002C"/>
                </a:solidFill>
                <a:latin typeface="メイリオ" panose="020B0604030504040204" pitchFamily="50" charset="-128"/>
                <a:ea typeface="メイリオ" panose="020B0604030504040204" pitchFamily="50" charset="-128"/>
              </a:rPr>
              <a:t>項</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C9002C"/>
                </a:solidFill>
                <a:latin typeface="メイリオ" panose="020B0604030504040204" pitchFamily="50" charset="-128"/>
                <a:ea typeface="メイリオ" panose="020B0604030504040204" pitchFamily="50" charset="-128"/>
              </a:rPr>
              <a:t>支払条件</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a:solidFill>
                  <a:srgbClr val="0D0D0D"/>
                </a:solidFill>
                <a:latin typeface="メイリオ" panose="020B0604030504040204" pitchFamily="50" charset="-128"/>
                <a:ea typeface="メイリオ" panose="020B0604030504040204" pitchFamily="50" charset="-128"/>
              </a:rPr>
              <a:t>にしたがって</a:t>
            </a:r>
            <a:r>
              <a:rPr lang="ja-JP" altLang="en-US" sz="1400" dirty="0">
                <a:solidFill>
                  <a:srgbClr val="0D0D0D"/>
                </a:solidFill>
                <a:latin typeface="メイリオ" panose="020B0604030504040204" pitchFamily="50" charset="-128"/>
                <a:ea typeface="メイリオ" panose="020B0604030504040204" pitchFamily="50" charset="-128"/>
              </a:rPr>
              <a:t>お支払いいただきます。また、広告配信のお申し込みが必要な場合、広告配信については別途広告管理ツール</a:t>
            </a:r>
            <a:r>
              <a:rPr lang="ja-JP" altLang="en-US" sz="1400">
                <a:solidFill>
                  <a:srgbClr val="0D0D0D"/>
                </a:solidFill>
                <a:latin typeface="メイリオ" panose="020B0604030504040204" pitchFamily="50" charset="-128"/>
                <a:ea typeface="メイリオ" panose="020B0604030504040204" pitchFamily="50" charset="-128"/>
              </a:rPr>
              <a:t>にてお申し込みいただく</a:t>
            </a:r>
            <a:r>
              <a:rPr lang="ja-JP" altLang="en-US" sz="1400" dirty="0">
                <a:solidFill>
                  <a:srgbClr val="0D0D0D"/>
                </a:solidFill>
                <a:latin typeface="メイリオ" panose="020B0604030504040204" pitchFamily="50" charset="-128"/>
                <a:ea typeface="メイリオ" panose="020B0604030504040204" pitchFamily="50" charset="-128"/>
              </a:rPr>
              <a:t>こととなりますので、当該広告商品のお申し込み方法をご確認ください。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gn="just">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お申し込みのマニュアル資料「</a:t>
            </a:r>
            <a:r>
              <a:rPr lang="en-US" altLang="ja-JP" sz="1400" dirty="0">
                <a:solidFill>
                  <a:srgbClr val="0D0D0D"/>
                </a:solidFill>
                <a:latin typeface="メイリオ" panose="020B0604030504040204" pitchFamily="50" charset="-128"/>
                <a:ea typeface="メイリオ" panose="020B0604030504040204" pitchFamily="50" charset="-128"/>
                <a:hlinkClick r:id="rId2"/>
              </a:rPr>
              <a:t>LINE Biz Process Manager </a:t>
            </a:r>
            <a:r>
              <a:rPr lang="ja-JP" altLang="en-US" sz="1400" dirty="0">
                <a:solidFill>
                  <a:srgbClr val="0D0D0D"/>
                </a:solidFill>
                <a:latin typeface="メイリオ" panose="020B0604030504040204" pitchFamily="50" charset="-128"/>
                <a:ea typeface="メイリオ" panose="020B0604030504040204" pitchFamily="50" charset="-128"/>
                <a:hlinkClick r:id="rId2"/>
              </a:rPr>
              <a:t>操作マニュアル</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767BCD49-6613-033F-D2CF-39AF2A0F16E4}"/>
              </a:ext>
            </a:extLst>
          </p:cNvPr>
          <p:cNvSpPr/>
          <p:nvPr/>
        </p:nvSpPr>
        <p:spPr>
          <a:xfrm>
            <a:off x="607692" y="4405756"/>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1" name="正方形/長方形 40">
            <a:extLst>
              <a:ext uri="{FF2B5EF4-FFF2-40B4-BE49-F238E27FC236}">
                <a16:creationId xmlns:a16="http://schemas.microsoft.com/office/drawing/2014/main" id="{F9BA3625-29AB-D401-6090-E8B425EC86B4}"/>
              </a:ext>
            </a:extLst>
          </p:cNvPr>
          <p:cNvSpPr/>
          <p:nvPr/>
        </p:nvSpPr>
        <p:spPr>
          <a:xfrm>
            <a:off x="607692" y="3143273"/>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63" name="グループ化 62">
            <a:extLst>
              <a:ext uri="{FF2B5EF4-FFF2-40B4-BE49-F238E27FC236}">
                <a16:creationId xmlns:a16="http://schemas.microsoft.com/office/drawing/2014/main" id="{B5B5BB9B-07F8-F460-B352-0AC7E3548EC7}"/>
              </a:ext>
            </a:extLst>
          </p:cNvPr>
          <p:cNvGrpSpPr/>
          <p:nvPr/>
        </p:nvGrpSpPr>
        <p:grpSpPr>
          <a:xfrm>
            <a:off x="482205" y="4216313"/>
            <a:ext cx="885476" cy="1134053"/>
            <a:chOff x="455043" y="4012565"/>
            <a:chExt cx="885476" cy="1134053"/>
          </a:xfrm>
        </p:grpSpPr>
        <p:sp>
          <p:nvSpPr>
            <p:cNvPr id="64" name="直角三角形 63">
              <a:extLst>
                <a:ext uri="{FF2B5EF4-FFF2-40B4-BE49-F238E27FC236}">
                  <a16:creationId xmlns:a16="http://schemas.microsoft.com/office/drawing/2014/main" id="{DEC67CB5-DCBF-B483-A837-7EE2A0155A7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A2AA7401-A0FC-2275-86B8-A05A4F0CA8C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7" name="直角三角形 66">
            <a:extLst>
              <a:ext uri="{FF2B5EF4-FFF2-40B4-BE49-F238E27FC236}">
                <a16:creationId xmlns:a16="http://schemas.microsoft.com/office/drawing/2014/main" id="{7B945608-02B2-2BC2-F0E3-84D19FD13933}"/>
              </a:ext>
            </a:extLst>
          </p:cNvPr>
          <p:cNvSpPr>
            <a:spLocks noChangeAspect="1"/>
          </p:cNvSpPr>
          <p:nvPr/>
        </p:nvSpPr>
        <p:spPr>
          <a:xfrm rot="10800000">
            <a:off x="1181641" y="4253751"/>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43" name="グループ化 42">
            <a:extLst>
              <a:ext uri="{FF2B5EF4-FFF2-40B4-BE49-F238E27FC236}">
                <a16:creationId xmlns:a16="http://schemas.microsoft.com/office/drawing/2014/main" id="{FA3B93B4-F989-713D-D80F-A256DE9479DA}"/>
              </a:ext>
            </a:extLst>
          </p:cNvPr>
          <p:cNvGrpSpPr/>
          <p:nvPr/>
        </p:nvGrpSpPr>
        <p:grpSpPr>
          <a:xfrm>
            <a:off x="482205" y="2956163"/>
            <a:ext cx="885476" cy="1130553"/>
            <a:chOff x="497907" y="3402715"/>
            <a:chExt cx="885476" cy="1130553"/>
          </a:xfrm>
        </p:grpSpPr>
        <p:sp>
          <p:nvSpPr>
            <p:cNvPr id="58" name="角丸四角形 75">
              <a:extLst>
                <a:ext uri="{FF2B5EF4-FFF2-40B4-BE49-F238E27FC236}">
                  <a16:creationId xmlns:a16="http://schemas.microsoft.com/office/drawing/2014/main" id="{ED9B6A5C-C898-7767-578C-642ADCCCD574}"/>
                </a:ext>
              </a:extLst>
            </p:cNvPr>
            <p:cNvSpPr/>
            <p:nvPr/>
          </p:nvSpPr>
          <p:spPr>
            <a:xfrm>
              <a:off x="497907" y="3402715"/>
              <a:ext cx="885476" cy="1036964"/>
            </a:xfrm>
            <a:prstGeom prst="roundRect">
              <a:avLst>
                <a:gd name="adj" fmla="val 2711"/>
              </a:avLst>
            </a:prstGeom>
            <a:solidFill>
              <a:srgbClr val="000048"/>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5D6355A2-D83D-F00B-C6A1-ED5892902913}"/>
                </a:ext>
              </a:extLst>
            </p:cNvPr>
            <p:cNvSpPr>
              <a:spLocks noChangeAspect="1"/>
            </p:cNvSpPr>
            <p:nvPr/>
          </p:nvSpPr>
          <p:spPr>
            <a:xfrm rot="10800000">
              <a:off x="505706" y="4430162"/>
              <a:ext cx="157590" cy="103106"/>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6" name="直角三角形 65">
              <a:extLst>
                <a:ext uri="{FF2B5EF4-FFF2-40B4-BE49-F238E27FC236}">
                  <a16:creationId xmlns:a16="http://schemas.microsoft.com/office/drawing/2014/main" id="{AB0AD206-8F88-3360-3C37-3BE975F97A65}"/>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6F39174E-6D93-9A3C-B5DD-8695FECE814C}"/>
                </a:ext>
              </a:extLst>
            </p:cNvPr>
            <p:cNvCxnSpPr/>
            <p:nvPr/>
          </p:nvCxnSpPr>
          <p:spPr>
            <a:xfrm>
              <a:off x="620432" y="4070300"/>
              <a:ext cx="576000" cy="0"/>
            </a:xfrm>
            <a:prstGeom prst="line">
              <a:avLst/>
            </a:prstGeom>
            <a:noFill/>
            <a:ln w="12700" cap="flat" cmpd="sng" algn="ctr">
              <a:solidFill>
                <a:srgbClr val="FFFFFF"/>
              </a:solidFill>
              <a:prstDash val="solid"/>
            </a:ln>
            <a:effectLst/>
          </p:spPr>
        </p:cxnSp>
      </p:grpSp>
      <p:cxnSp>
        <p:nvCxnSpPr>
          <p:cNvPr id="70" name="直線コネクタ 69">
            <a:extLst>
              <a:ext uri="{FF2B5EF4-FFF2-40B4-BE49-F238E27FC236}">
                <a16:creationId xmlns:a16="http://schemas.microsoft.com/office/drawing/2014/main" id="{6B779A67-F21B-140B-9950-52FF7C7A80DD}"/>
              </a:ext>
            </a:extLst>
          </p:cNvPr>
          <p:cNvCxnSpPr/>
          <p:nvPr/>
        </p:nvCxnSpPr>
        <p:spPr>
          <a:xfrm>
            <a:off x="581368" y="4898841"/>
            <a:ext cx="576000" cy="0"/>
          </a:xfrm>
          <a:prstGeom prst="line">
            <a:avLst/>
          </a:prstGeom>
          <a:noFill/>
          <a:ln w="12700" cap="flat" cmpd="sng" algn="ctr">
            <a:solidFill>
              <a:srgbClr val="FFFFFF"/>
            </a:solidFill>
            <a:prstDash val="solid"/>
          </a:ln>
          <a:effectLst/>
        </p:spPr>
      </p:cxnSp>
      <p:sp>
        <p:nvSpPr>
          <p:cNvPr id="5" name="タイトル 2">
            <a:extLst>
              <a:ext uri="{FF2B5EF4-FFF2-40B4-BE49-F238E27FC236}">
                <a16:creationId xmlns:a16="http://schemas.microsoft.com/office/drawing/2014/main" id="{77E3B62C-ADFC-349A-0097-369CD0A23092}"/>
              </a:ext>
            </a:extLst>
          </p:cNvPr>
          <p:cNvSpPr txBox="1">
            <a:spLocks/>
          </p:cNvSpPr>
          <p:nvPr/>
        </p:nvSpPr>
        <p:spPr>
          <a:xfrm>
            <a:off x="9706508" y="2688565"/>
            <a:ext cx="1692771" cy="338554"/>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これ以降のキャンセルは</a:t>
            </a:r>
            <a:endPar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不可となります</a:t>
            </a:r>
          </a:p>
        </p:txBody>
      </p:sp>
      <p:sp>
        <p:nvSpPr>
          <p:cNvPr id="6" name="ホームベース 58">
            <a:extLst>
              <a:ext uri="{FF2B5EF4-FFF2-40B4-BE49-F238E27FC236}">
                <a16:creationId xmlns:a16="http://schemas.microsoft.com/office/drawing/2014/main" id="{646A006C-C93D-D32C-0C5C-62E153A2D3B5}"/>
              </a:ext>
            </a:extLst>
          </p:cNvPr>
          <p:cNvSpPr/>
          <p:nvPr/>
        </p:nvSpPr>
        <p:spPr>
          <a:xfrm>
            <a:off x="10150838" y="3236330"/>
            <a:ext cx="150940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請求書</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発行</a:t>
            </a:r>
          </a:p>
        </p:txBody>
      </p:sp>
      <p:sp>
        <p:nvSpPr>
          <p:cNvPr id="7" name="ホームベース 59">
            <a:extLst>
              <a:ext uri="{FF2B5EF4-FFF2-40B4-BE49-F238E27FC236}">
                <a16:creationId xmlns:a16="http://schemas.microsoft.com/office/drawing/2014/main" id="{55426B05-4629-430B-CC40-5113EF4DCDBC}"/>
              </a:ext>
            </a:extLst>
          </p:cNvPr>
          <p:cNvSpPr/>
          <p:nvPr/>
        </p:nvSpPr>
        <p:spPr>
          <a:xfrm>
            <a:off x="9288065" y="3236330"/>
            <a:ext cx="1311398"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納品</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a:t>
            </a:r>
          </a:p>
        </p:txBody>
      </p:sp>
      <p:sp>
        <p:nvSpPr>
          <p:cNvPr id="8" name="ホームベース 60">
            <a:extLst>
              <a:ext uri="{FF2B5EF4-FFF2-40B4-BE49-F238E27FC236}">
                <a16:creationId xmlns:a16="http://schemas.microsoft.com/office/drawing/2014/main" id="{FBB80BB0-CA63-707D-04EB-8AE755E0248E}"/>
              </a:ext>
            </a:extLst>
          </p:cNvPr>
          <p:cNvSpPr/>
          <p:nvPr/>
        </p:nvSpPr>
        <p:spPr>
          <a:xfrm>
            <a:off x="8300689" y="3236330"/>
            <a:ext cx="1458514"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掲載準備</a:t>
            </a:r>
          </a:p>
        </p:txBody>
      </p:sp>
      <p:sp>
        <p:nvSpPr>
          <p:cNvPr id="9" name="ホームベース 65">
            <a:extLst>
              <a:ext uri="{FF2B5EF4-FFF2-40B4-BE49-F238E27FC236}">
                <a16:creationId xmlns:a16="http://schemas.microsoft.com/office/drawing/2014/main" id="{10875FE0-56EA-D354-F9A4-34E6C473E523}"/>
              </a:ext>
            </a:extLst>
          </p:cNvPr>
          <p:cNvSpPr/>
          <p:nvPr/>
        </p:nvSpPr>
        <p:spPr>
          <a:xfrm>
            <a:off x="10150839" y="4487344"/>
            <a:ext cx="1508012"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0" name="ホームベース 66">
            <a:extLst>
              <a:ext uri="{FF2B5EF4-FFF2-40B4-BE49-F238E27FC236}">
                <a16:creationId xmlns:a16="http://schemas.microsoft.com/office/drawing/2014/main" id="{ADF4CABB-5CAB-4757-0266-74037DC29A56}"/>
              </a:ext>
            </a:extLst>
          </p:cNvPr>
          <p:cNvSpPr/>
          <p:nvPr/>
        </p:nvSpPr>
        <p:spPr>
          <a:xfrm>
            <a:off x="8300689" y="4487344"/>
            <a:ext cx="2298773"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確認・検収</a:t>
            </a:r>
          </a:p>
        </p:txBody>
      </p:sp>
      <p:sp>
        <p:nvSpPr>
          <p:cNvPr id="11" name="ホームベース 61">
            <a:extLst>
              <a:ext uri="{FF2B5EF4-FFF2-40B4-BE49-F238E27FC236}">
                <a16:creationId xmlns:a16="http://schemas.microsoft.com/office/drawing/2014/main" id="{FF61C777-8EC9-67A0-A7EE-F4C572C8430E}"/>
              </a:ext>
            </a:extLst>
          </p:cNvPr>
          <p:cNvSpPr/>
          <p:nvPr/>
        </p:nvSpPr>
        <p:spPr>
          <a:xfrm>
            <a:off x="7416931" y="3248123"/>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p>
        </p:txBody>
      </p:sp>
      <p:sp>
        <p:nvSpPr>
          <p:cNvPr id="13" name="ホームベース 61">
            <a:extLst>
              <a:ext uri="{FF2B5EF4-FFF2-40B4-BE49-F238E27FC236}">
                <a16:creationId xmlns:a16="http://schemas.microsoft.com/office/drawing/2014/main" id="{FF232091-02A7-0387-2E4A-D4C5A3350A2E}"/>
              </a:ext>
            </a:extLst>
          </p:cNvPr>
          <p:cNvSpPr/>
          <p:nvPr/>
        </p:nvSpPr>
        <p:spPr>
          <a:xfrm>
            <a:off x="6484008" y="3248123"/>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発注確認</a:t>
            </a:r>
          </a:p>
        </p:txBody>
      </p:sp>
      <p:sp>
        <p:nvSpPr>
          <p:cNvPr id="26" name="ホームベース 61">
            <a:extLst>
              <a:ext uri="{FF2B5EF4-FFF2-40B4-BE49-F238E27FC236}">
                <a16:creationId xmlns:a16="http://schemas.microsoft.com/office/drawing/2014/main" id="{D54B8DBE-A05E-E38E-570F-710C38DEAE01}"/>
              </a:ext>
            </a:extLst>
          </p:cNvPr>
          <p:cNvSpPr/>
          <p:nvPr/>
        </p:nvSpPr>
        <p:spPr>
          <a:xfrm>
            <a:off x="7347130" y="4479482"/>
            <a:ext cx="1381199" cy="763862"/>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72000" rIns="0" bIns="45720" numCol="1" spcCol="0" rtlCol="0" fromWordArt="0" anchor="ctr" anchorCtr="0" forceAA="0" compatLnSpc="1">
            <a:prstTxWarp prst="textNoShape">
              <a:avLst/>
            </a:prstTxWarp>
            <a:noAutofit/>
          </a:bodyPr>
          <a:lstStyle/>
          <a:p>
            <a:pPr algn="ctr">
              <a:lnSpc>
                <a:spcPct val="120000"/>
              </a:lnSpc>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通知受信</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27" name="ホームベース 68">
            <a:extLst>
              <a:ext uri="{FF2B5EF4-FFF2-40B4-BE49-F238E27FC236}">
                <a16:creationId xmlns:a16="http://schemas.microsoft.com/office/drawing/2014/main" id="{AC1C6045-E61C-5AB6-C020-2EB1938FD88D}"/>
              </a:ext>
            </a:extLst>
          </p:cNvPr>
          <p:cNvSpPr/>
          <p:nvPr/>
        </p:nvSpPr>
        <p:spPr>
          <a:xfrm>
            <a:off x="5495209" y="4487344"/>
            <a:ext cx="2258905"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28" name="ホームベース 67">
            <a:extLst>
              <a:ext uri="{FF2B5EF4-FFF2-40B4-BE49-F238E27FC236}">
                <a16:creationId xmlns:a16="http://schemas.microsoft.com/office/drawing/2014/main" id="{3E1960B9-8D45-2733-B686-90FF77875E96}"/>
              </a:ext>
            </a:extLst>
          </p:cNvPr>
          <p:cNvSpPr/>
          <p:nvPr/>
        </p:nvSpPr>
        <p:spPr>
          <a:xfrm>
            <a:off x="5674549" y="4487344"/>
            <a:ext cx="1183542"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a:t>
            </a:r>
          </a:p>
        </p:txBody>
      </p:sp>
      <p:sp>
        <p:nvSpPr>
          <p:cNvPr id="29" name="ホームベース 68">
            <a:extLst>
              <a:ext uri="{FF2B5EF4-FFF2-40B4-BE49-F238E27FC236}">
                <a16:creationId xmlns:a16="http://schemas.microsoft.com/office/drawing/2014/main" id="{0348D5F7-D1DE-BD43-0DEF-8C5DB4C92671}"/>
              </a:ext>
            </a:extLst>
          </p:cNvPr>
          <p:cNvSpPr/>
          <p:nvPr/>
        </p:nvSpPr>
        <p:spPr>
          <a:xfrm>
            <a:off x="4794606" y="4487344"/>
            <a:ext cx="1273413"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0" name="ホームベース 69">
            <a:extLst>
              <a:ext uri="{FF2B5EF4-FFF2-40B4-BE49-F238E27FC236}">
                <a16:creationId xmlns:a16="http://schemas.microsoft.com/office/drawing/2014/main" id="{B583C641-6311-2244-E3D6-38A2DB0262DA}"/>
              </a:ext>
            </a:extLst>
          </p:cNvPr>
          <p:cNvSpPr/>
          <p:nvPr/>
        </p:nvSpPr>
        <p:spPr>
          <a:xfrm>
            <a:off x="2434591" y="4487344"/>
            <a:ext cx="1068986"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案件作成</a:t>
            </a:r>
          </a:p>
        </p:txBody>
      </p:sp>
      <p:sp>
        <p:nvSpPr>
          <p:cNvPr id="31" name="タイトル 2">
            <a:extLst>
              <a:ext uri="{FF2B5EF4-FFF2-40B4-BE49-F238E27FC236}">
                <a16:creationId xmlns:a16="http://schemas.microsoft.com/office/drawing/2014/main" id="{27E2C256-D720-3D16-4F75-800C92BBA79B}"/>
              </a:ext>
            </a:extLst>
          </p:cNvPr>
          <p:cNvSpPr txBox="1">
            <a:spLocks/>
          </p:cNvSpPr>
          <p:nvPr/>
        </p:nvSpPr>
        <p:spPr>
          <a:xfrm>
            <a:off x="6068019" y="5429067"/>
            <a:ext cx="2511489"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該当する約款</a:t>
            </a:r>
          </a:p>
        </p:txBody>
      </p:sp>
      <p:cxnSp>
        <p:nvCxnSpPr>
          <p:cNvPr id="32" name="直線コネクタ 31">
            <a:extLst>
              <a:ext uri="{FF2B5EF4-FFF2-40B4-BE49-F238E27FC236}">
                <a16:creationId xmlns:a16="http://schemas.microsoft.com/office/drawing/2014/main" id="{E74188E8-3302-683C-EC7C-829D15A4A3E6}"/>
              </a:ext>
            </a:extLst>
          </p:cNvPr>
          <p:cNvCxnSpPr>
            <a:cxnSpLocks/>
          </p:cNvCxnSpPr>
          <p:nvPr/>
        </p:nvCxnSpPr>
        <p:spPr>
          <a:xfrm>
            <a:off x="6068433" y="5120380"/>
            <a:ext cx="0" cy="519310"/>
          </a:xfrm>
          <a:prstGeom prst="line">
            <a:avLst/>
          </a:prstGeom>
          <a:noFill/>
          <a:ln w="9525" cap="flat" cmpd="sng" algn="ctr">
            <a:solidFill>
              <a:schemeClr val="accent6">
                <a:lumMod val="50000"/>
              </a:schemeClr>
            </a:solidFill>
            <a:prstDash val="solid"/>
          </a:ln>
          <a:effectLst/>
        </p:spPr>
      </p:cxnSp>
      <p:sp>
        <p:nvSpPr>
          <p:cNvPr id="33" name="円/楕円 78">
            <a:extLst>
              <a:ext uri="{FF2B5EF4-FFF2-40B4-BE49-F238E27FC236}">
                <a16:creationId xmlns:a16="http://schemas.microsoft.com/office/drawing/2014/main" id="{5552C3F1-988A-E6F9-AAB0-7324DFD950D0}"/>
              </a:ext>
            </a:extLst>
          </p:cNvPr>
          <p:cNvSpPr>
            <a:spLocks noChangeAspect="1"/>
          </p:cNvSpPr>
          <p:nvPr/>
        </p:nvSpPr>
        <p:spPr>
          <a:xfrm>
            <a:off x="6014433" y="5066380"/>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2" name="ホームベース 63">
            <a:extLst>
              <a:ext uri="{FF2B5EF4-FFF2-40B4-BE49-F238E27FC236}">
                <a16:creationId xmlns:a16="http://schemas.microsoft.com/office/drawing/2014/main" id="{DC0CB459-7684-F1C5-0F1F-5AF42252A5F9}"/>
              </a:ext>
            </a:extLst>
          </p:cNvPr>
          <p:cNvSpPr/>
          <p:nvPr/>
        </p:nvSpPr>
        <p:spPr>
          <a:xfrm>
            <a:off x="4843467" y="3259635"/>
            <a:ext cx="2013729"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4" name="ホームベース 63">
            <a:extLst>
              <a:ext uri="{FF2B5EF4-FFF2-40B4-BE49-F238E27FC236}">
                <a16:creationId xmlns:a16="http://schemas.microsoft.com/office/drawing/2014/main" id="{BE0AE576-1F43-AE63-67DA-BC5AB243876B}"/>
              </a:ext>
            </a:extLst>
          </p:cNvPr>
          <p:cNvSpPr/>
          <p:nvPr/>
        </p:nvSpPr>
        <p:spPr>
          <a:xfrm>
            <a:off x="3625716" y="3252054"/>
            <a:ext cx="233421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8" name="ホームベース 61">
            <a:extLst>
              <a:ext uri="{FF2B5EF4-FFF2-40B4-BE49-F238E27FC236}">
                <a16:creationId xmlns:a16="http://schemas.microsoft.com/office/drawing/2014/main" id="{CD52924A-9FC6-A050-FB47-47D1CCA839CB}"/>
              </a:ext>
            </a:extLst>
          </p:cNvPr>
          <p:cNvSpPr/>
          <p:nvPr/>
        </p:nvSpPr>
        <p:spPr>
          <a:xfrm>
            <a:off x="4386542" y="3248123"/>
            <a:ext cx="1685950"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発注内容設定</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15" name="ホームベース 62">
            <a:extLst>
              <a:ext uri="{FF2B5EF4-FFF2-40B4-BE49-F238E27FC236}">
                <a16:creationId xmlns:a16="http://schemas.microsoft.com/office/drawing/2014/main" id="{4FB9C1A2-C340-EF8B-CF6C-7CC167885B08}"/>
              </a:ext>
            </a:extLst>
          </p:cNvPr>
          <p:cNvSpPr/>
          <p:nvPr/>
        </p:nvSpPr>
        <p:spPr>
          <a:xfrm>
            <a:off x="3101636" y="3252118"/>
            <a:ext cx="1685951" cy="7560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a:ea typeface="Meiryo"/>
              </a:rPr>
              <a:t>企業商材審査</a:t>
            </a:r>
            <a:endParaRPr lang="ja-JP" altLang="en-US" sz="1100" b="1" kern="0" spc="100" dirty="0">
              <a:solidFill>
                <a:srgbClr val="FFFFFF"/>
              </a:solidFill>
              <a:latin typeface="Meiryo"/>
              <a:ea typeface="Meiryo"/>
            </a:endParaRPr>
          </a:p>
        </p:txBody>
      </p:sp>
      <p:sp>
        <p:nvSpPr>
          <p:cNvPr id="16" name="ホームベース 63">
            <a:extLst>
              <a:ext uri="{FF2B5EF4-FFF2-40B4-BE49-F238E27FC236}">
                <a16:creationId xmlns:a16="http://schemas.microsoft.com/office/drawing/2014/main" id="{77B83633-A099-638E-7E32-298C328BA7C7}"/>
              </a:ext>
            </a:extLst>
          </p:cNvPr>
          <p:cNvSpPr/>
          <p:nvPr/>
        </p:nvSpPr>
        <p:spPr>
          <a:xfrm>
            <a:off x="2101891" y="3236330"/>
            <a:ext cx="139575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7" name="ホームベース 64">
            <a:extLst>
              <a:ext uri="{FF2B5EF4-FFF2-40B4-BE49-F238E27FC236}">
                <a16:creationId xmlns:a16="http://schemas.microsoft.com/office/drawing/2014/main" id="{B4824F8F-35D6-3E96-F692-423AAA70AECF}"/>
              </a:ext>
            </a:extLst>
          </p:cNvPr>
          <p:cNvSpPr/>
          <p:nvPr/>
        </p:nvSpPr>
        <p:spPr>
          <a:xfrm>
            <a:off x="1399779" y="3236330"/>
            <a:ext cx="1455916" cy="7596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アカウント発行</a:t>
            </a:r>
            <a:endParaRPr kumimoji="0" lang="en-US" altLang="ja-JP" sz="1100" b="1" kern="0" spc="100">
              <a:solidFill>
                <a:srgbClr val="FFFFFF"/>
              </a:solidFill>
              <a:latin typeface="Meiryo" panose="020B0604030504040204" pitchFamily="34" charset="-128"/>
              <a:ea typeface="Meiryo" panose="020B0604030504040204" pitchFamily="34" charset="-128"/>
            </a:endParaRPr>
          </a:p>
        </p:txBody>
      </p:sp>
      <p:grpSp>
        <p:nvGrpSpPr>
          <p:cNvPr id="35" name="グループ化 34">
            <a:extLst>
              <a:ext uri="{FF2B5EF4-FFF2-40B4-BE49-F238E27FC236}">
                <a16:creationId xmlns:a16="http://schemas.microsoft.com/office/drawing/2014/main" id="{163983A9-3323-93D8-AA88-E07B91E95142}"/>
              </a:ext>
            </a:extLst>
          </p:cNvPr>
          <p:cNvGrpSpPr/>
          <p:nvPr/>
        </p:nvGrpSpPr>
        <p:grpSpPr>
          <a:xfrm>
            <a:off x="1488689" y="2603545"/>
            <a:ext cx="2238838" cy="826344"/>
            <a:chOff x="1617744" y="3050097"/>
            <a:chExt cx="2238838" cy="826344"/>
          </a:xfrm>
        </p:grpSpPr>
        <p:grpSp>
          <p:nvGrpSpPr>
            <p:cNvPr id="22" name="グループ化 21">
              <a:extLst>
                <a:ext uri="{FF2B5EF4-FFF2-40B4-BE49-F238E27FC236}">
                  <a16:creationId xmlns:a16="http://schemas.microsoft.com/office/drawing/2014/main" id="{F6686C4F-EF15-9D3B-E4A3-5205A49F8BC3}"/>
                </a:ext>
              </a:extLst>
            </p:cNvPr>
            <p:cNvGrpSpPr/>
            <p:nvPr/>
          </p:nvGrpSpPr>
          <p:grpSpPr>
            <a:xfrm rot="10800000">
              <a:off x="1617744" y="3303131"/>
              <a:ext cx="110666" cy="573310"/>
              <a:chOff x="3646569" y="6103481"/>
              <a:chExt cx="110666" cy="573310"/>
            </a:xfrm>
          </p:grpSpPr>
          <p:cxnSp>
            <p:nvCxnSpPr>
              <p:cNvPr id="23" name="直線コネクタ 22">
                <a:extLst>
                  <a:ext uri="{FF2B5EF4-FFF2-40B4-BE49-F238E27FC236}">
                    <a16:creationId xmlns:a16="http://schemas.microsoft.com/office/drawing/2014/main" id="{205506F3-1CA6-E6F8-AF4B-CDC99A1FA11C}"/>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24" name="円/楕円 78">
                <a:extLst>
                  <a:ext uri="{FF2B5EF4-FFF2-40B4-BE49-F238E27FC236}">
                    <a16:creationId xmlns:a16="http://schemas.microsoft.com/office/drawing/2014/main" id="{E0E81C56-D10D-10D3-FF08-490134D4B19D}"/>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25" name="テキスト ボックス 24">
              <a:extLst>
                <a:ext uri="{FF2B5EF4-FFF2-40B4-BE49-F238E27FC236}">
                  <a16:creationId xmlns:a16="http://schemas.microsoft.com/office/drawing/2014/main" id="{19BB691E-807B-D543-4BFB-7F4811F271BC}"/>
                </a:ext>
              </a:extLst>
            </p:cNvPr>
            <p:cNvSpPr txBox="1"/>
            <p:nvPr/>
          </p:nvSpPr>
          <p:spPr>
            <a:xfrm>
              <a:off x="1681593" y="3050097"/>
              <a:ext cx="2174989" cy="4308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ltLang="ja-JP" sz="1100" dirty="0">
                  <a:latin typeface="メイリオ"/>
                  <a:ea typeface="メイリオ"/>
                  <a:cs typeface="Calibri"/>
                </a:rPr>
                <a:t>LINE Biz Process Manager</a:t>
              </a:r>
              <a:r>
                <a:rPr lang="ja-JP" altLang="en-US" sz="1100" dirty="0">
                  <a:latin typeface="メイリオ"/>
                  <a:ea typeface="メイリオ"/>
                  <a:cs typeface="Calibri"/>
                </a:rPr>
                <a:t>の</a:t>
              </a:r>
              <a:endParaRPr lang="en-US" altLang="ja-JP" sz="1100" dirty="0">
                <a:latin typeface="メイリオ"/>
                <a:ea typeface="メイリオ"/>
                <a:cs typeface="Calibri"/>
              </a:endParaRPr>
            </a:p>
            <a:p>
              <a:pPr algn="l"/>
              <a:r>
                <a:rPr lang="ja-JP" altLang="en-US" sz="1100" dirty="0">
                  <a:latin typeface="メイリオ"/>
                  <a:ea typeface="メイリオ"/>
                  <a:cs typeface="Calibri"/>
                </a:rPr>
                <a:t>アカウントをお持ちでない場合</a:t>
              </a:r>
              <a:endParaRPr lang="ja-JP" altLang="en-US" sz="1100" dirty="0">
                <a:latin typeface="メイリオ"/>
                <a:ea typeface="メイリオ"/>
              </a:endParaRPr>
            </a:p>
          </p:txBody>
        </p:sp>
      </p:grpSp>
      <p:cxnSp>
        <p:nvCxnSpPr>
          <p:cNvPr id="18" name="直線コネクタ 17">
            <a:extLst>
              <a:ext uri="{FF2B5EF4-FFF2-40B4-BE49-F238E27FC236}">
                <a16:creationId xmlns:a16="http://schemas.microsoft.com/office/drawing/2014/main" id="{63B2ACBF-9964-16AF-D04A-85FE3FA2D96D}"/>
              </a:ext>
            </a:extLst>
          </p:cNvPr>
          <p:cNvCxnSpPr>
            <a:cxnSpLocks/>
          </p:cNvCxnSpPr>
          <p:nvPr/>
        </p:nvCxnSpPr>
        <p:spPr>
          <a:xfrm>
            <a:off x="8692324" y="3027293"/>
            <a:ext cx="0" cy="2321906"/>
          </a:xfrm>
          <a:prstGeom prst="line">
            <a:avLst/>
          </a:prstGeom>
          <a:noFill/>
          <a:ln w="34925" cap="flat" cmpd="sng" algn="ctr">
            <a:solidFill>
              <a:schemeClr val="accent1"/>
            </a:solidFill>
            <a:prstDash val="sysDot"/>
          </a:ln>
          <a:effectLst>
            <a:glow rad="38651">
              <a:srgbClr val="FFFFFF"/>
            </a:glow>
          </a:effectLst>
        </p:spPr>
      </p:cxnSp>
      <p:grpSp>
        <p:nvGrpSpPr>
          <p:cNvPr id="36" name="グループ化 35">
            <a:extLst>
              <a:ext uri="{FF2B5EF4-FFF2-40B4-BE49-F238E27FC236}">
                <a16:creationId xmlns:a16="http://schemas.microsoft.com/office/drawing/2014/main" id="{19A308AC-0945-D581-18E8-485CB375B0E0}"/>
              </a:ext>
            </a:extLst>
          </p:cNvPr>
          <p:cNvGrpSpPr/>
          <p:nvPr/>
        </p:nvGrpSpPr>
        <p:grpSpPr>
          <a:xfrm rot="10800000">
            <a:off x="4852945" y="2856579"/>
            <a:ext cx="110666" cy="573310"/>
            <a:chOff x="3646569" y="6103481"/>
            <a:chExt cx="110666" cy="573310"/>
          </a:xfrm>
        </p:grpSpPr>
        <p:cxnSp>
          <p:nvCxnSpPr>
            <p:cNvPr id="39" name="直線コネクタ 38">
              <a:extLst>
                <a:ext uri="{FF2B5EF4-FFF2-40B4-BE49-F238E27FC236}">
                  <a16:creationId xmlns:a16="http://schemas.microsoft.com/office/drawing/2014/main" id="{C5F95645-B394-28E9-395A-8C58BBC0EEC7}"/>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42" name="円/楕円 78">
              <a:extLst>
                <a:ext uri="{FF2B5EF4-FFF2-40B4-BE49-F238E27FC236}">
                  <a16:creationId xmlns:a16="http://schemas.microsoft.com/office/drawing/2014/main" id="{D36B9CDF-74B4-E336-2185-392E6B3ADA05}"/>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37" name="テキスト ボックス 36">
            <a:extLst>
              <a:ext uri="{FF2B5EF4-FFF2-40B4-BE49-F238E27FC236}">
                <a16:creationId xmlns:a16="http://schemas.microsoft.com/office/drawing/2014/main" id="{894F72DC-B035-5043-3270-62414DE0FA78}"/>
              </a:ext>
            </a:extLst>
          </p:cNvPr>
          <p:cNvSpPr txBox="1"/>
          <p:nvPr/>
        </p:nvSpPr>
        <p:spPr>
          <a:xfrm>
            <a:off x="4908277" y="2503697"/>
            <a:ext cx="2598611" cy="5693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100" dirty="0">
                <a:latin typeface="メイリオ"/>
                <a:ea typeface="メイリオ"/>
                <a:cs typeface="Calibri"/>
              </a:rPr>
              <a:t>スペシャル商品のみ</a:t>
            </a:r>
            <a:endParaRPr lang="en-US" altLang="ja-JP" sz="1100" dirty="0">
              <a:latin typeface="メイリオ"/>
              <a:ea typeface="メイリオ"/>
              <a:cs typeface="Calibri"/>
            </a:endParaRPr>
          </a:p>
          <a:p>
            <a:pPr algn="l"/>
            <a:r>
              <a:rPr lang="en-US" altLang="ja-JP" sz="1000" dirty="0">
                <a:latin typeface="メイリオ"/>
                <a:ea typeface="メイリオ"/>
                <a:cs typeface="Calibri"/>
              </a:rPr>
              <a:t>※</a:t>
            </a:r>
            <a:r>
              <a:rPr lang="ja-JP" altLang="en-US" sz="1000" dirty="0">
                <a:latin typeface="メイリオ"/>
                <a:ea typeface="メイリオ"/>
                <a:cs typeface="Calibri"/>
              </a:rPr>
              <a:t>レギュラー商品は企業商材審査通過後</a:t>
            </a:r>
            <a:endParaRPr lang="en-US" altLang="ja-JP" sz="1000" dirty="0">
              <a:latin typeface="メイリオ"/>
              <a:ea typeface="メイリオ"/>
              <a:cs typeface="Calibri"/>
            </a:endParaRPr>
          </a:p>
          <a:p>
            <a:pPr algn="l"/>
            <a:r>
              <a:rPr lang="ja-JP" altLang="en-US" sz="1000" dirty="0">
                <a:latin typeface="メイリオ"/>
                <a:ea typeface="メイリオ"/>
                <a:cs typeface="Calibri"/>
              </a:rPr>
              <a:t>　そのまま発注いただけます</a:t>
            </a:r>
            <a:endParaRPr lang="en-US" altLang="ja-JP" sz="1000" dirty="0">
              <a:latin typeface="メイリオ"/>
              <a:ea typeface="メイリオ"/>
              <a:cs typeface="Calibri"/>
            </a:endParaRPr>
          </a:p>
        </p:txBody>
      </p:sp>
      <p:sp>
        <p:nvSpPr>
          <p:cNvPr id="46" name="タイトル 2">
            <a:extLst>
              <a:ext uri="{FF2B5EF4-FFF2-40B4-BE49-F238E27FC236}">
                <a16:creationId xmlns:a16="http://schemas.microsoft.com/office/drawing/2014/main" id="{E0D072E8-F451-A52D-1B02-01B6FC2ABE83}"/>
              </a:ext>
            </a:extLst>
          </p:cNvPr>
          <p:cNvSpPr txBox="1">
            <a:spLocks/>
          </p:cNvSpPr>
          <p:nvPr/>
        </p:nvSpPr>
        <p:spPr>
          <a:xfrm>
            <a:off x="8704814" y="5429067"/>
            <a:ext cx="2765097"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請求書はメール送付での発行と</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なります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制作・掲載費が広告料金に内包</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される場合は請求書発行はありません</a:t>
            </a:r>
          </a:p>
        </p:txBody>
      </p:sp>
      <p:cxnSp>
        <p:nvCxnSpPr>
          <p:cNvPr id="47" name="直線コネクタ 46">
            <a:extLst>
              <a:ext uri="{FF2B5EF4-FFF2-40B4-BE49-F238E27FC236}">
                <a16:creationId xmlns:a16="http://schemas.microsoft.com/office/drawing/2014/main" id="{7FA89ED0-07BF-473E-CFF0-851430308ED0}"/>
              </a:ext>
            </a:extLst>
          </p:cNvPr>
          <p:cNvCxnSpPr>
            <a:cxnSpLocks/>
          </p:cNvCxnSpPr>
          <p:nvPr/>
        </p:nvCxnSpPr>
        <p:spPr>
          <a:xfrm>
            <a:off x="11470004" y="3637635"/>
            <a:ext cx="0" cy="2002055"/>
          </a:xfrm>
          <a:prstGeom prst="line">
            <a:avLst/>
          </a:prstGeom>
          <a:noFill/>
          <a:ln w="9525" cap="flat" cmpd="sng" algn="ctr">
            <a:solidFill>
              <a:schemeClr val="accent6">
                <a:lumMod val="50000"/>
              </a:schemeClr>
            </a:solidFill>
            <a:prstDash val="solid"/>
          </a:ln>
          <a:effectLst/>
        </p:spPr>
      </p:cxnSp>
      <p:sp>
        <p:nvSpPr>
          <p:cNvPr id="48" name="円/楕円 78">
            <a:extLst>
              <a:ext uri="{FF2B5EF4-FFF2-40B4-BE49-F238E27FC236}">
                <a16:creationId xmlns:a16="http://schemas.microsoft.com/office/drawing/2014/main" id="{4CC421E4-A3E8-58F2-5D00-A533501495F8}"/>
              </a:ext>
            </a:extLst>
          </p:cNvPr>
          <p:cNvSpPr>
            <a:spLocks noChangeAspect="1"/>
          </p:cNvSpPr>
          <p:nvPr/>
        </p:nvSpPr>
        <p:spPr>
          <a:xfrm>
            <a:off x="11416004" y="4849196"/>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9" name="円/楕円 78">
            <a:extLst>
              <a:ext uri="{FF2B5EF4-FFF2-40B4-BE49-F238E27FC236}">
                <a16:creationId xmlns:a16="http://schemas.microsoft.com/office/drawing/2014/main" id="{C18E30ED-5397-DC85-6E83-169C01AB3859}"/>
              </a:ext>
            </a:extLst>
          </p:cNvPr>
          <p:cNvSpPr>
            <a:spLocks noChangeAspect="1"/>
          </p:cNvSpPr>
          <p:nvPr/>
        </p:nvSpPr>
        <p:spPr>
          <a:xfrm>
            <a:off x="11416004" y="3576118"/>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nvGrpSpPr>
          <p:cNvPr id="19" name="グループ化 18">
            <a:extLst>
              <a:ext uri="{FF2B5EF4-FFF2-40B4-BE49-F238E27FC236}">
                <a16:creationId xmlns:a16="http://schemas.microsoft.com/office/drawing/2014/main" id="{61C0B8DE-62AF-B762-A773-0D8F1D8739CF}"/>
              </a:ext>
            </a:extLst>
          </p:cNvPr>
          <p:cNvGrpSpPr/>
          <p:nvPr/>
        </p:nvGrpSpPr>
        <p:grpSpPr>
          <a:xfrm>
            <a:off x="7754114" y="2584613"/>
            <a:ext cx="1876415" cy="469804"/>
            <a:chOff x="6757793" y="2283586"/>
            <a:chExt cx="1876415" cy="469804"/>
          </a:xfrm>
        </p:grpSpPr>
        <p:sp>
          <p:nvSpPr>
            <p:cNvPr id="20" name="テキスト ボックス 19">
              <a:extLst>
                <a:ext uri="{FF2B5EF4-FFF2-40B4-BE49-F238E27FC236}">
                  <a16:creationId xmlns:a16="http://schemas.microsoft.com/office/drawing/2014/main" id="{4AD22119-6C4B-43C4-FB1B-C964C984C2B3}"/>
                </a:ext>
              </a:extLst>
            </p:cNvPr>
            <p:cNvSpPr txBox="1"/>
            <p:nvPr/>
          </p:nvSpPr>
          <p:spPr>
            <a:xfrm>
              <a:off x="6757793" y="2285390"/>
              <a:ext cx="1876415" cy="468000"/>
            </a:xfrm>
            <a:prstGeom prst="roundRect">
              <a:avLst>
                <a:gd name="adj" fmla="val 50000"/>
              </a:avLst>
            </a:prstGeom>
            <a:solidFill>
              <a:srgbClr val="FFFFFF"/>
            </a:solidFill>
            <a:ln w="25400">
              <a:solidFill>
                <a:srgbClr val="000048"/>
              </a:solidFill>
            </a:ln>
          </p:spPr>
          <p:txBody>
            <a:bodyPr wrap="square" lIns="576000" tIns="72000" bIns="0" rtlCol="0" anchor="ctr">
              <a:noAutofit/>
            </a:bodyPr>
            <a:lstStyle/>
            <a:p>
              <a:pPr>
                <a:defRPr/>
              </a:pPr>
              <a:r>
                <a:rPr kumimoji="0" lang="ja-JP" altLang="en-US" sz="1600" b="1" kern="0">
                  <a:solidFill>
                    <a:srgbClr val="000048"/>
                  </a:solidFill>
                  <a:latin typeface="Meiryo" panose="020B0604030504040204" pitchFamily="34" charset="-128"/>
                  <a:ea typeface="Meiryo" panose="020B0604030504040204" pitchFamily="34" charset="-128"/>
                </a:rPr>
                <a:t>契約成立</a:t>
              </a:r>
            </a:p>
          </p:txBody>
        </p:sp>
        <p:pic>
          <p:nvPicPr>
            <p:cNvPr id="21" name="グラフィックス 20" descr="バッジ: チェックマーク 1 単色塗りつぶし">
              <a:extLst>
                <a:ext uri="{FF2B5EF4-FFF2-40B4-BE49-F238E27FC236}">
                  <a16:creationId xmlns:a16="http://schemas.microsoft.com/office/drawing/2014/main" id="{1D49CAFB-69E2-7AF8-623A-2EE74AD712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757793" y="2283586"/>
              <a:ext cx="469037" cy="469037"/>
            </a:xfrm>
            <a:prstGeom prst="rect">
              <a:avLst/>
            </a:prstGeom>
          </p:spPr>
        </p:pic>
      </p:grpSp>
      <p:sp>
        <p:nvSpPr>
          <p:cNvPr id="53" name="テキスト プレースホルダー 2">
            <a:extLst>
              <a:ext uri="{FF2B5EF4-FFF2-40B4-BE49-F238E27FC236}">
                <a16:creationId xmlns:a16="http://schemas.microsoft.com/office/drawing/2014/main" id="{68FB08E4-4A09-A1E8-F08D-AC5EA466F929}"/>
              </a:ext>
            </a:extLst>
          </p:cNvPr>
          <p:cNvSpPr>
            <a:spLocks noGrp="1"/>
          </p:cNvSpPr>
          <p:nvPr>
            <p:ph type="body" sz="quarter" idx="12"/>
          </p:nvPr>
        </p:nvSpPr>
        <p:spPr>
          <a:xfrm>
            <a:off x="587922" y="67514"/>
            <a:ext cx="968503" cy="410840"/>
          </a:xfrm>
        </p:spPr>
        <p:txBody>
          <a:bodyPr/>
          <a:lstStyle/>
          <a:p>
            <a:pPr marL="0" indent="0" algn="l">
              <a:buNone/>
            </a:pPr>
            <a:r>
              <a:rPr lang="ja-JP" altLang="en-US" spc="0"/>
              <a:t>申し込み</a:t>
            </a:r>
          </a:p>
        </p:txBody>
      </p:sp>
      <p:pic>
        <p:nvPicPr>
          <p:cNvPr id="54" name="図プレースホルダー 8" descr="アイコン&#10;&#10;自動的に生成された説明">
            <a:extLst>
              <a:ext uri="{FF2B5EF4-FFF2-40B4-BE49-F238E27FC236}">
                <a16:creationId xmlns:a16="http://schemas.microsoft.com/office/drawing/2014/main" id="{934A7E84-77C6-B825-D1F6-16931E58FF74}"/>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5817205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EF9B6-2803-1F5B-BC3A-3A106EA09A2B}"/>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30CF993-B01C-61EF-3865-628E84C61E4C}"/>
              </a:ext>
            </a:extLst>
          </p:cNvPr>
          <p:cNvSpPr>
            <a:spLocks noGrp="1"/>
          </p:cNvSpPr>
          <p:nvPr>
            <p:ph type="body" sz="quarter" idx="10"/>
          </p:nvPr>
        </p:nvSpPr>
        <p:spPr/>
        <p:txBody>
          <a:bodyPr/>
          <a:lstStyle/>
          <a:p>
            <a:r>
              <a:rPr lang="ja-JP" altLang="en-US"/>
              <a:t>お申し込み方法</a:t>
            </a:r>
            <a:endParaRPr lang="ja-JP" altLang="en-US" dirty="0"/>
          </a:p>
        </p:txBody>
      </p:sp>
      <p:sp>
        <p:nvSpPr>
          <p:cNvPr id="2" name="タイトル 2">
            <a:extLst>
              <a:ext uri="{FF2B5EF4-FFF2-40B4-BE49-F238E27FC236}">
                <a16:creationId xmlns:a16="http://schemas.microsoft.com/office/drawing/2014/main" id="{1E599BFE-5936-39F3-5271-20187AA96C54}"/>
              </a:ext>
            </a:extLst>
          </p:cNvPr>
          <p:cNvSpPr txBox="1">
            <a:spLocks/>
          </p:cNvSpPr>
          <p:nvPr/>
        </p:nvSpPr>
        <p:spPr>
          <a:xfrm>
            <a:off x="612270" y="1044507"/>
            <a:ext cx="10607226" cy="708879"/>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お申し込みは、</a:t>
            </a:r>
            <a:r>
              <a:rPr lang="en-US" altLang="ja-JP" sz="1400" dirty="0">
                <a:solidFill>
                  <a:srgbClr val="0D0D0D"/>
                </a:solidFill>
                <a:latin typeface="メイリオ" panose="020B0604030504040204" pitchFamily="50" charset="-128"/>
                <a:ea typeface="メイリオ" panose="020B0604030504040204" pitchFamily="50" charset="-128"/>
              </a:rPr>
              <a:t>LINE Biz Process Manager</a:t>
            </a:r>
            <a:r>
              <a:rPr lang="ja-JP" altLang="en-US" sz="1400" dirty="0">
                <a:solidFill>
                  <a:srgbClr val="0D0D0D"/>
                </a:solidFill>
                <a:latin typeface="メイリオ" panose="020B0604030504040204" pitchFamily="50" charset="-128"/>
                <a:ea typeface="メイリオ" panose="020B0604030504040204" pitchFamily="50" charset="-128"/>
              </a:rPr>
              <a:t>（</a:t>
            </a: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）より行ってください。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でのお申し込みは以下の手順で進行し、「発注受領」ステータス到達時点で契約成立となります。</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DB01B901-A79B-A940-EB9A-F44EC5103113}"/>
              </a:ext>
            </a:extLst>
          </p:cNvPr>
          <p:cNvSpPr/>
          <p:nvPr/>
        </p:nvSpPr>
        <p:spPr>
          <a:xfrm>
            <a:off x="666233" y="1753386"/>
            <a:ext cx="1152000" cy="1357458"/>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案件作成</a:t>
            </a:r>
          </a:p>
        </p:txBody>
      </p:sp>
      <p:sp>
        <p:nvSpPr>
          <p:cNvPr id="75" name="正方形/長方形 74">
            <a:extLst>
              <a:ext uri="{FF2B5EF4-FFF2-40B4-BE49-F238E27FC236}">
                <a16:creationId xmlns:a16="http://schemas.microsoft.com/office/drawing/2014/main" id="{C0ABA3AB-D872-4EAA-7063-93E08AC0BD02}"/>
              </a:ext>
            </a:extLst>
          </p:cNvPr>
          <p:cNvSpPr/>
          <p:nvPr/>
        </p:nvSpPr>
        <p:spPr>
          <a:xfrm>
            <a:off x="666233" y="3423505"/>
            <a:ext cx="1152000" cy="576588"/>
          </a:xfrm>
          <a:prstGeom prst="rect">
            <a:avLst/>
          </a:prstGeom>
          <a:solidFill>
            <a:schemeClr val="bg1"/>
          </a:solidFill>
          <a:ln w="28575" cap="flat" cmpd="sng" algn="ctr">
            <a:solidFill>
              <a:srgbClr val="000048"/>
            </a:solidFill>
            <a:prstDash val="solid"/>
            <a:miter lim="800000"/>
          </a:ln>
          <a:effectLst/>
        </p:spPr>
        <p:txBody>
          <a:bodyPr tIns="72000" bIns="540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企業</a:t>
            </a:r>
            <a:r>
              <a:rPr kumimoji="0" lang="ja-JP" altLang="en-US" sz="1050" b="1" i="0" u="none" strike="noStrike" kern="0" cap="none" spc="0" normalizeH="0" baseline="0" noProof="0">
                <a:ln>
                  <a:noFill/>
                </a:ln>
                <a:solidFill>
                  <a:srgbClr val="000048"/>
                </a:solidFill>
                <a:effectLst/>
                <a:uLnTx/>
                <a:uFillTx/>
                <a:latin typeface="Calibri" panose="020F0502020204030204"/>
                <a:ea typeface="メイリオ" panose="020B0604030504040204" pitchFamily="50" charset="-128"/>
                <a:cs typeface="+mn-cs"/>
              </a:rPr>
              <a:t>・商材審査</a:t>
            </a:r>
            <a:endParaRPr kumimoji="0" lang="ja-JP" altLang="en-US" sz="105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endParaRPr>
          </a:p>
        </p:txBody>
      </p:sp>
      <p:sp>
        <p:nvSpPr>
          <p:cNvPr id="76" name="正方形/長方形 75">
            <a:extLst>
              <a:ext uri="{FF2B5EF4-FFF2-40B4-BE49-F238E27FC236}">
                <a16:creationId xmlns:a16="http://schemas.microsoft.com/office/drawing/2014/main" id="{E93B6A22-B9F3-6843-3254-0F736D30DF45}"/>
              </a:ext>
            </a:extLst>
          </p:cNvPr>
          <p:cNvSpPr/>
          <p:nvPr/>
        </p:nvSpPr>
        <p:spPr>
          <a:xfrm>
            <a:off x="666233" y="4579617"/>
            <a:ext cx="1152000" cy="1152000"/>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77" name="正方形/長方形 76">
            <a:extLst>
              <a:ext uri="{FF2B5EF4-FFF2-40B4-BE49-F238E27FC236}">
                <a16:creationId xmlns:a16="http://schemas.microsoft.com/office/drawing/2014/main" id="{4AB9E840-7268-4C93-0211-208FFA270F4B}"/>
              </a:ext>
            </a:extLst>
          </p:cNvPr>
          <p:cNvSpPr/>
          <p:nvPr/>
        </p:nvSpPr>
        <p:spPr>
          <a:xfrm>
            <a:off x="1826531" y="1753385"/>
            <a:ext cx="5059610" cy="1357459"/>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「申込商品」から以下を選択してください。</a:t>
            </a:r>
            <a: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kern="0" dirty="0">
                <a:solidFill>
                  <a:srgbClr val="002AFF"/>
                </a:solidFill>
                <a:latin typeface="メイリオ" panose="020B0604030504040204" pitchFamily="50" charset="-128"/>
                <a:ea typeface="メイリオ" panose="020B0604030504040204" pitchFamily="50" charset="-128"/>
              </a:rPr>
              <a:t>　</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広告</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ヤフー広告</a:t>
            </a:r>
            <a:br>
              <a:rPr kumimoji="0" lang="en-US" altLang="ja-JP"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　　　</a:t>
            </a:r>
            <a:r>
              <a:rPr kumimoji="0" lang="ja-JP" altLang="en-US" sz="110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特集・タイアップ広告・クリエイティブ</a:t>
            </a:r>
            <a:r>
              <a:rPr kumimoji="0" lang="ja-JP" altLang="en-US" sz="1100" i="0" u="none" strike="noStrike" kern="0" cap="none" spc="0" normalizeH="0" baseline="0" noProof="0">
                <a:ln>
                  <a:noFill/>
                </a:ln>
                <a:solidFill>
                  <a:srgbClr val="002AFF"/>
                </a:solidFill>
                <a:effectLst/>
                <a:uLnTx/>
                <a:uFillTx/>
                <a:latin typeface="メイリオ" panose="020B0604030504040204" pitchFamily="50" charset="-128"/>
                <a:ea typeface="メイリオ" panose="020B0604030504040204" pitchFamily="50" charset="-128"/>
                <a:cs typeface="+mn-cs"/>
              </a:rPr>
              <a:t>企画</a:t>
            </a:r>
            <a:r>
              <a:rPr kumimoji="0" lang="ja-JP" altLang="en-US" sz="1100" b="1" i="0" u="none" strike="noStrike" kern="0" cap="none" spc="0" normalizeH="0" baseline="0" noProof="0">
                <a:ln>
                  <a:noFill/>
                </a:ln>
                <a:solidFill>
                  <a:schemeClr val="tx2">
                    <a:lumMod val="50000"/>
                    <a:lumOff val="50000"/>
                  </a:schemeClr>
                </a:solidFill>
                <a:effectLst/>
                <a:uLnTx/>
                <a:uFillTx/>
                <a:latin typeface="メイリオ" panose="020B0604030504040204" pitchFamily="50" charset="-128"/>
                <a:ea typeface="メイリオ" panose="020B0604030504040204" pitchFamily="50" charset="-128"/>
                <a:cs typeface="+mn-cs"/>
              </a:rPr>
              <a:t>（レギュラー商品）</a:t>
            </a:r>
            <a:endParaRPr kumimoji="0" lang="en-US" altLang="ja-JP" sz="1100" i="0" u="none" strike="noStrike" kern="0" cap="none" spc="0" normalizeH="0" baseline="0" noProof="0" dirty="0">
              <a:ln>
                <a:noFill/>
              </a:ln>
              <a:solidFill>
                <a:schemeClr val="tx2">
                  <a:lumMod val="50000"/>
                  <a:lumOff val="50000"/>
                </a:schemeClr>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必要事項を入力し、関連約款を確認、同意いただき「作成」ボタンを</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押して案件作成完了です。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契約サービス詳細（本資料の商品名）の選択は「発注」画面で行います。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8" name="正方形/長方形 77">
            <a:extLst>
              <a:ext uri="{FF2B5EF4-FFF2-40B4-BE49-F238E27FC236}">
                <a16:creationId xmlns:a16="http://schemas.microsoft.com/office/drawing/2014/main" id="{AF8BBBF3-AD39-EC49-F6CC-13FF6874E663}"/>
              </a:ext>
            </a:extLst>
          </p:cNvPr>
          <p:cNvSpPr/>
          <p:nvPr/>
        </p:nvSpPr>
        <p:spPr>
          <a:xfrm>
            <a:off x="1826531" y="3423505"/>
            <a:ext cx="5059610" cy="576588"/>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hlinkClick r:id="rId3"/>
              </a:rPr>
              <a:t>アカウント審査基準</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に基づき、広告主様</a:t>
            </a:r>
            <a:r>
              <a:rPr kumimoji="0" lang="ja-JP" altLang="en-US" sz="1100" kern="0" dirty="0">
                <a:solidFill>
                  <a:srgbClr val="000000"/>
                </a:solidFill>
                <a:latin typeface="メイリオ" panose="020B0604030504040204" pitchFamily="50" charset="-128"/>
                <a:ea typeface="メイリオ" panose="020B0604030504040204" pitchFamily="50" charset="-128"/>
              </a:rPr>
              <a:t>・</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訴求内容の審査を行います。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9" name="正方形/長方形 78">
            <a:extLst>
              <a:ext uri="{FF2B5EF4-FFF2-40B4-BE49-F238E27FC236}">
                <a16:creationId xmlns:a16="http://schemas.microsoft.com/office/drawing/2014/main" id="{F88794C0-6079-280E-926F-8062942606EF}"/>
              </a:ext>
            </a:extLst>
          </p:cNvPr>
          <p:cNvSpPr/>
          <p:nvPr/>
        </p:nvSpPr>
        <p:spPr>
          <a:xfrm>
            <a:off x="1826531" y="4579617"/>
            <a:ext cx="5059610" cy="1152000"/>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a:t>
            </a:r>
            <a:r>
              <a:rPr kumimoji="0" lang="en-US" altLang="ja-JP" sz="1100" b="1" kern="0" dirty="0">
                <a:solidFill>
                  <a:srgbClr val="000000"/>
                </a:solidFill>
                <a:latin typeface="メイリオ" panose="020B0604030504040204" pitchFamily="50" charset="-128"/>
                <a:ea typeface="メイリオ" panose="020B0604030504040204" pitchFamily="50" charset="-128"/>
              </a:rPr>
              <a:t>1</a:t>
            </a: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6</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の「スペック詳細」ページを参照し、必要事項</a:t>
            </a:r>
            <a:r>
              <a:rPr kumimoji="0" lang="ja-JP" altLang="en-US" sz="11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を入力して</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ください。</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20000"/>
              </a:lnSpc>
              <a:spcBef>
                <a:spcPct val="0"/>
              </a:spcBef>
              <a:spcAft>
                <a:spcPct val="0"/>
              </a:spcAft>
              <a:buClrTx/>
              <a:buSzTx/>
              <a:tabLst/>
              <a:defRPr/>
            </a:pPr>
            <a:r>
              <a:rPr kumimoji="0" lang="en-US" altLang="ja-JP" sz="1100" kern="0" dirty="0">
                <a:solidFill>
                  <a:srgbClr val="000000"/>
                </a:solidFill>
                <a:latin typeface="メイリオ" panose="020B0604030504040204" pitchFamily="50" charset="-128"/>
                <a:ea typeface="メイリオ" panose="020B0604030504040204" pitchFamily="50" charset="-128"/>
              </a:rPr>
              <a:t>2.</a:t>
            </a:r>
            <a:r>
              <a:rPr kumimoji="0" lang="ja-JP" altLang="en-US" sz="1100" kern="0" dirty="0">
                <a:solidFill>
                  <a:srgbClr val="000000"/>
                </a:solidFill>
                <a:latin typeface="メイリオ" panose="020B0604030504040204" pitchFamily="50" charset="-128"/>
                <a:ea typeface="メイリオ" panose="020B0604030504040204" pitchFamily="50" charset="-128"/>
              </a:rPr>
              <a:t>「金額計算へ進む」ボタンを押し、金額を確認いただき、「確認画面へ」</a:t>
            </a:r>
            <a:br>
              <a:rPr kumimoji="0" lang="en-US" altLang="ja-JP" sz="1100" kern="0" dirty="0">
                <a:solidFill>
                  <a:srgbClr val="000000"/>
                </a:solidFill>
                <a:latin typeface="メイリオ" panose="020B0604030504040204" pitchFamily="50" charset="-128"/>
                <a:ea typeface="メイリオ" panose="020B0604030504040204" pitchFamily="50" charset="-128"/>
              </a:rPr>
            </a:br>
            <a:r>
              <a:rPr kumimoji="0" lang="ja-JP" altLang="en-US" sz="1100" kern="0" dirty="0">
                <a:solidFill>
                  <a:srgbClr val="000000"/>
                </a:solidFill>
                <a:latin typeface="メイリオ" panose="020B0604030504040204" pitchFamily="50" charset="-128"/>
                <a:ea typeface="メイリオ" panose="020B0604030504040204" pitchFamily="50" charset="-128"/>
              </a:rPr>
              <a:t>ボタンを押してください。</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R="0" lvl="0" defTabSz="914400" eaLnBrk="0" fontAlgn="base" latinLnBrk="0" hangingPunct="0">
              <a:lnSpc>
                <a:spcPct val="120000"/>
              </a:lnSpc>
              <a:spcBef>
                <a:spcPct val="0"/>
              </a:spcBef>
              <a:spcAft>
                <a:spcPct val="0"/>
              </a:spcAft>
              <a:buClrTx/>
              <a:buSzTx/>
              <a:tabLst/>
              <a:defRPr/>
            </a:pPr>
            <a: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関連規約を確認、同意いただき「発注」ボタンを押して発注申請完了です。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0" name="二等辺三角形 79">
            <a:extLst>
              <a:ext uri="{FF2B5EF4-FFF2-40B4-BE49-F238E27FC236}">
                <a16:creationId xmlns:a16="http://schemas.microsoft.com/office/drawing/2014/main" id="{5E980A18-B0E5-7E55-E648-CDFC2CE9D97E}"/>
              </a:ext>
            </a:extLst>
          </p:cNvPr>
          <p:cNvSpPr/>
          <p:nvPr/>
        </p:nvSpPr>
        <p:spPr>
          <a:xfrm flipV="1">
            <a:off x="3568797" y="3218368"/>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1" name="二等辺三角形 80">
            <a:extLst>
              <a:ext uri="{FF2B5EF4-FFF2-40B4-BE49-F238E27FC236}">
                <a16:creationId xmlns:a16="http://schemas.microsoft.com/office/drawing/2014/main" id="{D592B160-5014-89DF-BCF3-C936535BC66C}"/>
              </a:ext>
            </a:extLst>
          </p:cNvPr>
          <p:cNvSpPr/>
          <p:nvPr/>
        </p:nvSpPr>
        <p:spPr>
          <a:xfrm flipV="1">
            <a:off x="3574254" y="5835737"/>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4" name="四角形: 角を丸くする 83">
            <a:extLst>
              <a:ext uri="{FF2B5EF4-FFF2-40B4-BE49-F238E27FC236}">
                <a16:creationId xmlns:a16="http://schemas.microsoft.com/office/drawing/2014/main" id="{07D53133-67DD-FD45-3B69-ED3DC48C0C17}"/>
              </a:ext>
            </a:extLst>
          </p:cNvPr>
          <p:cNvSpPr/>
          <p:nvPr/>
        </p:nvSpPr>
        <p:spPr>
          <a:xfrm>
            <a:off x="780319" y="1805712"/>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rgbClr val="000048"/>
                </a:solidFill>
              </a:rPr>
              <a:t>代理店様対応</a:t>
            </a:r>
          </a:p>
        </p:txBody>
      </p:sp>
      <p:sp>
        <p:nvSpPr>
          <p:cNvPr id="85" name="四角形: 角を丸くする 84">
            <a:extLst>
              <a:ext uri="{FF2B5EF4-FFF2-40B4-BE49-F238E27FC236}">
                <a16:creationId xmlns:a16="http://schemas.microsoft.com/office/drawing/2014/main" id="{D4A72BE0-4C28-0B38-E7AC-C2DC68BB9125}"/>
              </a:ext>
            </a:extLst>
          </p:cNvPr>
          <p:cNvSpPr/>
          <p:nvPr/>
        </p:nvSpPr>
        <p:spPr>
          <a:xfrm>
            <a:off x="780319" y="4636658"/>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rgbClr val="000048"/>
                </a:solidFill>
              </a:rPr>
              <a:t>代理店様対応</a:t>
            </a:r>
          </a:p>
        </p:txBody>
      </p:sp>
      <p:sp>
        <p:nvSpPr>
          <p:cNvPr id="86" name="四角形: 角を丸くする 85">
            <a:extLst>
              <a:ext uri="{FF2B5EF4-FFF2-40B4-BE49-F238E27FC236}">
                <a16:creationId xmlns:a16="http://schemas.microsoft.com/office/drawing/2014/main" id="{EA06B7F2-82F9-6A61-0980-04D88A403FC0}"/>
              </a:ext>
            </a:extLst>
          </p:cNvPr>
          <p:cNvSpPr/>
          <p:nvPr/>
        </p:nvSpPr>
        <p:spPr>
          <a:xfrm>
            <a:off x="780319" y="3496775"/>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chemeClr val="bg1"/>
                </a:solidFill>
              </a:rPr>
              <a:t>弊社対応</a:t>
            </a:r>
          </a:p>
        </p:txBody>
      </p:sp>
      <p:sp>
        <p:nvSpPr>
          <p:cNvPr id="87" name="テキスト ボックス 86">
            <a:extLst>
              <a:ext uri="{FF2B5EF4-FFF2-40B4-BE49-F238E27FC236}">
                <a16:creationId xmlns:a16="http://schemas.microsoft.com/office/drawing/2014/main" id="{9621D6FE-6C56-6CFE-AD4F-C4742A5255A7}"/>
              </a:ext>
            </a:extLst>
          </p:cNvPr>
          <p:cNvSpPr txBox="1"/>
          <p:nvPr/>
        </p:nvSpPr>
        <p:spPr>
          <a:xfrm>
            <a:off x="595671" y="4285512"/>
            <a:ext cx="6231849" cy="230832"/>
          </a:xfrm>
          <a:prstGeom prst="rect">
            <a:avLst/>
          </a:prstGeom>
          <a:noFill/>
        </p:spPr>
        <p:txBody>
          <a:bodyPr wrap="square" rtlCol="0">
            <a:spAutoFit/>
          </a:bodyPr>
          <a:lstStyle/>
          <a:p>
            <a:pPr algn="just"/>
            <a:r>
              <a:rPr kumimoji="1" lang="ja-JP" altLang="en-US" sz="900" b="1" dirty="0">
                <a:latin typeface="+mn-ea"/>
              </a:rPr>
              <a:t>企業・商材審査承認後に発注入力</a:t>
            </a:r>
            <a:r>
              <a:rPr kumimoji="1" lang="ja-JP" altLang="en-US" sz="900" b="1">
                <a:latin typeface="+mn-ea"/>
              </a:rPr>
              <a:t>ができます</a:t>
            </a:r>
            <a:r>
              <a:rPr lang="ja-JP" altLang="en-US" sz="900" b="1">
                <a:latin typeface="+mn-ea"/>
              </a:rPr>
              <a:t>。下記発注前に</a:t>
            </a:r>
            <a:r>
              <a:rPr lang="en-US" altLang="ja-JP" sz="900" b="1" dirty="0">
                <a:latin typeface="+mn-ea"/>
              </a:rPr>
              <a:t>P.28</a:t>
            </a:r>
            <a:r>
              <a:rPr lang="ja-JP" altLang="en-US" sz="900" b="1">
                <a:latin typeface="+mn-ea"/>
              </a:rPr>
              <a:t>または</a:t>
            </a:r>
            <a:r>
              <a:rPr lang="en-US" altLang="ja-JP" sz="900" b="1" dirty="0">
                <a:latin typeface="+mn-ea"/>
              </a:rPr>
              <a:t>P.29</a:t>
            </a:r>
            <a:r>
              <a:rPr lang="ja-JP" altLang="en-US" sz="900" b="1">
                <a:latin typeface="+mn-ea"/>
              </a:rPr>
              <a:t>の</a:t>
            </a:r>
            <a:r>
              <a:rPr lang="en-US" altLang="ja-JP" sz="900" b="1" dirty="0">
                <a:latin typeface="+mn-ea"/>
              </a:rPr>
              <a:t>STEP</a:t>
            </a:r>
            <a:r>
              <a:rPr lang="ja-JP" altLang="en-US" sz="900" b="1">
                <a:latin typeface="+mn-ea"/>
              </a:rPr>
              <a:t>３</a:t>
            </a:r>
            <a:r>
              <a:rPr lang="en-US" altLang="ja-JP" sz="900" b="1" dirty="0">
                <a:latin typeface="+mn-ea"/>
              </a:rPr>
              <a:t>,</a:t>
            </a:r>
            <a:r>
              <a:rPr lang="ja-JP" altLang="en-US" sz="900" b="1">
                <a:latin typeface="+mn-ea"/>
              </a:rPr>
              <a:t>４を</a:t>
            </a:r>
            <a:r>
              <a:rPr lang="ja-JP" altLang="en-US" sz="900" b="1" dirty="0">
                <a:latin typeface="+mn-ea"/>
              </a:rPr>
              <a:t>完了させてください。</a:t>
            </a:r>
          </a:p>
        </p:txBody>
      </p:sp>
      <p:sp>
        <p:nvSpPr>
          <p:cNvPr id="88" name="二等辺三角形 87">
            <a:extLst>
              <a:ext uri="{FF2B5EF4-FFF2-40B4-BE49-F238E27FC236}">
                <a16:creationId xmlns:a16="http://schemas.microsoft.com/office/drawing/2014/main" id="{22FB87EF-7F17-B624-E286-F06C070101D1}"/>
              </a:ext>
            </a:extLst>
          </p:cNvPr>
          <p:cNvSpPr/>
          <p:nvPr/>
        </p:nvSpPr>
        <p:spPr>
          <a:xfrm flipV="1">
            <a:off x="3568797" y="410695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9" name="テキスト ボックス 88">
            <a:extLst>
              <a:ext uri="{FF2B5EF4-FFF2-40B4-BE49-F238E27FC236}">
                <a16:creationId xmlns:a16="http://schemas.microsoft.com/office/drawing/2014/main" id="{E4D98971-E5E9-13A0-F6AD-B769A758F1A9}"/>
              </a:ext>
            </a:extLst>
          </p:cNvPr>
          <p:cNvSpPr txBox="1"/>
          <p:nvPr/>
        </p:nvSpPr>
        <p:spPr>
          <a:xfrm>
            <a:off x="595671" y="6022421"/>
            <a:ext cx="6160452" cy="369332"/>
          </a:xfrm>
          <a:prstGeom prst="rect">
            <a:avLst/>
          </a:prstGeom>
          <a:noFill/>
        </p:spPr>
        <p:txBody>
          <a:bodyPr wrap="square" rtlCol="0">
            <a:spAutoFit/>
          </a:bodyPr>
          <a:lstStyle/>
          <a:p>
            <a:r>
              <a:rPr kumimoji="1" lang="ja-JP" altLang="en-US" sz="900" b="1" dirty="0"/>
              <a:t>弊社にて発注内容を確認のうえ、「発注受領」となり契約成立となります。</a:t>
            </a:r>
            <a:endParaRPr kumimoji="1" lang="en-US" altLang="ja-JP" sz="900" b="1" dirty="0"/>
          </a:p>
          <a:p>
            <a:r>
              <a:rPr lang="ja-JP" altLang="en-US" sz="900" b="1" dirty="0"/>
              <a:t>契約成立後は制作・掲載準備を進めますので、キャンセルは承れません。ご注意ください。</a:t>
            </a:r>
            <a:endParaRPr kumimoji="1" lang="ja-JP" altLang="en-US" sz="900" b="1" dirty="0"/>
          </a:p>
        </p:txBody>
      </p:sp>
      <p:pic>
        <p:nvPicPr>
          <p:cNvPr id="91" name="図 90" descr="グラフィカル ユーザー インターフェイス, アプリケーション&#10;&#10;AI 生成コンテンツは誤りを含む可能性があります。">
            <a:extLst>
              <a:ext uri="{FF2B5EF4-FFF2-40B4-BE49-F238E27FC236}">
                <a16:creationId xmlns:a16="http://schemas.microsoft.com/office/drawing/2014/main" id="{4BCBF38D-B0BF-72B4-6E52-E0F0896C38C0}"/>
              </a:ext>
            </a:extLst>
          </p:cNvPr>
          <p:cNvPicPr>
            <a:picLocks noChangeAspect="1"/>
          </p:cNvPicPr>
          <p:nvPr/>
        </p:nvPicPr>
        <p:blipFill>
          <a:blip r:embed="rId4"/>
          <a:stretch>
            <a:fillRect/>
          </a:stretch>
        </p:blipFill>
        <p:spPr>
          <a:xfrm>
            <a:off x="7200321" y="2096497"/>
            <a:ext cx="4306409" cy="1291923"/>
          </a:xfrm>
          <a:prstGeom prst="rect">
            <a:avLst/>
          </a:prstGeom>
          <a:ln>
            <a:solidFill>
              <a:schemeClr val="accent5"/>
            </a:solidFill>
          </a:ln>
        </p:spPr>
      </p:pic>
      <p:pic>
        <p:nvPicPr>
          <p:cNvPr id="95" name="図 94" descr="グラフィカル ユーザー インターフェイス, アプリケーション, Word&#10;&#10;AI 生成コンテンツは誤りを含む可能性があります。">
            <a:extLst>
              <a:ext uri="{FF2B5EF4-FFF2-40B4-BE49-F238E27FC236}">
                <a16:creationId xmlns:a16="http://schemas.microsoft.com/office/drawing/2014/main" id="{DC3BA3D0-9E00-61C2-761F-A33BC367805C}"/>
              </a:ext>
            </a:extLst>
          </p:cNvPr>
          <p:cNvPicPr>
            <a:picLocks noChangeAspect="1"/>
          </p:cNvPicPr>
          <p:nvPr/>
        </p:nvPicPr>
        <p:blipFill>
          <a:blip r:embed="rId5"/>
          <a:stretch>
            <a:fillRect/>
          </a:stretch>
        </p:blipFill>
        <p:spPr>
          <a:xfrm>
            <a:off x="7200320" y="3875902"/>
            <a:ext cx="2426959" cy="1402738"/>
          </a:xfrm>
          <a:prstGeom prst="rect">
            <a:avLst/>
          </a:prstGeom>
          <a:ln>
            <a:solidFill>
              <a:schemeClr val="accent5"/>
            </a:solidFill>
          </a:ln>
        </p:spPr>
      </p:pic>
      <p:sp>
        <p:nvSpPr>
          <p:cNvPr id="98" name="四角形: 角を丸くする 97">
            <a:extLst>
              <a:ext uri="{FF2B5EF4-FFF2-40B4-BE49-F238E27FC236}">
                <a16:creationId xmlns:a16="http://schemas.microsoft.com/office/drawing/2014/main" id="{6E4F60CE-D7B2-1A91-B943-E68E1CBCF4DF}"/>
              </a:ext>
            </a:extLst>
          </p:cNvPr>
          <p:cNvSpPr/>
          <p:nvPr/>
        </p:nvSpPr>
        <p:spPr>
          <a:xfrm>
            <a:off x="7200320" y="3597494"/>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bIns="46800" rtlCol="0" anchor="ctr"/>
          <a:lstStyle/>
          <a:p>
            <a:pPr algn="ctr"/>
            <a:r>
              <a:rPr kumimoji="1" lang="ja-JP" altLang="en-US" sz="900" b="1" dirty="0">
                <a:solidFill>
                  <a:schemeClr val="bg1"/>
                </a:solidFill>
              </a:rPr>
              <a:t>発注画面</a:t>
            </a:r>
          </a:p>
        </p:txBody>
      </p:sp>
      <p:sp>
        <p:nvSpPr>
          <p:cNvPr id="99" name="四角形: 角を丸くする 98">
            <a:extLst>
              <a:ext uri="{FF2B5EF4-FFF2-40B4-BE49-F238E27FC236}">
                <a16:creationId xmlns:a16="http://schemas.microsoft.com/office/drawing/2014/main" id="{B3CB15FD-50A3-0438-092C-D50EF144350D}"/>
              </a:ext>
            </a:extLst>
          </p:cNvPr>
          <p:cNvSpPr/>
          <p:nvPr/>
        </p:nvSpPr>
        <p:spPr>
          <a:xfrm>
            <a:off x="7200320" y="1805712"/>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bIns="46800" rtlCol="0" anchor="ctr"/>
          <a:lstStyle/>
          <a:p>
            <a:pPr algn="ctr"/>
            <a:r>
              <a:rPr kumimoji="1" lang="ja-JP" altLang="en-US" sz="900" b="1" dirty="0">
                <a:solidFill>
                  <a:schemeClr val="bg1"/>
                </a:solidFill>
              </a:rPr>
              <a:t>案件作成画面</a:t>
            </a:r>
            <a:endParaRPr kumimoji="1" lang="en-US" altLang="ja-JP" sz="900" b="1" dirty="0">
              <a:solidFill>
                <a:schemeClr val="bg1"/>
              </a:solidFill>
            </a:endParaRPr>
          </a:p>
        </p:txBody>
      </p:sp>
      <p:sp>
        <p:nvSpPr>
          <p:cNvPr id="104" name="正方形/長方形 103">
            <a:extLst>
              <a:ext uri="{FF2B5EF4-FFF2-40B4-BE49-F238E27FC236}">
                <a16:creationId xmlns:a16="http://schemas.microsoft.com/office/drawing/2014/main" id="{2C4FA9EF-7E94-59E0-E5C0-AB2932DDE148}"/>
              </a:ext>
            </a:extLst>
          </p:cNvPr>
          <p:cNvSpPr/>
          <p:nvPr/>
        </p:nvSpPr>
        <p:spPr>
          <a:xfrm>
            <a:off x="8220795" y="4453975"/>
            <a:ext cx="3285935" cy="974218"/>
          </a:xfrm>
          <a:prstGeom prst="rect">
            <a:avLst/>
          </a:prstGeom>
          <a:solidFill>
            <a:srgbClr val="002AFF">
              <a:lumMod val="20000"/>
              <a:lumOff val="80000"/>
            </a:srgbClr>
          </a:solidFill>
          <a:ln w="19050" cap="flat" cmpd="sng" algn="ctr">
            <a:noFill/>
            <a:prstDash val="solid"/>
            <a:miter lim="800000"/>
          </a:ln>
          <a:effectLst/>
        </p:spPr>
        <p:txBody>
          <a:bodyPr rtlCol="0" anchor="ctr"/>
          <a:lstStyle/>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制作進行のため、</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掲載日が決まっていない段階で</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お申し込みいただく場合は、</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「契約日有無」で「無」を選択し、</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「掲載期間未定」にチェックを</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入れてください</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50000"/>
              </a:lnSpc>
              <a:spcBef>
                <a:spcPct val="0"/>
              </a:spcBef>
              <a:spcAft>
                <a:spcPct val="0"/>
              </a:spcAft>
              <a:buClrTx/>
              <a:buSzTx/>
              <a:buFontTx/>
              <a:buNone/>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発注後の対応方法は次ページ参照</a:t>
            </a:r>
            <a:endPar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4" name="Google Shape;75;g3dd45998c6a_3_11" descr="アイコン&#10;&#10;自動的に生成された説明">
            <a:extLst>
              <a:ext uri="{FF2B5EF4-FFF2-40B4-BE49-F238E27FC236}">
                <a16:creationId xmlns:a16="http://schemas.microsoft.com/office/drawing/2014/main" id="{3EA5C656-08A3-810C-9304-79CBA736BB1A}"/>
              </a:ext>
            </a:extLst>
          </p:cNvPr>
          <p:cNvPicPr preferRelativeResize="0">
            <a:picLocks/>
          </p:cNvPicPr>
          <p:nvPr/>
        </p:nvPicPr>
        <p:blipFill rotWithShape="1">
          <a:blip r:embed="rId6">
            <a:alphaModFix/>
          </a:blip>
          <a:srcRect/>
          <a:stretch/>
        </p:blipFill>
        <p:spPr>
          <a:xfrm>
            <a:off x="56609" y="31805"/>
            <a:ext cx="498782" cy="497680"/>
          </a:xfrm>
          <a:prstGeom prst="rect">
            <a:avLst/>
          </a:prstGeom>
          <a:noFill/>
          <a:ln>
            <a:noFill/>
          </a:ln>
        </p:spPr>
      </p:pic>
      <p:sp>
        <p:nvSpPr>
          <p:cNvPr id="6" name="テキスト プレースホルダー 2">
            <a:extLst>
              <a:ext uri="{FF2B5EF4-FFF2-40B4-BE49-F238E27FC236}">
                <a16:creationId xmlns:a16="http://schemas.microsoft.com/office/drawing/2014/main" id="{65ED8201-4FB6-EAFC-1481-35B716C2A50F}"/>
              </a:ext>
            </a:extLst>
          </p:cNvPr>
          <p:cNvSpPr>
            <a:spLocks noGrp="1"/>
          </p:cNvSpPr>
          <p:nvPr>
            <p:ph type="body" sz="quarter" idx="12"/>
          </p:nvPr>
        </p:nvSpPr>
        <p:spPr>
          <a:xfrm>
            <a:off x="587922" y="67514"/>
            <a:ext cx="968503" cy="410840"/>
          </a:xfrm>
        </p:spPr>
        <p:txBody>
          <a:bodyPr/>
          <a:lstStyle/>
          <a:p>
            <a:pPr marL="0" indent="0" algn="l">
              <a:buNone/>
            </a:pPr>
            <a:r>
              <a:rPr lang="ja-JP" altLang="en-US" spc="0"/>
              <a:t>申し込み</a:t>
            </a:r>
          </a:p>
        </p:txBody>
      </p:sp>
    </p:spTree>
    <p:extLst>
      <p:ext uri="{BB962C8B-B14F-4D97-AF65-F5344CB8AC3E}">
        <p14:creationId xmlns:p14="http://schemas.microsoft.com/office/powerpoint/2010/main" val="1544855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D9B3EA-27E1-8455-63F0-48C79485808C}"/>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E760B06-37A7-3018-2F4E-FF04086A945A}"/>
              </a:ext>
            </a:extLst>
          </p:cNvPr>
          <p:cNvSpPr>
            <a:spLocks noGrp="1"/>
          </p:cNvSpPr>
          <p:nvPr>
            <p:ph type="body" sz="quarter" idx="10"/>
          </p:nvPr>
        </p:nvSpPr>
        <p:spPr/>
        <p:txBody>
          <a:bodyPr/>
          <a:lstStyle/>
          <a:p>
            <a:r>
              <a:rPr lang="ja-JP" altLang="en-US"/>
              <a:t>お申し込み方法</a:t>
            </a:r>
            <a:endParaRPr lang="ja-JP" altLang="en-US" dirty="0"/>
          </a:p>
        </p:txBody>
      </p:sp>
      <p:sp>
        <p:nvSpPr>
          <p:cNvPr id="2" name="タイトル 2">
            <a:extLst>
              <a:ext uri="{FF2B5EF4-FFF2-40B4-BE49-F238E27FC236}">
                <a16:creationId xmlns:a16="http://schemas.microsoft.com/office/drawing/2014/main" id="{A6633576-6926-02D4-4B86-FB97C4C37BC8}"/>
              </a:ext>
            </a:extLst>
          </p:cNvPr>
          <p:cNvSpPr txBox="1">
            <a:spLocks/>
          </p:cNvSpPr>
          <p:nvPr/>
        </p:nvSpPr>
        <p:spPr>
          <a:xfrm>
            <a:off x="612270" y="1000178"/>
            <a:ext cx="11263396" cy="955374"/>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800" b="1" u="sng" dirty="0">
                <a:solidFill>
                  <a:srgbClr val="0D0D0D"/>
                </a:solidFill>
                <a:latin typeface="メイリオ" panose="020B0604030504040204" pitchFamily="50" charset="-128"/>
                <a:ea typeface="メイリオ" panose="020B0604030504040204" pitchFamily="50" charset="-128"/>
              </a:rPr>
              <a:t>「掲載期間未定」で発注後の対応方法</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a:solidFill>
                  <a:srgbClr val="0D0D0D"/>
                </a:solidFill>
                <a:latin typeface="メイリオ" panose="020B0604030504040204" pitchFamily="50" charset="-128"/>
                <a:ea typeface="メイリオ" panose="020B0604030504040204" pitchFamily="50" charset="-128"/>
              </a:rPr>
              <a:t>掲載</a:t>
            </a:r>
            <a:r>
              <a:rPr lang="ja-JP" altLang="en-US" sz="1400" dirty="0">
                <a:solidFill>
                  <a:srgbClr val="0D0D0D"/>
                </a:solidFill>
                <a:latin typeface="メイリオ" panose="020B0604030504040204" pitchFamily="50" charset="-128"/>
                <a:ea typeface="メイリオ" panose="020B0604030504040204" pitchFamily="50" charset="-128"/>
              </a:rPr>
              <a:t>日が決まっていない段階でお申し込みいただく場合は「掲載期間未定」で発注いただけます。</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発注受領後に制作対応を進めますので、掲載期間確定後に発注画面で掲載期間を入力し、再発注してください。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C3441BD4-1DA0-9394-AD42-F1B5317E8F14}"/>
              </a:ext>
            </a:extLst>
          </p:cNvPr>
          <p:cNvSpPr/>
          <p:nvPr/>
        </p:nvSpPr>
        <p:spPr>
          <a:xfrm>
            <a:off x="666233" y="3081496"/>
            <a:ext cx="1152000" cy="908287"/>
          </a:xfrm>
          <a:prstGeom prst="rect">
            <a:avLst/>
          </a:prstGeom>
          <a:solidFill>
            <a:schemeClr val="bg1"/>
          </a:solidFill>
          <a:ln w="28575" cap="flat" cmpd="sng" algn="ctr">
            <a:solidFill>
              <a:srgbClr val="000048"/>
            </a:solidFill>
            <a:prstDash val="solid"/>
            <a:miter lim="800000"/>
          </a:ln>
          <a:effectLst/>
        </p:spPr>
        <p:txBody>
          <a:bodyPr bIns="251999"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a:ln>
                  <a:noFill/>
                </a:ln>
                <a:solidFill>
                  <a:srgbClr val="000048"/>
                </a:solidFill>
                <a:effectLst/>
                <a:uLnTx/>
                <a:uFillTx/>
                <a:latin typeface="Calibri" panose="020F0502020204030204"/>
                <a:ea typeface="メイリオ" panose="020B0604030504040204" pitchFamily="50" charset="-128"/>
                <a:cs typeface="+mn-cs"/>
              </a:rPr>
              <a:t>発注内容確認</a:t>
            </a:r>
            <a:endParaRPr kumimoji="0" lang="ja-JP" altLang="en-US" sz="105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endParaRPr>
          </a:p>
        </p:txBody>
      </p:sp>
      <p:sp>
        <p:nvSpPr>
          <p:cNvPr id="5" name="正方形/長方形 4">
            <a:extLst>
              <a:ext uri="{FF2B5EF4-FFF2-40B4-BE49-F238E27FC236}">
                <a16:creationId xmlns:a16="http://schemas.microsoft.com/office/drawing/2014/main" id="{AE574385-9BD9-2CFB-B62E-3DC34B9DC88A}"/>
              </a:ext>
            </a:extLst>
          </p:cNvPr>
          <p:cNvSpPr/>
          <p:nvPr/>
        </p:nvSpPr>
        <p:spPr>
          <a:xfrm>
            <a:off x="1826531" y="3081496"/>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掲載期間以外の発注内容を確認のうえ「発注受領」します。</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発注ステータスを「掲載期間待ち」に変更します。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 name="四角形: 角を丸くする 5">
            <a:extLst>
              <a:ext uri="{FF2B5EF4-FFF2-40B4-BE49-F238E27FC236}">
                <a16:creationId xmlns:a16="http://schemas.microsoft.com/office/drawing/2014/main" id="{ACD35641-E7A5-A52F-CAB7-AE22EB2006D1}"/>
              </a:ext>
            </a:extLst>
          </p:cNvPr>
          <p:cNvSpPr/>
          <p:nvPr/>
        </p:nvSpPr>
        <p:spPr>
          <a:xfrm>
            <a:off x="780319" y="3138537"/>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chemeClr val="bg1"/>
                </a:solidFill>
              </a:rPr>
              <a:t>弊社対応</a:t>
            </a:r>
          </a:p>
        </p:txBody>
      </p:sp>
      <p:sp>
        <p:nvSpPr>
          <p:cNvPr id="8" name="テキスト ボックス 7">
            <a:extLst>
              <a:ext uri="{FF2B5EF4-FFF2-40B4-BE49-F238E27FC236}">
                <a16:creationId xmlns:a16="http://schemas.microsoft.com/office/drawing/2014/main" id="{FADD349C-40B7-2ECC-1BAE-0E86F5F2450C}"/>
              </a:ext>
            </a:extLst>
          </p:cNvPr>
          <p:cNvSpPr txBox="1"/>
          <p:nvPr/>
        </p:nvSpPr>
        <p:spPr>
          <a:xfrm>
            <a:off x="595671" y="4059022"/>
            <a:ext cx="6149346" cy="369332"/>
          </a:xfrm>
          <a:prstGeom prst="rect">
            <a:avLst/>
          </a:prstGeom>
          <a:noFill/>
        </p:spPr>
        <p:txBody>
          <a:bodyPr wrap="square" rtlCol="0">
            <a:spAutoFit/>
          </a:bodyPr>
          <a:lstStyle/>
          <a:p>
            <a:r>
              <a:rPr kumimoji="1" lang="ja-JP" altLang="en-US" sz="900" b="1" dirty="0"/>
              <a:t>契約成立となり制作対応を進めます。</a:t>
            </a:r>
            <a:endParaRPr kumimoji="1" lang="en-US" altLang="ja-JP" sz="900" b="1" dirty="0"/>
          </a:p>
          <a:p>
            <a:r>
              <a:rPr kumimoji="1" lang="ja-JP" altLang="en-US" sz="900" b="1" dirty="0"/>
              <a:t>発注ステータスは「掲載期間待ち」となりますが、</a:t>
            </a:r>
            <a:r>
              <a:rPr lang="ja-JP" altLang="en-US" sz="900" b="1" dirty="0"/>
              <a:t>キャンセルは承れません。ご注意ください。</a:t>
            </a:r>
            <a:endParaRPr kumimoji="1" lang="ja-JP" altLang="en-US" sz="900" b="1" dirty="0"/>
          </a:p>
        </p:txBody>
      </p:sp>
      <p:sp>
        <p:nvSpPr>
          <p:cNvPr id="9" name="正方形/長方形 8">
            <a:extLst>
              <a:ext uri="{FF2B5EF4-FFF2-40B4-BE49-F238E27FC236}">
                <a16:creationId xmlns:a16="http://schemas.microsoft.com/office/drawing/2014/main" id="{526E863B-94B6-DDA4-A6D9-D7F7874745ED}"/>
              </a:ext>
            </a:extLst>
          </p:cNvPr>
          <p:cNvSpPr/>
          <p:nvPr/>
        </p:nvSpPr>
        <p:spPr>
          <a:xfrm>
            <a:off x="666233" y="4701967"/>
            <a:ext cx="1152000" cy="908287"/>
          </a:xfrm>
          <a:prstGeom prst="rect">
            <a:avLst/>
          </a:prstGeom>
          <a:solidFill>
            <a:srgbClr val="000048"/>
          </a:solidFill>
          <a:ln w="28575" cap="flat" cmpd="sng" algn="ctr">
            <a:solidFill>
              <a:srgbClr val="000048"/>
            </a:solidFill>
            <a:prstDash val="solid"/>
            <a:miter lim="800000"/>
          </a:ln>
          <a:effectLst/>
        </p:spPr>
        <p:txBody>
          <a:bodyPr bIns="251999"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再発注</a:t>
            </a:r>
          </a:p>
        </p:txBody>
      </p:sp>
      <p:sp>
        <p:nvSpPr>
          <p:cNvPr id="10" name="正方形/長方形 9">
            <a:extLst>
              <a:ext uri="{FF2B5EF4-FFF2-40B4-BE49-F238E27FC236}">
                <a16:creationId xmlns:a16="http://schemas.microsoft.com/office/drawing/2014/main" id="{EFFED849-FF26-527D-DEC0-67CDC3D05553}"/>
              </a:ext>
            </a:extLst>
          </p:cNvPr>
          <p:cNvSpPr/>
          <p:nvPr/>
        </p:nvSpPr>
        <p:spPr>
          <a:xfrm>
            <a:off x="1826531" y="4701967"/>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R="0" lvl="0" defTabSz="914400" eaLnBrk="0" fontAlgn="base" latinLnBrk="0" hangingPunct="0">
              <a:lnSpc>
                <a:spcPct val="120000"/>
              </a:lnSpc>
              <a:spcBef>
                <a:spcPct val="0"/>
              </a:spcBef>
              <a:spcAft>
                <a:spcPct val="0"/>
              </a:spcAft>
              <a:buClrTx/>
              <a:buSzTx/>
              <a:tabLst/>
              <a:defRPr/>
            </a:pP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再発注期限</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：掲載開始日の前営業日から数えて</a:t>
            </a:r>
            <a:r>
              <a:rPr kumimoji="0" lang="en-US" altLang="ja-JP"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5</a:t>
            </a:r>
            <a:r>
              <a:rPr kumimoji="0" lang="ja-JP" altLang="en-US"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営業日前</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まで</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「契約日有無」を「</a:t>
            </a:r>
            <a:r>
              <a:rPr kumimoji="0" lang="ja-JP" altLang="en-US" sz="1100" kern="0" dirty="0">
                <a:solidFill>
                  <a:srgbClr val="000000"/>
                </a:solidFill>
                <a:latin typeface="メイリオ" panose="020B0604030504040204" pitchFamily="50" charset="-128"/>
                <a:ea typeface="メイリオ" panose="020B0604030504040204" pitchFamily="50" charset="-128"/>
              </a:rPr>
              <a:t>有</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」に変更し「掲載期間未定」に確定した掲載期間を</a:t>
            </a:r>
            <a:br>
              <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入力して再発注してください</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1" name="四角形: 角を丸くする 10">
            <a:extLst>
              <a:ext uri="{FF2B5EF4-FFF2-40B4-BE49-F238E27FC236}">
                <a16:creationId xmlns:a16="http://schemas.microsoft.com/office/drawing/2014/main" id="{4B4CB0E5-A7FD-4AAC-47C7-84C2AC5C6F09}"/>
              </a:ext>
            </a:extLst>
          </p:cNvPr>
          <p:cNvSpPr/>
          <p:nvPr/>
        </p:nvSpPr>
        <p:spPr>
          <a:xfrm>
            <a:off x="780319" y="4759008"/>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rgbClr val="000048"/>
                </a:solidFill>
              </a:rPr>
              <a:t>代理店様対応</a:t>
            </a:r>
          </a:p>
        </p:txBody>
      </p:sp>
      <p:sp>
        <p:nvSpPr>
          <p:cNvPr id="12" name="二等辺三角形 11">
            <a:extLst>
              <a:ext uri="{FF2B5EF4-FFF2-40B4-BE49-F238E27FC236}">
                <a16:creationId xmlns:a16="http://schemas.microsoft.com/office/drawing/2014/main" id="{83FB9D1C-56C0-EF6D-5F1D-1AB98FBFEC86}"/>
              </a:ext>
            </a:extLst>
          </p:cNvPr>
          <p:cNvSpPr/>
          <p:nvPr/>
        </p:nvSpPr>
        <p:spPr>
          <a:xfrm flipV="1">
            <a:off x="3568797" y="4504214"/>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3" name="二等辺三角形 12">
            <a:extLst>
              <a:ext uri="{FF2B5EF4-FFF2-40B4-BE49-F238E27FC236}">
                <a16:creationId xmlns:a16="http://schemas.microsoft.com/office/drawing/2014/main" id="{DEBB2CB3-5855-9762-D48F-6F563BA29DB3}"/>
              </a:ext>
            </a:extLst>
          </p:cNvPr>
          <p:cNvSpPr/>
          <p:nvPr/>
        </p:nvSpPr>
        <p:spPr>
          <a:xfrm flipV="1">
            <a:off x="3568797" y="5722908"/>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4" name="テキスト ボックス 13">
            <a:extLst>
              <a:ext uri="{FF2B5EF4-FFF2-40B4-BE49-F238E27FC236}">
                <a16:creationId xmlns:a16="http://schemas.microsoft.com/office/drawing/2014/main" id="{166D0EEE-1152-1E06-6ABD-A0AE0E969B1B}"/>
              </a:ext>
            </a:extLst>
          </p:cNvPr>
          <p:cNvSpPr txBox="1"/>
          <p:nvPr/>
        </p:nvSpPr>
        <p:spPr>
          <a:xfrm>
            <a:off x="595671" y="5912753"/>
            <a:ext cx="6149346" cy="230832"/>
          </a:xfrm>
          <a:prstGeom prst="rect">
            <a:avLst/>
          </a:prstGeom>
          <a:noFill/>
        </p:spPr>
        <p:txBody>
          <a:bodyPr wrap="square" rtlCol="0">
            <a:spAutoFit/>
          </a:bodyPr>
          <a:lstStyle/>
          <a:p>
            <a:r>
              <a:rPr kumimoji="1" lang="ja-JP" altLang="en-US" sz="900" b="1" dirty="0"/>
              <a:t>弊社にて再度発注内容を確認のうえ、発注ステータスを「発注受領」に変更します。</a:t>
            </a:r>
          </a:p>
        </p:txBody>
      </p:sp>
      <p:pic>
        <p:nvPicPr>
          <p:cNvPr id="16" name="図 15" descr="テキスト&#10;&#10;AI 生成コンテンツは誤りを含む可能性があります。">
            <a:extLst>
              <a:ext uri="{FF2B5EF4-FFF2-40B4-BE49-F238E27FC236}">
                <a16:creationId xmlns:a16="http://schemas.microsoft.com/office/drawing/2014/main" id="{357FB702-EE63-5462-F948-180371DDC905}"/>
              </a:ext>
            </a:extLst>
          </p:cNvPr>
          <p:cNvPicPr>
            <a:picLocks noChangeAspect="1"/>
          </p:cNvPicPr>
          <p:nvPr/>
        </p:nvPicPr>
        <p:blipFill>
          <a:blip r:embed="rId3"/>
          <a:stretch>
            <a:fillRect/>
          </a:stretch>
        </p:blipFill>
        <p:spPr>
          <a:xfrm>
            <a:off x="7200321" y="2449365"/>
            <a:ext cx="4306409" cy="1499919"/>
          </a:xfrm>
          <a:prstGeom prst="rect">
            <a:avLst/>
          </a:prstGeom>
          <a:ln>
            <a:solidFill>
              <a:schemeClr val="accent5"/>
            </a:solidFill>
          </a:ln>
        </p:spPr>
      </p:pic>
      <p:sp>
        <p:nvSpPr>
          <p:cNvPr id="18" name="四角形: 角を丸くする 17">
            <a:extLst>
              <a:ext uri="{FF2B5EF4-FFF2-40B4-BE49-F238E27FC236}">
                <a16:creationId xmlns:a16="http://schemas.microsoft.com/office/drawing/2014/main" id="{B2901777-7C98-9971-FCC4-FEC4CF39E864}"/>
              </a:ext>
            </a:extLst>
          </p:cNvPr>
          <p:cNvSpPr/>
          <p:nvPr/>
        </p:nvSpPr>
        <p:spPr>
          <a:xfrm>
            <a:off x="7200322" y="2161983"/>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chemeClr val="bg1"/>
                </a:solidFill>
              </a:rPr>
              <a:t>案件管理画面</a:t>
            </a:r>
            <a:endParaRPr kumimoji="1" lang="en-US" altLang="ja-JP" sz="900" b="1" dirty="0">
              <a:solidFill>
                <a:schemeClr val="bg1"/>
              </a:solidFill>
            </a:endParaRPr>
          </a:p>
        </p:txBody>
      </p:sp>
      <p:sp>
        <p:nvSpPr>
          <p:cNvPr id="21" name="正方形/長方形 20">
            <a:extLst>
              <a:ext uri="{FF2B5EF4-FFF2-40B4-BE49-F238E27FC236}">
                <a16:creationId xmlns:a16="http://schemas.microsoft.com/office/drawing/2014/main" id="{2EFAA548-1785-B93E-123D-E40871125AD9}"/>
              </a:ext>
            </a:extLst>
          </p:cNvPr>
          <p:cNvSpPr/>
          <p:nvPr/>
        </p:nvSpPr>
        <p:spPr>
          <a:xfrm>
            <a:off x="666233" y="2110886"/>
            <a:ext cx="1152000" cy="655238"/>
          </a:xfrm>
          <a:prstGeom prst="rect">
            <a:avLst/>
          </a:prstGeom>
          <a:solidFill>
            <a:srgbClr val="000048"/>
          </a:solidFill>
          <a:ln w="28575" cap="flat" cmpd="sng" algn="ctr">
            <a:solidFill>
              <a:srgbClr val="000048"/>
            </a:solidFill>
            <a:prstDash val="solid"/>
            <a:miter lim="800000"/>
          </a:ln>
          <a:effectLst/>
        </p:spPr>
        <p:txBody>
          <a:bodyPr bIns="1080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22" name="正方形/長方形 21">
            <a:extLst>
              <a:ext uri="{FF2B5EF4-FFF2-40B4-BE49-F238E27FC236}">
                <a16:creationId xmlns:a16="http://schemas.microsoft.com/office/drawing/2014/main" id="{D6C0D1C7-4E65-BC4C-F9E7-282CDEA8FBA0}"/>
              </a:ext>
            </a:extLst>
          </p:cNvPr>
          <p:cNvSpPr/>
          <p:nvPr/>
        </p:nvSpPr>
        <p:spPr>
          <a:xfrm>
            <a:off x="1826531" y="2110887"/>
            <a:ext cx="5059610" cy="655238"/>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「掲載期間未定」で発注申請完了。</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四角形: 角を丸くする 22">
            <a:extLst>
              <a:ext uri="{FF2B5EF4-FFF2-40B4-BE49-F238E27FC236}">
                <a16:creationId xmlns:a16="http://schemas.microsoft.com/office/drawing/2014/main" id="{02206AE7-5BCC-123F-67FF-9D86BF3FFE2E}"/>
              </a:ext>
            </a:extLst>
          </p:cNvPr>
          <p:cNvSpPr/>
          <p:nvPr/>
        </p:nvSpPr>
        <p:spPr>
          <a:xfrm>
            <a:off x="780319" y="2167927"/>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rgbClr val="000048"/>
                </a:solidFill>
              </a:rPr>
              <a:t>代理店様対応</a:t>
            </a:r>
          </a:p>
        </p:txBody>
      </p:sp>
      <p:sp>
        <p:nvSpPr>
          <p:cNvPr id="15" name="正方形/長方形 14">
            <a:extLst>
              <a:ext uri="{FF2B5EF4-FFF2-40B4-BE49-F238E27FC236}">
                <a16:creationId xmlns:a16="http://schemas.microsoft.com/office/drawing/2014/main" id="{C313279F-30B0-35F5-FD76-A1874910051B}"/>
              </a:ext>
            </a:extLst>
          </p:cNvPr>
          <p:cNvSpPr/>
          <p:nvPr/>
        </p:nvSpPr>
        <p:spPr>
          <a:xfrm>
            <a:off x="7589686" y="3220925"/>
            <a:ext cx="582404" cy="229018"/>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164CBE31-A498-497B-BAAF-24CBDAAA72C2}"/>
              </a:ext>
            </a:extLst>
          </p:cNvPr>
          <p:cNvSpPr/>
          <p:nvPr/>
        </p:nvSpPr>
        <p:spPr>
          <a:xfrm>
            <a:off x="10629944" y="3177599"/>
            <a:ext cx="473194" cy="295348"/>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吹き出し: 四角形 18">
            <a:extLst>
              <a:ext uri="{FF2B5EF4-FFF2-40B4-BE49-F238E27FC236}">
                <a16:creationId xmlns:a16="http://schemas.microsoft.com/office/drawing/2014/main" id="{D22F931F-4501-1702-3A41-EE291E759308}"/>
              </a:ext>
            </a:extLst>
          </p:cNvPr>
          <p:cNvSpPr/>
          <p:nvPr/>
        </p:nvSpPr>
        <p:spPr>
          <a:xfrm>
            <a:off x="8405954" y="3397049"/>
            <a:ext cx="2187020" cy="642054"/>
          </a:xfrm>
          <a:prstGeom prst="wedgeRectCallout">
            <a:avLst>
              <a:gd name="adj1" fmla="val -60113"/>
              <a:gd name="adj2" fmla="val -40980"/>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「発注受領」後に</a:t>
            </a:r>
            <a:endParaRPr kumimoji="1" lang="en-US" altLang="ja-JP" sz="1100" dirty="0">
              <a:solidFill>
                <a:schemeClr val="tx1"/>
              </a:solidFill>
              <a:latin typeface="+mn-ea"/>
            </a:endParaRPr>
          </a:p>
          <a:p>
            <a:pPr algn="ctr"/>
            <a:r>
              <a:rPr lang="ja-JP" altLang="en-US" sz="1100" dirty="0">
                <a:solidFill>
                  <a:schemeClr val="tx1"/>
                </a:solidFill>
                <a:latin typeface="+mn-ea"/>
              </a:rPr>
              <a:t>「掲載期間待ち」となりますが</a:t>
            </a:r>
            <a:endParaRPr lang="en-US" altLang="ja-JP" sz="1100" dirty="0">
              <a:solidFill>
                <a:schemeClr val="tx1"/>
              </a:solidFill>
              <a:latin typeface="+mn-ea"/>
            </a:endParaRPr>
          </a:p>
          <a:p>
            <a:pPr algn="ctr"/>
            <a:r>
              <a:rPr kumimoji="1" lang="ja-JP" altLang="en-US" sz="1100" dirty="0">
                <a:solidFill>
                  <a:schemeClr val="tx1"/>
                </a:solidFill>
                <a:latin typeface="+mn-ea"/>
              </a:rPr>
              <a:t>契約成立となり制作進行します</a:t>
            </a:r>
          </a:p>
        </p:txBody>
      </p:sp>
      <p:sp>
        <p:nvSpPr>
          <p:cNvPr id="20" name="吹き出し: 四角形 19">
            <a:extLst>
              <a:ext uri="{FF2B5EF4-FFF2-40B4-BE49-F238E27FC236}">
                <a16:creationId xmlns:a16="http://schemas.microsoft.com/office/drawing/2014/main" id="{CC10C6A2-7630-AF99-A8EF-1B4B0CC0B496}"/>
              </a:ext>
            </a:extLst>
          </p:cNvPr>
          <p:cNvSpPr/>
          <p:nvPr/>
        </p:nvSpPr>
        <p:spPr>
          <a:xfrm>
            <a:off x="9048242" y="2530649"/>
            <a:ext cx="1527479" cy="435120"/>
          </a:xfrm>
          <a:prstGeom prst="wedgeRectCallout">
            <a:avLst>
              <a:gd name="adj1" fmla="val 52815"/>
              <a:gd name="adj2" fmla="val 94092"/>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掲載期間確定後に</a:t>
            </a:r>
            <a:endParaRPr kumimoji="1" lang="en-US" altLang="ja-JP" sz="1100" dirty="0">
              <a:solidFill>
                <a:schemeClr val="tx1"/>
              </a:solidFill>
              <a:latin typeface="+mn-ea"/>
            </a:endParaRPr>
          </a:p>
          <a:p>
            <a:pPr algn="ctr"/>
            <a:r>
              <a:rPr kumimoji="1" lang="ja-JP" altLang="en-US" sz="1100" dirty="0">
                <a:solidFill>
                  <a:schemeClr val="tx1"/>
                </a:solidFill>
                <a:latin typeface="+mn-ea"/>
              </a:rPr>
              <a:t>再発注してください</a:t>
            </a:r>
          </a:p>
        </p:txBody>
      </p:sp>
      <p:sp>
        <p:nvSpPr>
          <p:cNvPr id="34" name="二等辺三角形 79">
            <a:extLst>
              <a:ext uri="{FF2B5EF4-FFF2-40B4-BE49-F238E27FC236}">
                <a16:creationId xmlns:a16="http://schemas.microsoft.com/office/drawing/2014/main" id="{4C2C628F-B3EE-AA12-F6E1-FBB8AF991A72}"/>
              </a:ext>
            </a:extLst>
          </p:cNvPr>
          <p:cNvSpPr/>
          <p:nvPr/>
        </p:nvSpPr>
        <p:spPr>
          <a:xfrm flipV="1">
            <a:off x="8094337" y="2949746"/>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0" name="二等辺三角形 79">
            <a:extLst>
              <a:ext uri="{FF2B5EF4-FFF2-40B4-BE49-F238E27FC236}">
                <a16:creationId xmlns:a16="http://schemas.microsoft.com/office/drawing/2014/main" id="{041CED32-23E4-389E-9800-C9BB74572F01}"/>
              </a:ext>
            </a:extLst>
          </p:cNvPr>
          <p:cNvSpPr/>
          <p:nvPr/>
        </p:nvSpPr>
        <p:spPr>
          <a:xfrm flipV="1">
            <a:off x="3568796" y="2871963"/>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47" name="Google Shape;75;g3dd45998c6a_3_11" descr="アイコン&#10;&#10;自動的に生成された説明">
            <a:extLst>
              <a:ext uri="{FF2B5EF4-FFF2-40B4-BE49-F238E27FC236}">
                <a16:creationId xmlns:a16="http://schemas.microsoft.com/office/drawing/2014/main" id="{0AA961B8-C914-EEBE-60D6-AD4EADE0782B}"/>
              </a:ext>
            </a:extLst>
          </p:cNvPr>
          <p:cNvPicPr preferRelativeResize="0">
            <a:picLocks/>
          </p:cNvPicPr>
          <p:nvPr/>
        </p:nvPicPr>
        <p:blipFill rotWithShape="1">
          <a:blip r:embed="rId4">
            <a:alphaModFix/>
          </a:blip>
          <a:srcRect/>
          <a:stretch/>
        </p:blipFill>
        <p:spPr>
          <a:xfrm>
            <a:off x="56609" y="31805"/>
            <a:ext cx="498782" cy="497680"/>
          </a:xfrm>
          <a:prstGeom prst="rect">
            <a:avLst/>
          </a:prstGeom>
          <a:noFill/>
          <a:ln>
            <a:noFill/>
          </a:ln>
        </p:spPr>
      </p:pic>
      <p:sp>
        <p:nvSpPr>
          <p:cNvPr id="25" name="テキスト プレースホルダー 2">
            <a:extLst>
              <a:ext uri="{FF2B5EF4-FFF2-40B4-BE49-F238E27FC236}">
                <a16:creationId xmlns:a16="http://schemas.microsoft.com/office/drawing/2014/main" id="{2BAFB225-A500-0F62-903C-BC86A11A4086}"/>
              </a:ext>
            </a:extLst>
          </p:cNvPr>
          <p:cNvSpPr>
            <a:spLocks noGrp="1"/>
          </p:cNvSpPr>
          <p:nvPr>
            <p:ph type="body" sz="quarter" idx="12"/>
          </p:nvPr>
        </p:nvSpPr>
        <p:spPr>
          <a:xfrm>
            <a:off x="587922" y="67514"/>
            <a:ext cx="968503" cy="410840"/>
          </a:xfrm>
        </p:spPr>
        <p:txBody>
          <a:bodyPr/>
          <a:lstStyle/>
          <a:p>
            <a:pPr marL="0" indent="0" algn="l">
              <a:buNone/>
            </a:pPr>
            <a:r>
              <a:rPr lang="ja-JP" altLang="en-US" spc="0"/>
              <a:t>申し込み</a:t>
            </a:r>
          </a:p>
        </p:txBody>
      </p:sp>
    </p:spTree>
    <p:extLst>
      <p:ext uri="{BB962C8B-B14F-4D97-AF65-F5344CB8AC3E}">
        <p14:creationId xmlns:p14="http://schemas.microsoft.com/office/powerpoint/2010/main" val="24539712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F9CDA-B858-D62C-3E69-4441FD7C0287}"/>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D9C4C62-17A6-074F-F356-379543741577}"/>
              </a:ext>
            </a:extLst>
          </p:cNvPr>
          <p:cNvSpPr>
            <a:spLocks noGrp="1"/>
          </p:cNvSpPr>
          <p:nvPr>
            <p:ph type="body" sz="quarter" idx="10"/>
          </p:nvPr>
        </p:nvSpPr>
        <p:spPr/>
        <p:txBody>
          <a:bodyPr/>
          <a:lstStyle/>
          <a:p>
            <a:r>
              <a:rPr lang="ja-JP" altLang="en-US"/>
              <a:t>お申し込み</a:t>
            </a:r>
            <a:r>
              <a:rPr lang="ja-JP" altLang="en-US" dirty="0"/>
              <a:t>方法</a:t>
            </a:r>
          </a:p>
        </p:txBody>
      </p:sp>
      <p:sp>
        <p:nvSpPr>
          <p:cNvPr id="2" name="タイトル 2">
            <a:extLst>
              <a:ext uri="{FF2B5EF4-FFF2-40B4-BE49-F238E27FC236}">
                <a16:creationId xmlns:a16="http://schemas.microsoft.com/office/drawing/2014/main" id="{E3E7EB6C-F812-B066-EEB3-B118C11E0625}"/>
              </a:ext>
            </a:extLst>
          </p:cNvPr>
          <p:cNvSpPr txBox="1">
            <a:spLocks/>
          </p:cNvSpPr>
          <p:nvPr/>
        </p:nvSpPr>
        <p:spPr>
          <a:xfrm>
            <a:off x="612270" y="995679"/>
            <a:ext cx="11263396" cy="41084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800" b="1" u="sng" dirty="0">
                <a:solidFill>
                  <a:srgbClr val="0D0D0D"/>
                </a:solidFill>
                <a:latin typeface="メイリオ" panose="020B0604030504040204" pitchFamily="50" charset="-128"/>
                <a:ea typeface="メイリオ" panose="020B0604030504040204" pitchFamily="50" charset="-128"/>
              </a:rPr>
              <a:t>お申し込みに関するよくある質問</a:t>
            </a:r>
            <a:endParaRPr lang="en-US" altLang="ja-JP" sz="1800" b="1" u="sng" dirty="0">
              <a:solidFill>
                <a:srgbClr val="0D0D0D"/>
              </a:solidFill>
              <a:latin typeface="メイリオ" panose="020B0604030504040204" pitchFamily="50" charset="-128"/>
              <a:ea typeface="メイリオ" panose="020B0604030504040204" pitchFamily="50" charset="-128"/>
            </a:endParaRPr>
          </a:p>
        </p:txBody>
      </p:sp>
      <p:graphicFrame>
        <p:nvGraphicFramePr>
          <p:cNvPr id="15" name="表 14">
            <a:extLst>
              <a:ext uri="{FF2B5EF4-FFF2-40B4-BE49-F238E27FC236}">
                <a16:creationId xmlns:a16="http://schemas.microsoft.com/office/drawing/2014/main" id="{BB9D3E76-24A7-1148-4822-A50CFDC18E78}"/>
              </a:ext>
            </a:extLst>
          </p:cNvPr>
          <p:cNvGraphicFramePr>
            <a:graphicFrameLocks noGrp="1"/>
          </p:cNvGraphicFramePr>
          <p:nvPr/>
        </p:nvGraphicFramePr>
        <p:xfrm>
          <a:off x="479424" y="1455346"/>
          <a:ext cx="11263396" cy="4436407"/>
        </p:xfrm>
        <a:graphic>
          <a:graphicData uri="http://schemas.openxmlformats.org/drawingml/2006/table">
            <a:tbl>
              <a:tblPr firstRow="1" bandRow="1">
                <a:tableStyleId>{5C22544A-7EE6-4342-B048-85BDC9FD1C3A}</a:tableStyleId>
              </a:tblPr>
              <a:tblGrid>
                <a:gridCol w="3517541">
                  <a:extLst>
                    <a:ext uri="{9D8B030D-6E8A-4147-A177-3AD203B41FA5}">
                      <a16:colId xmlns:a16="http://schemas.microsoft.com/office/drawing/2014/main" val="2979192392"/>
                    </a:ext>
                  </a:extLst>
                </a:gridCol>
                <a:gridCol w="7745855">
                  <a:extLst>
                    <a:ext uri="{9D8B030D-6E8A-4147-A177-3AD203B41FA5}">
                      <a16:colId xmlns:a16="http://schemas.microsoft.com/office/drawing/2014/main" val="971148075"/>
                    </a:ext>
                  </a:extLst>
                </a:gridCol>
              </a:tblGrid>
              <a:tr h="203772">
                <a:tc>
                  <a:txBody>
                    <a:bodyPr/>
                    <a:lstStyle/>
                    <a:p>
                      <a:r>
                        <a:rPr kumimoji="1" lang="ja-JP" altLang="en-US" sz="1400" dirty="0">
                          <a:solidFill>
                            <a:schemeClr val="bg1"/>
                          </a:solidFill>
                          <a:latin typeface="+mn-ea"/>
                          <a:ea typeface="+mn-ea"/>
                        </a:rPr>
                        <a:t>質問</a:t>
                      </a:r>
                    </a:p>
                  </a:txBody>
                  <a:tcPr anchor="ctr">
                    <a:solidFill>
                      <a:srgbClr val="000048"/>
                    </a:solidFill>
                  </a:tcPr>
                </a:tc>
                <a:tc>
                  <a:txBody>
                    <a:bodyPr/>
                    <a:lstStyle/>
                    <a:p>
                      <a:r>
                        <a:rPr kumimoji="1" lang="ja-JP" altLang="en-US" sz="1400" dirty="0">
                          <a:latin typeface="+mn-ea"/>
                          <a:ea typeface="+mn-ea"/>
                        </a:rPr>
                        <a:t>回答</a:t>
                      </a:r>
                    </a:p>
                  </a:txBody>
                  <a:tcPr anchor="ctr">
                    <a:solidFill>
                      <a:srgbClr val="000048"/>
                    </a:solidFill>
                  </a:tcPr>
                </a:tc>
                <a:extLst>
                  <a:ext uri="{0D108BD9-81ED-4DB2-BD59-A6C34878D82A}">
                    <a16:rowId xmlns:a16="http://schemas.microsoft.com/office/drawing/2014/main" val="1333818355"/>
                  </a:ext>
                </a:extLst>
              </a:tr>
              <a:tr h="549735">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とは何ですか？</a:t>
                      </a:r>
                      <a:endParaRPr kumimoji="1" lang="en-US" altLang="ja-JP" sz="1400" dirty="0">
                        <a:solidFill>
                          <a:schemeClr val="bg1"/>
                        </a:solidFill>
                        <a:latin typeface="+mn-ea"/>
                        <a:ea typeface="+mn-ea"/>
                      </a:endParaRPr>
                    </a:p>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を利用したことがありません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は本資料の企画ページの制作・掲載をお申込みいただくツールです。</a:t>
                      </a:r>
                      <a:endParaRPr kumimoji="1" lang="en-US" altLang="ja-JP" sz="1400" dirty="0">
                        <a:latin typeface="+mn-ea"/>
                        <a:ea typeface="+mn-ea"/>
                      </a:endParaRPr>
                    </a:p>
                    <a:p>
                      <a:r>
                        <a:rPr kumimoji="1" lang="en-US" altLang="ja-JP" sz="1400" dirty="0">
                          <a:latin typeface="+mn-ea"/>
                          <a:ea typeface="+mn-ea"/>
                        </a:rPr>
                        <a:t>LBPM</a:t>
                      </a:r>
                      <a:r>
                        <a:rPr kumimoji="1" lang="ja-JP" altLang="en-US" sz="1400" dirty="0">
                          <a:latin typeface="+mn-ea"/>
                          <a:ea typeface="+mn-ea"/>
                        </a:rPr>
                        <a:t>のご利用には専用のアカウント発行（ビジネス</a:t>
                      </a:r>
                      <a:r>
                        <a:rPr kumimoji="1" lang="en-US" altLang="ja-JP" sz="1400" dirty="0">
                          <a:latin typeface="+mn-ea"/>
                          <a:ea typeface="+mn-ea"/>
                        </a:rPr>
                        <a:t>ID</a:t>
                      </a:r>
                      <a:r>
                        <a:rPr kumimoji="1" lang="ja-JP" altLang="en-US" sz="1400" dirty="0">
                          <a:latin typeface="+mn-ea"/>
                          <a:ea typeface="+mn-ea"/>
                        </a:rPr>
                        <a:t>への利用設定）が必要となりますので、</a:t>
                      </a:r>
                      <a:endParaRPr kumimoji="1" lang="en-US" altLang="ja-JP" sz="1400" dirty="0">
                        <a:latin typeface="+mn-ea"/>
                        <a:ea typeface="+mn-ea"/>
                      </a:endParaRPr>
                    </a:p>
                    <a:p>
                      <a:r>
                        <a:rPr kumimoji="1" lang="ja-JP" altLang="en-US" sz="1400" dirty="0">
                          <a:latin typeface="+mn-ea"/>
                          <a:ea typeface="+mn-ea"/>
                        </a:rPr>
                        <a:t>お手続きに関しましては弊社営業担当までお問い合わせください。</a:t>
                      </a:r>
                      <a:endParaRPr kumimoji="1" lang="en-US" altLang="ja-JP" sz="1400" dirty="0">
                        <a:latin typeface="+mn-ea"/>
                        <a:ea typeface="+mn-ea"/>
                      </a:endParaRPr>
                    </a:p>
                  </a:txBody>
                  <a:tcPr anchor="ctr">
                    <a:solidFill>
                      <a:srgbClr val="000048">
                        <a:alpha val="10196"/>
                      </a:srgbClr>
                    </a:solidFill>
                  </a:tcPr>
                </a:tc>
                <a:extLst>
                  <a:ext uri="{0D108BD9-81ED-4DB2-BD59-A6C34878D82A}">
                    <a16:rowId xmlns:a16="http://schemas.microsoft.com/office/drawing/2014/main" val="3482754928"/>
                  </a:ext>
                </a:extLst>
              </a:tr>
              <a:tr h="826883">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を利用していますが、案件作成画面で申込商品が表示されません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では弊社とのお取引に関する契約内容に応じてお取り扱いいただける申込商品のみ表示しております。</a:t>
                      </a:r>
                      <a:endParaRPr kumimoji="1" lang="en-US" altLang="ja-JP" sz="1400" dirty="0">
                        <a:latin typeface="+mn-ea"/>
                        <a:ea typeface="+mn-ea"/>
                      </a:endParaRPr>
                    </a:p>
                    <a:p>
                      <a:r>
                        <a:rPr kumimoji="1" lang="ja-JP" altLang="en-US" sz="1400" dirty="0">
                          <a:latin typeface="+mn-ea"/>
                          <a:ea typeface="+mn-ea"/>
                        </a:rPr>
                        <a:t>企画ページの制作・掲載のお申し込みは</a:t>
                      </a:r>
                      <a:r>
                        <a:rPr kumimoji="1" lang="en-US" altLang="ja-JP" sz="1400" dirty="0">
                          <a:latin typeface="+mn-ea"/>
                          <a:ea typeface="+mn-ea"/>
                        </a:rPr>
                        <a:t>LINE</a:t>
                      </a:r>
                      <a:r>
                        <a:rPr kumimoji="1" lang="ja-JP" altLang="en-US" sz="1400" dirty="0">
                          <a:latin typeface="+mn-ea"/>
                          <a:ea typeface="+mn-ea"/>
                        </a:rPr>
                        <a:t>ヤフー広告 ディスプレイ広告（予約型）をお取り扱いいただける代理店様の一部にご利用を制限しておりますので、お取り扱いやお手続きの詳細は弊社営業担当までお問い合わせください。</a:t>
                      </a:r>
                    </a:p>
                  </a:txBody>
                  <a:tcPr anchor="ctr">
                    <a:solidFill>
                      <a:srgbClr val="000048">
                        <a:alpha val="10196"/>
                      </a:srgbClr>
                    </a:solidFill>
                  </a:tcPr>
                </a:tc>
                <a:extLst>
                  <a:ext uri="{0D108BD9-81ED-4DB2-BD59-A6C34878D82A}">
                    <a16:rowId xmlns:a16="http://schemas.microsoft.com/office/drawing/2014/main" val="2532475373"/>
                  </a:ext>
                </a:extLst>
              </a:tr>
              <a:tr h="1723687">
                <a:tc>
                  <a:txBody>
                    <a:bodyPr/>
                    <a:lstStyle/>
                    <a:p>
                      <a:r>
                        <a:rPr kumimoji="1" lang="ja-JP" altLang="en-US" sz="1400" dirty="0">
                          <a:solidFill>
                            <a:schemeClr val="bg1"/>
                          </a:solidFill>
                          <a:latin typeface="+mn-ea"/>
                          <a:ea typeface="+mn-ea"/>
                        </a:rPr>
                        <a:t>請求タイミングを教えてください</a:t>
                      </a:r>
                    </a:p>
                  </a:txBody>
                  <a:tcPr anchor="ctr">
                    <a:solidFill>
                      <a:srgbClr val="000048">
                        <a:alpha val="60000"/>
                      </a:srgbClr>
                    </a:solidFill>
                  </a:tcPr>
                </a:tc>
                <a:tc>
                  <a:txBody>
                    <a:bodyPr/>
                    <a:lstStyle/>
                    <a:p>
                      <a:r>
                        <a:rPr kumimoji="1" lang="ja-JP" altLang="en-US" sz="1400" dirty="0">
                          <a:latin typeface="+mn-ea"/>
                          <a:ea typeface="+mn-ea"/>
                        </a:rPr>
                        <a:t>契約サービス詳細の「契約分類」により異なります。</a:t>
                      </a:r>
                      <a:endParaRPr kumimoji="1" lang="en-US" altLang="ja-JP" sz="1400" dirty="0">
                        <a:latin typeface="+mn-ea"/>
                        <a:ea typeface="+mn-ea"/>
                      </a:endParaRPr>
                    </a:p>
                    <a:p>
                      <a:r>
                        <a:rPr kumimoji="1" lang="ja-JP" altLang="en-US" sz="1400" dirty="0">
                          <a:latin typeface="+mn-ea"/>
                          <a:ea typeface="+mn-ea"/>
                        </a:rPr>
                        <a:t>契約分類は本資料の「スペック詳細」ページでご確認ください。</a:t>
                      </a:r>
                      <a:endParaRPr kumimoji="1" lang="en-US" altLang="ja-JP" sz="1400" dirty="0">
                        <a:latin typeface="+mn-ea"/>
                        <a:ea typeface="+mn-ea"/>
                      </a:endParaRPr>
                    </a:p>
                    <a:p>
                      <a:endParaRPr kumimoji="1" lang="en-US" altLang="ja-JP" sz="1400" dirty="0">
                        <a:latin typeface="+mn-ea"/>
                        <a:ea typeface="+mn-ea"/>
                      </a:endParaRPr>
                    </a:p>
                  </a:txBody>
                  <a:tcPr>
                    <a:solidFill>
                      <a:srgbClr val="000048">
                        <a:alpha val="10196"/>
                      </a:srgbClr>
                    </a:solidFill>
                  </a:tcPr>
                </a:tc>
                <a:extLst>
                  <a:ext uri="{0D108BD9-81ED-4DB2-BD59-A6C34878D82A}">
                    <a16:rowId xmlns:a16="http://schemas.microsoft.com/office/drawing/2014/main" val="566754066"/>
                  </a:ext>
                </a:extLst>
              </a:tr>
              <a:tr h="413566">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に請求書が表示されません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での請求書発行は行っておりません。</a:t>
                      </a:r>
                      <a:endParaRPr kumimoji="1" lang="en-US" altLang="ja-JP" sz="1400" dirty="0">
                        <a:latin typeface="+mn-ea"/>
                        <a:ea typeface="+mn-ea"/>
                      </a:endParaRPr>
                    </a:p>
                    <a:p>
                      <a:r>
                        <a:rPr kumimoji="1" lang="ja-JP" altLang="en-US" sz="1400" dirty="0">
                          <a:latin typeface="+mn-ea"/>
                          <a:ea typeface="+mn-ea"/>
                        </a:rPr>
                        <a:t>他の</a:t>
                      </a:r>
                      <a:r>
                        <a:rPr kumimoji="1" lang="en-US" altLang="ja-JP" sz="1400" dirty="0">
                          <a:latin typeface="+mn-ea"/>
                          <a:ea typeface="+mn-ea"/>
                        </a:rPr>
                        <a:t>LINE</a:t>
                      </a:r>
                      <a:r>
                        <a:rPr kumimoji="1" lang="ja-JP" altLang="en-US" sz="1400" dirty="0">
                          <a:latin typeface="+mn-ea"/>
                          <a:ea typeface="+mn-ea"/>
                        </a:rPr>
                        <a:t>ヤフー広告商品とまとめてメールでの発行となります。</a:t>
                      </a:r>
                    </a:p>
                  </a:txBody>
                  <a:tcPr anchor="ctr">
                    <a:solidFill>
                      <a:srgbClr val="000048">
                        <a:alpha val="10196"/>
                      </a:srgbClr>
                    </a:solidFill>
                  </a:tcPr>
                </a:tc>
                <a:extLst>
                  <a:ext uri="{0D108BD9-81ED-4DB2-BD59-A6C34878D82A}">
                    <a16:rowId xmlns:a16="http://schemas.microsoft.com/office/drawing/2014/main" val="247449195"/>
                  </a:ext>
                </a:extLst>
              </a:tr>
            </a:tbl>
          </a:graphicData>
        </a:graphic>
      </p:graphicFrame>
      <p:graphicFrame>
        <p:nvGraphicFramePr>
          <p:cNvPr id="3" name="表 2">
            <a:extLst>
              <a:ext uri="{FF2B5EF4-FFF2-40B4-BE49-F238E27FC236}">
                <a16:creationId xmlns:a16="http://schemas.microsoft.com/office/drawing/2014/main" id="{FF1FE143-1E6C-F73A-4F54-2917B37FC944}"/>
              </a:ext>
            </a:extLst>
          </p:cNvPr>
          <p:cNvGraphicFramePr>
            <a:graphicFrameLocks noGrp="1"/>
          </p:cNvGraphicFramePr>
          <p:nvPr/>
        </p:nvGraphicFramePr>
        <p:xfrm>
          <a:off x="4071416" y="4120461"/>
          <a:ext cx="5716835" cy="1097280"/>
        </p:xfrm>
        <a:graphic>
          <a:graphicData uri="http://schemas.openxmlformats.org/drawingml/2006/table">
            <a:tbl>
              <a:tblPr firstRow="1" bandRow="1">
                <a:tableStyleId>{5C22544A-7EE6-4342-B048-85BDC9FD1C3A}</a:tableStyleId>
              </a:tblPr>
              <a:tblGrid>
                <a:gridCol w="1035915">
                  <a:extLst>
                    <a:ext uri="{9D8B030D-6E8A-4147-A177-3AD203B41FA5}">
                      <a16:colId xmlns:a16="http://schemas.microsoft.com/office/drawing/2014/main" val="1534318776"/>
                    </a:ext>
                  </a:extLst>
                </a:gridCol>
                <a:gridCol w="4680920">
                  <a:extLst>
                    <a:ext uri="{9D8B030D-6E8A-4147-A177-3AD203B41FA5}">
                      <a16:colId xmlns:a16="http://schemas.microsoft.com/office/drawing/2014/main" val="3821118768"/>
                    </a:ext>
                  </a:extLst>
                </a:gridCol>
              </a:tblGrid>
              <a:tr h="248068">
                <a:tc>
                  <a:txBody>
                    <a:bodyPr/>
                    <a:lstStyle/>
                    <a:p>
                      <a:r>
                        <a:rPr kumimoji="1" lang="ja-JP" altLang="en-US" sz="1200" b="0" dirty="0">
                          <a:solidFill>
                            <a:schemeClr val="tx1"/>
                          </a:solidFill>
                        </a:rPr>
                        <a:t>契約分類</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6"/>
                    </a:solidFill>
                  </a:tcPr>
                </a:tc>
                <a:tc>
                  <a:txBody>
                    <a:bodyPr/>
                    <a:lstStyle/>
                    <a:p>
                      <a:r>
                        <a:rPr kumimoji="1" lang="ja-JP" altLang="en-US" sz="1200" b="0" dirty="0">
                          <a:solidFill>
                            <a:schemeClr val="tx1"/>
                          </a:solidFill>
                        </a:rPr>
                        <a:t>請求タイミング（請求金額）</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6"/>
                    </a:solidFill>
                  </a:tcPr>
                </a:tc>
                <a:extLst>
                  <a:ext uri="{0D108BD9-81ED-4DB2-BD59-A6C34878D82A}">
                    <a16:rowId xmlns:a16="http://schemas.microsoft.com/office/drawing/2014/main" val="1908619551"/>
                  </a:ext>
                </a:extLst>
              </a:tr>
              <a:tr h="248068">
                <a:tc>
                  <a:txBody>
                    <a:bodyPr/>
                    <a:lstStyle/>
                    <a:p>
                      <a:r>
                        <a:rPr kumimoji="1" lang="ja-JP" altLang="en-US" sz="1200" dirty="0"/>
                        <a:t>掲載</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rowSpan="2">
                  <a:txBody>
                    <a:bodyPr/>
                    <a:lstStyle/>
                    <a:p>
                      <a:r>
                        <a:rPr kumimoji="1" lang="ja-JP" altLang="en-US" sz="1200" dirty="0"/>
                        <a:t>掲載開始から終了までの期間で、掲載月ごとに月末締め翌月請求</a:t>
                      </a:r>
                      <a:endParaRPr kumimoji="1" lang="en-US" altLang="ja-JP" sz="1200" dirty="0"/>
                    </a:p>
                    <a:p>
                      <a:r>
                        <a:rPr kumimoji="1" lang="ja-JP" altLang="en-US" sz="1200" dirty="0"/>
                        <a:t>（掲載月ごとに掲載日数で按分した金額を請求）</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7002940"/>
                  </a:ext>
                </a:extLst>
              </a:tr>
              <a:tr h="248068">
                <a:tc>
                  <a:txBody>
                    <a:bodyPr/>
                    <a:lstStyle/>
                    <a:p>
                      <a:r>
                        <a:rPr kumimoji="1" lang="ja-JP" altLang="en-US" sz="1200" dirty="0"/>
                        <a:t>制作</a:t>
                      </a:r>
                      <a:r>
                        <a:rPr kumimoji="1" lang="en-US" altLang="ja-JP" sz="1200" dirty="0"/>
                        <a:t>+</a:t>
                      </a:r>
                      <a:r>
                        <a:rPr kumimoji="1" lang="ja-JP" altLang="en-US" sz="1200" dirty="0"/>
                        <a:t>掲載</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vMerge="1">
                  <a:txBody>
                    <a:bodyPr/>
                    <a:lstStyle/>
                    <a:p>
                      <a:endParaRPr kumimoji="1" lang="ja-JP" altLang="en-US" sz="1200" dirty="0"/>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08313640"/>
                  </a:ext>
                </a:extLst>
              </a:tr>
              <a:tr h="248068">
                <a:tc>
                  <a:txBody>
                    <a:bodyPr/>
                    <a:lstStyle/>
                    <a:p>
                      <a:r>
                        <a:rPr kumimoji="1" lang="ja-JP" altLang="en-US" sz="1200" dirty="0"/>
                        <a:t>その他</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t>契約サービス詳細、もしくは案件ごとに提示します</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1524757"/>
                  </a:ext>
                </a:extLst>
              </a:tr>
            </a:tbl>
          </a:graphicData>
        </a:graphic>
      </p:graphicFrame>
      <p:pic>
        <p:nvPicPr>
          <p:cNvPr id="10" name="Google Shape;75;g3dd45998c6a_3_11" descr="アイコン&#10;&#10;自動的に生成された説明">
            <a:extLst>
              <a:ext uri="{FF2B5EF4-FFF2-40B4-BE49-F238E27FC236}">
                <a16:creationId xmlns:a16="http://schemas.microsoft.com/office/drawing/2014/main" id="{286C8C46-FEE0-055D-0BB0-13950A89D158}"/>
              </a:ext>
            </a:extLst>
          </p:cNvPr>
          <p:cNvPicPr preferRelativeResize="0">
            <a:picLocks/>
          </p:cNvPicPr>
          <p:nvPr/>
        </p:nvPicPr>
        <p:blipFill rotWithShape="1">
          <a:blip r:embed="rId2">
            <a:alphaModFix/>
          </a:blip>
          <a:srcRect/>
          <a:stretch/>
        </p:blipFill>
        <p:spPr>
          <a:xfrm>
            <a:off x="56609" y="31805"/>
            <a:ext cx="498782" cy="497680"/>
          </a:xfrm>
          <a:prstGeom prst="rect">
            <a:avLst/>
          </a:prstGeom>
          <a:noFill/>
          <a:ln>
            <a:noFill/>
          </a:ln>
        </p:spPr>
      </p:pic>
      <p:sp>
        <p:nvSpPr>
          <p:cNvPr id="11" name="テキスト プレースホルダー 2">
            <a:extLst>
              <a:ext uri="{FF2B5EF4-FFF2-40B4-BE49-F238E27FC236}">
                <a16:creationId xmlns:a16="http://schemas.microsoft.com/office/drawing/2014/main" id="{35602841-C979-57A5-C930-C12F670423FF}"/>
              </a:ext>
            </a:extLst>
          </p:cNvPr>
          <p:cNvSpPr>
            <a:spLocks noGrp="1"/>
          </p:cNvSpPr>
          <p:nvPr>
            <p:ph type="body" sz="quarter" idx="12"/>
          </p:nvPr>
        </p:nvSpPr>
        <p:spPr>
          <a:xfrm>
            <a:off x="587922" y="67514"/>
            <a:ext cx="968503" cy="410840"/>
          </a:xfrm>
        </p:spPr>
        <p:txBody>
          <a:bodyPr/>
          <a:lstStyle/>
          <a:p>
            <a:pPr marL="0" indent="0" algn="l">
              <a:buNone/>
            </a:pPr>
            <a:r>
              <a:rPr lang="ja-JP" altLang="en-US" spc="0"/>
              <a:t>申し込み</a:t>
            </a:r>
          </a:p>
        </p:txBody>
      </p:sp>
    </p:spTree>
    <p:extLst>
      <p:ext uri="{BB962C8B-B14F-4D97-AF65-F5344CB8AC3E}">
        <p14:creationId xmlns:p14="http://schemas.microsoft.com/office/powerpoint/2010/main" val="15711827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504C1-F774-9D54-FE5C-FD7D87AE6861}"/>
            </a:ext>
          </a:extLst>
        </p:cNvPr>
        <p:cNvGrpSpPr/>
        <p:nvPr/>
      </p:nvGrpSpPr>
      <p:grpSpPr>
        <a:xfrm>
          <a:off x="0" y="0"/>
          <a:ext cx="0" cy="0"/>
          <a:chOff x="0" y="0"/>
          <a:chExt cx="0" cy="0"/>
        </a:xfrm>
      </p:grpSpPr>
      <p:sp>
        <p:nvSpPr>
          <p:cNvPr id="7" name="タイトル 2">
            <a:extLst>
              <a:ext uri="{FF2B5EF4-FFF2-40B4-BE49-F238E27FC236}">
                <a16:creationId xmlns:a16="http://schemas.microsoft.com/office/drawing/2014/main" id="{BF6FA29E-2F66-88FD-A14A-37F6618DDD27}"/>
              </a:ext>
            </a:extLst>
          </p:cNvPr>
          <p:cNvSpPr txBox="1">
            <a:spLocks noChangeArrowheads="1"/>
          </p:cNvSpPr>
          <p:nvPr/>
        </p:nvSpPr>
        <p:spPr bwMode="auto">
          <a:xfrm>
            <a:off x="1887808" y="266037"/>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仮押さえについて</a:t>
            </a:r>
            <a:endParaRPr lang="en-US" altLang="ja-JP" sz="2000" dirty="0">
              <a:latin typeface="メイリオ" panose="020B0604030504040204" pitchFamily="34" charset="-128"/>
              <a:ea typeface="メイリオ" panose="020B0604030504040204" pitchFamily="34" charset="-128"/>
            </a:endParaRPr>
          </a:p>
        </p:txBody>
      </p:sp>
      <p:sp>
        <p:nvSpPr>
          <p:cNvPr id="4" name="テキスト ボックス 3">
            <a:extLst>
              <a:ext uri="{FF2B5EF4-FFF2-40B4-BE49-F238E27FC236}">
                <a16:creationId xmlns:a16="http://schemas.microsoft.com/office/drawing/2014/main" id="{1412FD36-1FF7-77F8-0E19-C71CEBA6832A}"/>
              </a:ext>
            </a:extLst>
          </p:cNvPr>
          <p:cNvSpPr txBox="1"/>
          <p:nvPr/>
        </p:nvSpPr>
        <p:spPr>
          <a:xfrm>
            <a:off x="6235080" y="2541121"/>
            <a:ext cx="5408249" cy="2308324"/>
          </a:xfrm>
          <a:prstGeom prst="rect">
            <a:avLst/>
          </a:prstGeom>
          <a:noFill/>
        </p:spPr>
        <p:txBody>
          <a:bodyPr wrap="square" rtlCol="0">
            <a:spAutoFit/>
          </a:bodyPr>
          <a:lstStyle/>
          <a:p>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・仮押さえ回数</a:t>
            </a:r>
            <a:endPar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　枠を変更するしないにかかわらず、最大</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回</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案件につき延長</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回</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a:t>
            </a:r>
            <a:b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br>
            <a:endPar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・仮押さえ有効期限</a:t>
            </a:r>
            <a:endPar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　仮押さえご依頼日の翌営業日から</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営業日後の</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17</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時まで</a:t>
            </a:r>
            <a:endPar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・仮押さえ可能枠</a:t>
            </a:r>
            <a:endPar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案件</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サービス</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ブランド</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につき、</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枠分まで</a:t>
            </a:r>
            <a:endPar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・再仮押さえ可能日</a:t>
            </a:r>
            <a:endPar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　最後に期限が切れた日の翌営業日から</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営業日後</a:t>
            </a:r>
            <a:endPar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その場合、仮押さえ可能回数はリセットされます</a:t>
            </a:r>
            <a:r>
              <a:rPr lang="en-US" altLang="ja-JP" sz="1200" dirty="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rPr>
              <a:t>)</a:t>
            </a:r>
            <a:endParaRPr lang="ja-JP" altLang="en-US" sz="1200">
              <a:solidFill>
                <a:schemeClr val="accent6">
                  <a:lumMod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aphicFrame>
        <p:nvGraphicFramePr>
          <p:cNvPr id="5" name="表 4">
            <a:extLst>
              <a:ext uri="{FF2B5EF4-FFF2-40B4-BE49-F238E27FC236}">
                <a16:creationId xmlns:a16="http://schemas.microsoft.com/office/drawing/2014/main" id="{BC365336-4F43-09F3-7A68-3C944D1606DC}"/>
              </a:ext>
            </a:extLst>
          </p:cNvPr>
          <p:cNvGraphicFramePr>
            <a:graphicFrameLocks noGrp="1"/>
          </p:cNvGraphicFramePr>
          <p:nvPr>
            <p:extLst>
              <p:ext uri="{D42A27DB-BD31-4B8C-83A1-F6EECF244321}">
                <p14:modId xmlns:p14="http://schemas.microsoft.com/office/powerpoint/2010/main" val="985625880"/>
              </p:ext>
            </p:extLst>
          </p:nvPr>
        </p:nvGraphicFramePr>
        <p:xfrm>
          <a:off x="1169348" y="1706011"/>
          <a:ext cx="4426163" cy="4260924"/>
        </p:xfrm>
        <a:graphic>
          <a:graphicData uri="http://schemas.openxmlformats.org/drawingml/2006/table">
            <a:tbl>
              <a:tblPr/>
              <a:tblGrid>
                <a:gridCol w="632309">
                  <a:extLst>
                    <a:ext uri="{9D8B030D-6E8A-4147-A177-3AD203B41FA5}">
                      <a16:colId xmlns:a16="http://schemas.microsoft.com/office/drawing/2014/main" val="20000"/>
                    </a:ext>
                  </a:extLst>
                </a:gridCol>
                <a:gridCol w="632309">
                  <a:extLst>
                    <a:ext uri="{9D8B030D-6E8A-4147-A177-3AD203B41FA5}">
                      <a16:colId xmlns:a16="http://schemas.microsoft.com/office/drawing/2014/main" val="20001"/>
                    </a:ext>
                  </a:extLst>
                </a:gridCol>
                <a:gridCol w="632309">
                  <a:extLst>
                    <a:ext uri="{9D8B030D-6E8A-4147-A177-3AD203B41FA5}">
                      <a16:colId xmlns:a16="http://schemas.microsoft.com/office/drawing/2014/main" val="20002"/>
                    </a:ext>
                  </a:extLst>
                </a:gridCol>
                <a:gridCol w="632309">
                  <a:extLst>
                    <a:ext uri="{9D8B030D-6E8A-4147-A177-3AD203B41FA5}">
                      <a16:colId xmlns:a16="http://schemas.microsoft.com/office/drawing/2014/main" val="20003"/>
                    </a:ext>
                  </a:extLst>
                </a:gridCol>
                <a:gridCol w="632309">
                  <a:extLst>
                    <a:ext uri="{9D8B030D-6E8A-4147-A177-3AD203B41FA5}">
                      <a16:colId xmlns:a16="http://schemas.microsoft.com/office/drawing/2014/main" val="20004"/>
                    </a:ext>
                  </a:extLst>
                </a:gridCol>
                <a:gridCol w="632309">
                  <a:extLst>
                    <a:ext uri="{9D8B030D-6E8A-4147-A177-3AD203B41FA5}">
                      <a16:colId xmlns:a16="http://schemas.microsoft.com/office/drawing/2014/main" val="20005"/>
                    </a:ext>
                  </a:extLst>
                </a:gridCol>
                <a:gridCol w="632309">
                  <a:extLst>
                    <a:ext uri="{9D8B030D-6E8A-4147-A177-3AD203B41FA5}">
                      <a16:colId xmlns:a16="http://schemas.microsoft.com/office/drawing/2014/main" val="20006"/>
                    </a:ext>
                  </a:extLst>
                </a:gridCol>
              </a:tblGrid>
              <a:tr h="710154">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月</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火</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水</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木</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金</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土</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日</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710154">
                <a:tc>
                  <a:txBody>
                    <a:bodyPr/>
                    <a:lstStyle/>
                    <a:p>
                      <a:pPr algn="ctr" fontAlgn="ctr"/>
                      <a:r>
                        <a:rPr lang="ja-JP" altLang="en-US"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a:t>
                      </a: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a:t>
                      </a: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3</a:t>
                      </a: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4</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5</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6</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1"/>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7</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8</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9</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10</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11</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558DD5"/>
                    </a:solidFill>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12</a:t>
                      </a: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13</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2"/>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14</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558DD5"/>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15</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558DD5"/>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16</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17</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18</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19</a:t>
                      </a: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20</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3"/>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21</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22</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23</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24</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25</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26</a:t>
                      </a: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27</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4"/>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28</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29</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30</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31</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altLang="ja-JP" sz="1200" b="1" i="0" u="none" strike="noStrike" dirty="0">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bl>
          </a:graphicData>
        </a:graphic>
      </p:graphicFrame>
      <p:cxnSp>
        <p:nvCxnSpPr>
          <p:cNvPr id="8" name="直線コネクタ 7">
            <a:extLst>
              <a:ext uri="{FF2B5EF4-FFF2-40B4-BE49-F238E27FC236}">
                <a16:creationId xmlns:a16="http://schemas.microsoft.com/office/drawing/2014/main" id="{1A4D9A3B-5EB5-B3FC-8B8B-59030DD23144}"/>
              </a:ext>
            </a:extLst>
          </p:cNvPr>
          <p:cNvCxnSpPr>
            <a:cxnSpLocks/>
          </p:cNvCxnSpPr>
          <p:nvPr/>
        </p:nvCxnSpPr>
        <p:spPr>
          <a:xfrm>
            <a:off x="1191057" y="3731672"/>
            <a:ext cx="3125149" cy="0"/>
          </a:xfrm>
          <a:prstGeom prst="line">
            <a:avLst/>
          </a:prstGeom>
          <a:ln w="317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915214BE-DB8D-5C02-DD9B-DE1A93D61789}"/>
              </a:ext>
            </a:extLst>
          </p:cNvPr>
          <p:cNvCxnSpPr>
            <a:cxnSpLocks/>
          </p:cNvCxnSpPr>
          <p:nvPr/>
        </p:nvCxnSpPr>
        <p:spPr>
          <a:xfrm>
            <a:off x="4328318" y="3731672"/>
            <a:ext cx="1246801" cy="0"/>
          </a:xfrm>
          <a:prstGeom prst="line">
            <a:avLst/>
          </a:prstGeom>
          <a:ln w="31750">
            <a:solidFill>
              <a:srgbClr val="8A0F30"/>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727D57DC-1C3D-750C-F3F5-B9F1C64B573A}"/>
              </a:ext>
            </a:extLst>
          </p:cNvPr>
          <p:cNvCxnSpPr>
            <a:cxnSpLocks/>
          </p:cNvCxnSpPr>
          <p:nvPr/>
        </p:nvCxnSpPr>
        <p:spPr>
          <a:xfrm>
            <a:off x="1191057" y="4436322"/>
            <a:ext cx="3125149" cy="0"/>
          </a:xfrm>
          <a:prstGeom prst="line">
            <a:avLst/>
          </a:prstGeom>
          <a:ln w="317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DDCA1FF2-34A6-314A-0621-1FB25EC5D083}"/>
              </a:ext>
            </a:extLst>
          </p:cNvPr>
          <p:cNvCxnSpPr>
            <a:cxnSpLocks/>
          </p:cNvCxnSpPr>
          <p:nvPr/>
        </p:nvCxnSpPr>
        <p:spPr>
          <a:xfrm>
            <a:off x="1191057" y="5132284"/>
            <a:ext cx="1866274" cy="0"/>
          </a:xfrm>
          <a:prstGeom prst="line">
            <a:avLst/>
          </a:prstGeom>
          <a:ln w="317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2" name="グループ化 11">
            <a:extLst>
              <a:ext uri="{FF2B5EF4-FFF2-40B4-BE49-F238E27FC236}">
                <a16:creationId xmlns:a16="http://schemas.microsoft.com/office/drawing/2014/main" id="{EE0A93CF-1948-6859-88EF-C09D090B5910}"/>
              </a:ext>
            </a:extLst>
          </p:cNvPr>
          <p:cNvGrpSpPr/>
          <p:nvPr/>
        </p:nvGrpSpPr>
        <p:grpSpPr>
          <a:xfrm>
            <a:off x="2789383" y="4958146"/>
            <a:ext cx="565128" cy="565127"/>
            <a:chOff x="2743597" y="5250167"/>
            <a:chExt cx="736527" cy="736526"/>
          </a:xfrm>
        </p:grpSpPr>
        <p:sp>
          <p:nvSpPr>
            <p:cNvPr id="13" name="二等辺三角形 38">
              <a:extLst>
                <a:ext uri="{FF2B5EF4-FFF2-40B4-BE49-F238E27FC236}">
                  <a16:creationId xmlns:a16="http://schemas.microsoft.com/office/drawing/2014/main" id="{10579A86-1A8D-6AF6-65C3-ABA3271486A5}"/>
                </a:ext>
              </a:extLst>
            </p:cNvPr>
            <p:cNvSpPr/>
            <p:nvPr/>
          </p:nvSpPr>
          <p:spPr>
            <a:xfrm rot="19098326">
              <a:off x="2755736" y="5250782"/>
              <a:ext cx="216079" cy="258159"/>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14" name="グループ化 13">
              <a:extLst>
                <a:ext uri="{FF2B5EF4-FFF2-40B4-BE49-F238E27FC236}">
                  <a16:creationId xmlns:a16="http://schemas.microsoft.com/office/drawing/2014/main" id="{97BE848A-5641-FDE7-047D-DF3F957CE914}"/>
                </a:ext>
              </a:extLst>
            </p:cNvPr>
            <p:cNvGrpSpPr/>
            <p:nvPr/>
          </p:nvGrpSpPr>
          <p:grpSpPr>
            <a:xfrm>
              <a:off x="2743597" y="5250167"/>
              <a:ext cx="736527" cy="736526"/>
              <a:chOff x="1248353" y="3176845"/>
              <a:chExt cx="667909" cy="667909"/>
            </a:xfrm>
            <a:solidFill>
              <a:srgbClr val="404040"/>
            </a:solidFill>
          </p:grpSpPr>
          <p:sp>
            <p:nvSpPr>
              <p:cNvPr id="15" name="楕円 40">
                <a:extLst>
                  <a:ext uri="{FF2B5EF4-FFF2-40B4-BE49-F238E27FC236}">
                    <a16:creationId xmlns:a16="http://schemas.microsoft.com/office/drawing/2014/main" id="{FF3B8B57-703E-1A6A-87E5-46F8F200484D}"/>
                  </a:ext>
                </a:extLst>
              </p:cNvPr>
              <p:cNvSpPr/>
              <p:nvPr/>
            </p:nvSpPr>
            <p:spPr>
              <a:xfrm>
                <a:off x="1248353" y="3176845"/>
                <a:ext cx="667909" cy="667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745FB6DF-ECF0-36C9-61F3-B72801452A97}"/>
                  </a:ext>
                </a:extLst>
              </p:cNvPr>
              <p:cNvSpPr txBox="1"/>
              <p:nvPr/>
            </p:nvSpPr>
            <p:spPr>
              <a:xfrm>
                <a:off x="1256794" y="3344412"/>
                <a:ext cx="640736" cy="327378"/>
              </a:xfrm>
              <a:prstGeom prst="rect">
                <a:avLst/>
              </a:prstGeom>
              <a:noFill/>
            </p:spPr>
            <p:txBody>
              <a:bodyPr wrap="non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仮押さえ</a:t>
                </a:r>
                <a:endParaRPr lang="en-US" altLang="ja-JP" sz="6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期限切れ</a:t>
                </a:r>
              </a:p>
            </p:txBody>
          </p:sp>
        </p:grpSp>
      </p:grpSp>
      <p:cxnSp>
        <p:nvCxnSpPr>
          <p:cNvPr id="17" name="直線コネクタ 16">
            <a:extLst>
              <a:ext uri="{FF2B5EF4-FFF2-40B4-BE49-F238E27FC236}">
                <a16:creationId xmlns:a16="http://schemas.microsoft.com/office/drawing/2014/main" id="{7CECC4C0-235B-364E-1DAE-BFDA4B107267}"/>
              </a:ext>
            </a:extLst>
          </p:cNvPr>
          <p:cNvCxnSpPr>
            <a:cxnSpLocks/>
          </p:cNvCxnSpPr>
          <p:nvPr/>
        </p:nvCxnSpPr>
        <p:spPr>
          <a:xfrm>
            <a:off x="4324031" y="4424076"/>
            <a:ext cx="1246801" cy="0"/>
          </a:xfrm>
          <a:prstGeom prst="line">
            <a:avLst/>
          </a:prstGeom>
          <a:ln w="31750">
            <a:solidFill>
              <a:srgbClr val="8A0F30"/>
            </a:solidFill>
            <a:prstDash val="sysDot"/>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08C74AEF-95E5-FCC3-E4D2-A9F5BF4F0616}"/>
              </a:ext>
            </a:extLst>
          </p:cNvPr>
          <p:cNvGrpSpPr/>
          <p:nvPr/>
        </p:nvGrpSpPr>
        <p:grpSpPr>
          <a:xfrm>
            <a:off x="1535920" y="3587693"/>
            <a:ext cx="587098" cy="565127"/>
            <a:chOff x="1109971" y="3640767"/>
            <a:chExt cx="765161" cy="736526"/>
          </a:xfrm>
        </p:grpSpPr>
        <p:sp>
          <p:nvSpPr>
            <p:cNvPr id="19" name="二等辺三角形 9">
              <a:extLst>
                <a:ext uri="{FF2B5EF4-FFF2-40B4-BE49-F238E27FC236}">
                  <a16:creationId xmlns:a16="http://schemas.microsoft.com/office/drawing/2014/main" id="{2FBEEC59-937C-63C5-CE6D-2FE130219884}"/>
                </a:ext>
              </a:extLst>
            </p:cNvPr>
            <p:cNvSpPr/>
            <p:nvPr/>
          </p:nvSpPr>
          <p:spPr>
            <a:xfrm rot="19098326">
              <a:off x="1122109" y="3641382"/>
              <a:ext cx="216079" cy="258159"/>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8D8119A2-C881-F4AB-94DF-32E8E6E07FA6}"/>
                </a:ext>
              </a:extLst>
            </p:cNvPr>
            <p:cNvGrpSpPr/>
            <p:nvPr/>
          </p:nvGrpSpPr>
          <p:grpSpPr>
            <a:xfrm>
              <a:off x="1109971" y="3640767"/>
              <a:ext cx="765161" cy="736526"/>
              <a:chOff x="1248353" y="3176845"/>
              <a:chExt cx="693876" cy="667909"/>
            </a:xfrm>
            <a:solidFill>
              <a:srgbClr val="07B53B"/>
            </a:solidFill>
          </p:grpSpPr>
          <p:sp>
            <p:nvSpPr>
              <p:cNvPr id="21" name="楕円 11">
                <a:extLst>
                  <a:ext uri="{FF2B5EF4-FFF2-40B4-BE49-F238E27FC236}">
                    <a16:creationId xmlns:a16="http://schemas.microsoft.com/office/drawing/2014/main" id="{F5CE4890-B834-EBD1-982E-4C775C869F7F}"/>
                  </a:ext>
                </a:extLst>
              </p:cNvPr>
              <p:cNvSpPr/>
              <p:nvPr/>
            </p:nvSpPr>
            <p:spPr>
              <a:xfrm>
                <a:off x="1248353" y="3176845"/>
                <a:ext cx="667909" cy="667909"/>
              </a:xfrm>
              <a:prstGeom prst="ellipse">
                <a:avLst/>
              </a:prstGeom>
              <a:solidFill>
                <a:srgbClr val="03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0840C1B8-3CAC-49B4-5ECB-4A1A8CEE0EF6}"/>
                  </a:ext>
                </a:extLst>
              </p:cNvPr>
              <p:cNvSpPr txBox="1"/>
              <p:nvPr/>
            </p:nvSpPr>
            <p:spPr>
              <a:xfrm>
                <a:off x="1284472" y="3435937"/>
                <a:ext cx="657757" cy="218252"/>
              </a:xfrm>
              <a:prstGeom prst="rect">
                <a:avLst/>
              </a:prstGeom>
              <a:noFill/>
            </p:spPr>
            <p:txBody>
              <a:bodyPr wrap="squar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仮押さえ</a:t>
                </a:r>
              </a:p>
            </p:txBody>
          </p:sp>
        </p:grpSp>
      </p:grpSp>
      <p:grpSp>
        <p:nvGrpSpPr>
          <p:cNvPr id="23" name="グループ化 22">
            <a:extLst>
              <a:ext uri="{FF2B5EF4-FFF2-40B4-BE49-F238E27FC236}">
                <a16:creationId xmlns:a16="http://schemas.microsoft.com/office/drawing/2014/main" id="{EE00C041-27FD-30EB-770B-0D4DF1D7BBF0}"/>
              </a:ext>
            </a:extLst>
          </p:cNvPr>
          <p:cNvGrpSpPr/>
          <p:nvPr/>
        </p:nvGrpSpPr>
        <p:grpSpPr>
          <a:xfrm>
            <a:off x="2179441" y="4255631"/>
            <a:ext cx="565128" cy="565127"/>
            <a:chOff x="1925297" y="4439733"/>
            <a:chExt cx="736527" cy="736526"/>
          </a:xfrm>
        </p:grpSpPr>
        <p:sp>
          <p:nvSpPr>
            <p:cNvPr id="24" name="二等辺三角形 22">
              <a:extLst>
                <a:ext uri="{FF2B5EF4-FFF2-40B4-BE49-F238E27FC236}">
                  <a16:creationId xmlns:a16="http://schemas.microsoft.com/office/drawing/2014/main" id="{22D30C3B-B26E-5FFD-53F2-427ECD6D423B}"/>
                </a:ext>
              </a:extLst>
            </p:cNvPr>
            <p:cNvSpPr/>
            <p:nvPr/>
          </p:nvSpPr>
          <p:spPr>
            <a:xfrm rot="19098326">
              <a:off x="1937436" y="4440348"/>
              <a:ext cx="216079" cy="258159"/>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25" name="グループ化 24">
              <a:extLst>
                <a:ext uri="{FF2B5EF4-FFF2-40B4-BE49-F238E27FC236}">
                  <a16:creationId xmlns:a16="http://schemas.microsoft.com/office/drawing/2014/main" id="{7AFE9BCD-7DC8-C401-C74D-C7EDF4B1278B}"/>
                </a:ext>
              </a:extLst>
            </p:cNvPr>
            <p:cNvGrpSpPr/>
            <p:nvPr/>
          </p:nvGrpSpPr>
          <p:grpSpPr>
            <a:xfrm>
              <a:off x="1925297" y="4439733"/>
              <a:ext cx="736527" cy="736526"/>
              <a:chOff x="1248353" y="3176845"/>
              <a:chExt cx="667909" cy="667909"/>
            </a:xfrm>
            <a:solidFill>
              <a:srgbClr val="404040"/>
            </a:solidFill>
          </p:grpSpPr>
          <p:sp>
            <p:nvSpPr>
              <p:cNvPr id="26" name="楕円 24">
                <a:extLst>
                  <a:ext uri="{FF2B5EF4-FFF2-40B4-BE49-F238E27FC236}">
                    <a16:creationId xmlns:a16="http://schemas.microsoft.com/office/drawing/2014/main" id="{A443155B-6C23-1AED-9F7D-EFCC93EBD2D2}"/>
                  </a:ext>
                </a:extLst>
              </p:cNvPr>
              <p:cNvSpPr/>
              <p:nvPr/>
            </p:nvSpPr>
            <p:spPr>
              <a:xfrm>
                <a:off x="1248353" y="3176845"/>
                <a:ext cx="667909" cy="667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730C9052-134E-F360-D60C-6C46D427AE5E}"/>
                  </a:ext>
                </a:extLst>
              </p:cNvPr>
              <p:cNvSpPr txBox="1"/>
              <p:nvPr/>
            </p:nvSpPr>
            <p:spPr>
              <a:xfrm>
                <a:off x="1256794" y="3344412"/>
                <a:ext cx="640736" cy="327378"/>
              </a:xfrm>
              <a:prstGeom prst="rect">
                <a:avLst/>
              </a:prstGeom>
              <a:noFill/>
            </p:spPr>
            <p:txBody>
              <a:bodyPr wrap="non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仮押さえ</a:t>
                </a:r>
                <a:endParaRPr lang="en-US" altLang="ja-JP" sz="6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期限切れ</a:t>
                </a:r>
              </a:p>
            </p:txBody>
          </p:sp>
        </p:grpSp>
      </p:grpSp>
      <p:grpSp>
        <p:nvGrpSpPr>
          <p:cNvPr id="28" name="グループ化 27">
            <a:extLst>
              <a:ext uri="{FF2B5EF4-FFF2-40B4-BE49-F238E27FC236}">
                <a16:creationId xmlns:a16="http://schemas.microsoft.com/office/drawing/2014/main" id="{D50211DF-2162-14A0-1DA8-21D5BC1CA785}"/>
              </a:ext>
            </a:extLst>
          </p:cNvPr>
          <p:cNvGrpSpPr/>
          <p:nvPr/>
        </p:nvGrpSpPr>
        <p:grpSpPr>
          <a:xfrm>
            <a:off x="3419260" y="3591747"/>
            <a:ext cx="565127" cy="565127"/>
            <a:chOff x="3564513" y="3646051"/>
            <a:chExt cx="736526" cy="736526"/>
          </a:xfrm>
        </p:grpSpPr>
        <p:sp>
          <p:nvSpPr>
            <p:cNvPr id="29" name="二等辺三角形 14">
              <a:extLst>
                <a:ext uri="{FF2B5EF4-FFF2-40B4-BE49-F238E27FC236}">
                  <a16:creationId xmlns:a16="http://schemas.microsoft.com/office/drawing/2014/main" id="{623D7FE8-D2A0-CFCA-1EC2-57B1EA069F38}"/>
                </a:ext>
              </a:extLst>
            </p:cNvPr>
            <p:cNvSpPr/>
            <p:nvPr/>
          </p:nvSpPr>
          <p:spPr>
            <a:xfrm rot="19098326">
              <a:off x="3565499" y="3646666"/>
              <a:ext cx="216079" cy="258159"/>
            </a:xfrm>
            <a:prstGeom prst="triangle">
              <a:avLst/>
            </a:prstGeom>
            <a:solidFill>
              <a:srgbClr val="476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30" name="グループ化 29">
              <a:extLst>
                <a:ext uri="{FF2B5EF4-FFF2-40B4-BE49-F238E27FC236}">
                  <a16:creationId xmlns:a16="http://schemas.microsoft.com/office/drawing/2014/main" id="{D83CBA79-E662-CCC7-66CD-9731780E5348}"/>
                </a:ext>
              </a:extLst>
            </p:cNvPr>
            <p:cNvGrpSpPr/>
            <p:nvPr/>
          </p:nvGrpSpPr>
          <p:grpSpPr>
            <a:xfrm>
              <a:off x="3564513" y="3646051"/>
              <a:ext cx="736526" cy="736526"/>
              <a:chOff x="1258467" y="3176845"/>
              <a:chExt cx="667909" cy="667909"/>
            </a:xfrm>
            <a:solidFill>
              <a:srgbClr val="476CCC"/>
            </a:solidFill>
          </p:grpSpPr>
          <p:sp>
            <p:nvSpPr>
              <p:cNvPr id="31" name="楕円 16">
                <a:extLst>
                  <a:ext uri="{FF2B5EF4-FFF2-40B4-BE49-F238E27FC236}">
                    <a16:creationId xmlns:a16="http://schemas.microsoft.com/office/drawing/2014/main" id="{BCAA1D54-4463-3F96-59CB-829336988A27}"/>
                  </a:ext>
                </a:extLst>
              </p:cNvPr>
              <p:cNvSpPr/>
              <p:nvPr/>
            </p:nvSpPr>
            <p:spPr>
              <a:xfrm>
                <a:off x="1258467" y="3176845"/>
                <a:ext cx="667909" cy="667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32" name="テキスト ボックス 31">
                <a:extLst>
                  <a:ext uri="{FF2B5EF4-FFF2-40B4-BE49-F238E27FC236}">
                    <a16:creationId xmlns:a16="http://schemas.microsoft.com/office/drawing/2014/main" id="{6EB2AAB1-17F4-E4D6-1CCD-027739396394}"/>
                  </a:ext>
                </a:extLst>
              </p:cNvPr>
              <p:cNvSpPr txBox="1"/>
              <p:nvPr/>
            </p:nvSpPr>
            <p:spPr>
              <a:xfrm>
                <a:off x="1393915" y="3412068"/>
                <a:ext cx="400128" cy="218252"/>
              </a:xfrm>
              <a:prstGeom prst="rect">
                <a:avLst/>
              </a:prstGeom>
              <a:grpFill/>
            </p:spPr>
            <p:txBody>
              <a:bodyPr wrap="non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延長</a:t>
                </a:r>
              </a:p>
            </p:txBody>
          </p:sp>
        </p:grpSp>
      </p:grpSp>
      <p:sp>
        <p:nvSpPr>
          <p:cNvPr id="33" name="テキスト ボックス 32">
            <a:extLst>
              <a:ext uri="{FF2B5EF4-FFF2-40B4-BE49-F238E27FC236}">
                <a16:creationId xmlns:a16="http://schemas.microsoft.com/office/drawing/2014/main" id="{3694AE88-AA50-3B45-878B-5BD65A14F9B0}"/>
              </a:ext>
            </a:extLst>
          </p:cNvPr>
          <p:cNvSpPr txBox="1"/>
          <p:nvPr/>
        </p:nvSpPr>
        <p:spPr>
          <a:xfrm>
            <a:off x="2521141" y="3616896"/>
            <a:ext cx="465038" cy="184666"/>
          </a:xfrm>
          <a:prstGeom prst="rect">
            <a:avLst/>
          </a:prstGeom>
          <a:solidFill>
            <a:srgbClr val="7EDD7E"/>
          </a:solidFill>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altLang="ja-JP"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a:t>
            </a:r>
          </a:p>
        </p:txBody>
      </p:sp>
      <p:sp>
        <p:nvSpPr>
          <p:cNvPr id="34" name="テキスト ボックス 33">
            <a:extLst>
              <a:ext uri="{FF2B5EF4-FFF2-40B4-BE49-F238E27FC236}">
                <a16:creationId xmlns:a16="http://schemas.microsoft.com/office/drawing/2014/main" id="{03AEB2D5-7DCF-F5F2-F6A0-2C0260316A33}"/>
              </a:ext>
            </a:extLst>
          </p:cNvPr>
          <p:cNvSpPr txBox="1"/>
          <p:nvPr/>
        </p:nvSpPr>
        <p:spPr>
          <a:xfrm>
            <a:off x="1255633" y="4347904"/>
            <a:ext cx="500277" cy="184666"/>
          </a:xfrm>
          <a:prstGeom prst="rect">
            <a:avLst/>
          </a:prstGeom>
          <a:solidFill>
            <a:srgbClr val="558DD5"/>
          </a:solidFill>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altLang="ja-JP"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a:t>
            </a:r>
          </a:p>
        </p:txBody>
      </p:sp>
      <p:sp>
        <p:nvSpPr>
          <p:cNvPr id="35" name="テキスト ボックス 34">
            <a:extLst>
              <a:ext uri="{FF2B5EF4-FFF2-40B4-BE49-F238E27FC236}">
                <a16:creationId xmlns:a16="http://schemas.microsoft.com/office/drawing/2014/main" id="{C55D63CB-A643-946D-B2FA-D01FF2636AF2}"/>
              </a:ext>
            </a:extLst>
          </p:cNvPr>
          <p:cNvSpPr txBox="1"/>
          <p:nvPr/>
        </p:nvSpPr>
        <p:spPr>
          <a:xfrm>
            <a:off x="1869466" y="5045522"/>
            <a:ext cx="521281" cy="184666"/>
          </a:xfrm>
          <a:prstGeom prst="rect">
            <a:avLst/>
          </a:prstGeom>
          <a:solidFill>
            <a:srgbClr val="7EDD7E"/>
          </a:solidFill>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altLang="ja-JP"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a:t>
            </a:r>
          </a:p>
        </p:txBody>
      </p:sp>
      <p:sp>
        <p:nvSpPr>
          <p:cNvPr id="36" name="テキスト ボックス 35">
            <a:extLst>
              <a:ext uri="{FF2B5EF4-FFF2-40B4-BE49-F238E27FC236}">
                <a16:creationId xmlns:a16="http://schemas.microsoft.com/office/drawing/2014/main" id="{CD5BA961-FF30-9F4D-9F9F-559582C62797}"/>
              </a:ext>
            </a:extLst>
          </p:cNvPr>
          <p:cNvSpPr txBox="1"/>
          <p:nvPr/>
        </p:nvSpPr>
        <p:spPr>
          <a:xfrm>
            <a:off x="1654672" y="3637989"/>
            <a:ext cx="260999" cy="261610"/>
          </a:xfrm>
          <a:prstGeom prst="rect">
            <a:avLst/>
          </a:prstGeom>
          <a:noFill/>
        </p:spPr>
        <p:txBody>
          <a:bodyPr wrap="square" rtlCol="0">
            <a:spAutoFit/>
          </a:bodyPr>
          <a:lstStyle/>
          <a:p>
            <a:r>
              <a:rPr lang="en-US" altLang="ja-JP" sz="1050" b="1">
                <a:solidFill>
                  <a:schemeClr val="bg1"/>
                </a:solidFill>
                <a:latin typeface="Meiryo" panose="020B0604030504040204" pitchFamily="34" charset="-128"/>
                <a:ea typeface="Meiryo" panose="020B0604030504040204" pitchFamily="34" charset="-128"/>
                <a:cs typeface="メイリオ" panose="020B0604030504040204" pitchFamily="50" charset="-128"/>
              </a:rPr>
              <a:t>①</a:t>
            </a:r>
            <a:endParaRPr lang="ja-JP" altLang="en-US" sz="105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37" name="グループ化 36">
            <a:extLst>
              <a:ext uri="{FF2B5EF4-FFF2-40B4-BE49-F238E27FC236}">
                <a16:creationId xmlns:a16="http://schemas.microsoft.com/office/drawing/2014/main" id="{354AC100-5FEB-D252-F21D-6A346AD4DF92}"/>
              </a:ext>
            </a:extLst>
          </p:cNvPr>
          <p:cNvGrpSpPr/>
          <p:nvPr/>
        </p:nvGrpSpPr>
        <p:grpSpPr>
          <a:xfrm>
            <a:off x="4042766" y="4245351"/>
            <a:ext cx="627949" cy="565128"/>
            <a:chOff x="4330387" y="4438019"/>
            <a:chExt cx="818401" cy="736527"/>
          </a:xfrm>
        </p:grpSpPr>
        <p:sp>
          <p:nvSpPr>
            <p:cNvPr id="38" name="二等辺三角形 9">
              <a:extLst>
                <a:ext uri="{FF2B5EF4-FFF2-40B4-BE49-F238E27FC236}">
                  <a16:creationId xmlns:a16="http://schemas.microsoft.com/office/drawing/2014/main" id="{4B63D6A9-3438-587C-8BEE-E018F3A9B9C9}"/>
                </a:ext>
              </a:extLst>
            </p:cNvPr>
            <p:cNvSpPr/>
            <p:nvPr/>
          </p:nvSpPr>
          <p:spPr>
            <a:xfrm rot="19098326">
              <a:off x="4384218" y="4438634"/>
              <a:ext cx="216078" cy="258159"/>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39" name="グループ化 38">
              <a:extLst>
                <a:ext uri="{FF2B5EF4-FFF2-40B4-BE49-F238E27FC236}">
                  <a16:creationId xmlns:a16="http://schemas.microsoft.com/office/drawing/2014/main" id="{BDE488AA-A0C5-28D6-4F9A-053B550307A7}"/>
                </a:ext>
              </a:extLst>
            </p:cNvPr>
            <p:cNvGrpSpPr/>
            <p:nvPr/>
          </p:nvGrpSpPr>
          <p:grpSpPr>
            <a:xfrm>
              <a:off x="4330387" y="4438019"/>
              <a:ext cx="818401" cy="736527"/>
              <a:chOff x="1210545" y="3176845"/>
              <a:chExt cx="742157" cy="667909"/>
            </a:xfrm>
            <a:solidFill>
              <a:srgbClr val="07B53B"/>
            </a:solidFill>
          </p:grpSpPr>
          <p:sp>
            <p:nvSpPr>
              <p:cNvPr id="40" name="楕円 11">
                <a:extLst>
                  <a:ext uri="{FF2B5EF4-FFF2-40B4-BE49-F238E27FC236}">
                    <a16:creationId xmlns:a16="http://schemas.microsoft.com/office/drawing/2014/main" id="{07394472-8A98-0C96-9D9F-0E3EF443CF23}"/>
                  </a:ext>
                </a:extLst>
              </p:cNvPr>
              <p:cNvSpPr/>
              <p:nvPr/>
            </p:nvSpPr>
            <p:spPr>
              <a:xfrm>
                <a:off x="1248353" y="3176845"/>
                <a:ext cx="667909" cy="667909"/>
              </a:xfrm>
              <a:prstGeom prst="ellipse">
                <a:avLst/>
              </a:prstGeom>
              <a:solidFill>
                <a:srgbClr val="03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41" name="テキスト ボックス 40">
                <a:extLst>
                  <a:ext uri="{FF2B5EF4-FFF2-40B4-BE49-F238E27FC236}">
                    <a16:creationId xmlns:a16="http://schemas.microsoft.com/office/drawing/2014/main" id="{9A1742A2-E87E-F907-44BF-3FB4CFED8340}"/>
                  </a:ext>
                </a:extLst>
              </p:cNvPr>
              <p:cNvSpPr txBox="1"/>
              <p:nvPr/>
            </p:nvSpPr>
            <p:spPr>
              <a:xfrm>
                <a:off x="1210545" y="3435937"/>
                <a:ext cx="742157" cy="327377"/>
              </a:xfrm>
              <a:prstGeom prst="rect">
                <a:avLst/>
              </a:prstGeom>
              <a:noFill/>
            </p:spPr>
            <p:txBody>
              <a:bodyPr wrap="square" rtlCol="0">
                <a:spAutoFit/>
              </a:bodyPr>
              <a:lstStyle/>
              <a:p>
                <a:pPr algn="ct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再仮押さえ可能日</a:t>
                </a:r>
              </a:p>
            </p:txBody>
          </p:sp>
        </p:grpSp>
      </p:grpSp>
      <p:sp>
        <p:nvSpPr>
          <p:cNvPr id="42" name="テキスト ボックス 41">
            <a:extLst>
              <a:ext uri="{FF2B5EF4-FFF2-40B4-BE49-F238E27FC236}">
                <a16:creationId xmlns:a16="http://schemas.microsoft.com/office/drawing/2014/main" id="{A6D62AEC-8227-96AC-D1A8-43C8FAAA4BE1}"/>
              </a:ext>
            </a:extLst>
          </p:cNvPr>
          <p:cNvSpPr txBox="1"/>
          <p:nvPr/>
        </p:nvSpPr>
        <p:spPr>
          <a:xfrm>
            <a:off x="4191515" y="4289667"/>
            <a:ext cx="260999" cy="261610"/>
          </a:xfrm>
          <a:prstGeom prst="rect">
            <a:avLst/>
          </a:prstGeom>
          <a:noFill/>
        </p:spPr>
        <p:txBody>
          <a:bodyPr wrap="square" rtlCol="0">
            <a:spAutoFit/>
          </a:bodyPr>
          <a:lstStyle/>
          <a:p>
            <a:r>
              <a:rPr lang="ja-JP" altLang="en-US" sz="1050" b="1">
                <a:solidFill>
                  <a:schemeClr val="bg1"/>
                </a:solidFill>
                <a:latin typeface="Meiryo" panose="020B0604030504040204" pitchFamily="34" charset="-128"/>
                <a:ea typeface="Meiryo" panose="020B0604030504040204" pitchFamily="34" charset="-128"/>
                <a:cs typeface="メイリオ" panose="020B0604030504040204" pitchFamily="50" charset="-128"/>
              </a:rPr>
              <a:t>②</a:t>
            </a:r>
          </a:p>
        </p:txBody>
      </p:sp>
      <p:pic>
        <p:nvPicPr>
          <p:cNvPr id="48" name="Google Shape;75;g3dd45998c6a_3_11" descr="アイコン&#10;&#10;自動的に生成された説明">
            <a:extLst>
              <a:ext uri="{FF2B5EF4-FFF2-40B4-BE49-F238E27FC236}">
                <a16:creationId xmlns:a16="http://schemas.microsoft.com/office/drawing/2014/main" id="{6CA83B4C-4985-3F9F-4A1E-E8332A9DE0CE}"/>
              </a:ext>
            </a:extLst>
          </p:cNvPr>
          <p:cNvPicPr preferRelativeResize="0">
            <a:picLocks/>
          </p:cNvPicPr>
          <p:nvPr/>
        </p:nvPicPr>
        <p:blipFill rotWithShape="1">
          <a:blip r:embed="rId3">
            <a:alphaModFix/>
          </a:blip>
          <a:srcRect/>
          <a:stretch/>
        </p:blipFill>
        <p:spPr>
          <a:xfrm>
            <a:off x="56609" y="31805"/>
            <a:ext cx="498782" cy="497680"/>
          </a:xfrm>
          <a:prstGeom prst="rect">
            <a:avLst/>
          </a:prstGeom>
          <a:noFill/>
          <a:ln>
            <a:noFill/>
          </a:ln>
        </p:spPr>
      </p:pic>
      <p:sp>
        <p:nvSpPr>
          <p:cNvPr id="49" name="テキスト プレースホルダー 2">
            <a:extLst>
              <a:ext uri="{FF2B5EF4-FFF2-40B4-BE49-F238E27FC236}">
                <a16:creationId xmlns:a16="http://schemas.microsoft.com/office/drawing/2014/main" id="{1AE98500-1ED0-35AE-D861-D2DB47D51A9F}"/>
              </a:ext>
            </a:extLst>
          </p:cNvPr>
          <p:cNvSpPr>
            <a:spLocks noGrp="1"/>
          </p:cNvSpPr>
          <p:nvPr>
            <p:ph type="body" sz="quarter" idx="12"/>
          </p:nvPr>
        </p:nvSpPr>
        <p:spPr>
          <a:xfrm>
            <a:off x="587922" y="67514"/>
            <a:ext cx="968503" cy="410840"/>
          </a:xfrm>
        </p:spPr>
        <p:txBody>
          <a:bodyPr/>
          <a:lstStyle/>
          <a:p>
            <a:pPr marL="0" indent="0" algn="l">
              <a:buNone/>
            </a:pPr>
            <a:r>
              <a:rPr lang="ja-JP" altLang="en-US" spc="0"/>
              <a:t>申し込み</a:t>
            </a:r>
          </a:p>
        </p:txBody>
      </p:sp>
      <p:sp>
        <p:nvSpPr>
          <p:cNvPr id="50" name="タイトル 2">
            <a:extLst>
              <a:ext uri="{FF2B5EF4-FFF2-40B4-BE49-F238E27FC236}">
                <a16:creationId xmlns:a16="http://schemas.microsoft.com/office/drawing/2014/main" id="{5AA4A18A-FAFC-F4F3-4B60-A634C78DEACD}"/>
              </a:ext>
            </a:extLst>
          </p:cNvPr>
          <p:cNvSpPr txBox="1">
            <a:spLocks/>
          </p:cNvSpPr>
          <p:nvPr/>
        </p:nvSpPr>
        <p:spPr>
          <a:xfrm>
            <a:off x="-1373034" y="3738735"/>
            <a:ext cx="11263396" cy="41084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endParaRPr lang="ja-JP" altLang="ja-JP" sz="1800" b="1" u="sng"/>
          </a:p>
        </p:txBody>
      </p:sp>
      <p:sp>
        <p:nvSpPr>
          <p:cNvPr id="52" name="タイトル 2">
            <a:extLst>
              <a:ext uri="{FF2B5EF4-FFF2-40B4-BE49-F238E27FC236}">
                <a16:creationId xmlns:a16="http://schemas.microsoft.com/office/drawing/2014/main" id="{8585F18F-4E15-05C5-4D93-01AD997E92AB}"/>
              </a:ext>
            </a:extLst>
          </p:cNvPr>
          <p:cNvSpPr txBox="1">
            <a:spLocks/>
          </p:cNvSpPr>
          <p:nvPr/>
        </p:nvSpPr>
        <p:spPr>
          <a:xfrm>
            <a:off x="612270" y="1032255"/>
            <a:ext cx="9946002" cy="41084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r>
              <a:rPr lang="ja-JP" altLang="ja-JP" sz="1800" b="1" u="sng"/>
              <a:t>仮押さえのルールについて、以下ご確認ください。</a:t>
            </a:r>
          </a:p>
        </p:txBody>
      </p:sp>
      <p:sp>
        <p:nvSpPr>
          <p:cNvPr id="55" name="テキスト ボックス 2">
            <a:extLst>
              <a:ext uri="{FF2B5EF4-FFF2-40B4-BE49-F238E27FC236}">
                <a16:creationId xmlns:a16="http://schemas.microsoft.com/office/drawing/2014/main" id="{AF2071A1-C471-BFC8-397D-9D8266D454C7}"/>
              </a:ext>
            </a:extLst>
          </p:cNvPr>
          <p:cNvSpPr txBox="1"/>
          <p:nvPr/>
        </p:nvSpPr>
        <p:spPr>
          <a:xfrm>
            <a:off x="1213654" y="6391027"/>
            <a:ext cx="7122763" cy="271869"/>
          </a:xfrm>
          <a:prstGeom prst="rect">
            <a:avLst/>
          </a:prstGeom>
          <a:noFill/>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225425" indent="-225425">
              <a:spcBef>
                <a:spcPts val="200"/>
              </a:spcBef>
            </a:pPr>
            <a:r>
              <a:rPr lang="en-US" altLang="ja-JP" sz="800" dirty="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仮押さえするには、企業商材審査を通過していること、また可否判断シートをご送付いただいていることが条件です</a:t>
            </a:r>
            <a:endParaRPr lang="en-US" altLang="ja-JP" sz="800" dirty="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endParaRPr>
          </a:p>
          <a:p>
            <a:pPr>
              <a:spcBef>
                <a:spcPts val="200"/>
              </a:spcBef>
            </a:pPr>
            <a:r>
              <a:rPr lang="en-US" altLang="ja-JP" sz="800" dirty="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空き枠の状況については都度営業担当までお問い合わせください</a:t>
            </a:r>
          </a:p>
        </p:txBody>
      </p:sp>
    </p:spTree>
    <p:extLst>
      <p:ext uri="{BB962C8B-B14F-4D97-AF65-F5344CB8AC3E}">
        <p14:creationId xmlns:p14="http://schemas.microsoft.com/office/powerpoint/2010/main" val="2418021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3928" y="4786187"/>
            <a:ext cx="5943600" cy="543702"/>
          </a:xfrm>
        </p:spPr>
        <p:txBody>
          <a:bodyPr/>
          <a:lstStyle/>
          <a:p>
            <a:r>
              <a:rPr kumimoji="1" lang="ja-JP" altLang="en-US">
                <a:solidFill>
                  <a:srgbClr val="000048"/>
                </a:solidFill>
              </a:rPr>
              <a:t>その他・注意事項</a:t>
            </a:r>
          </a:p>
          <a:p>
            <a:endParaRPr kumimoji="1" lang="ja-JP" altLang="en-US">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652" y="1267880"/>
            <a:ext cx="1368152" cy="1057321"/>
          </a:xfrm>
        </p:spPr>
        <p:txBody>
          <a:bodyPr/>
          <a:lstStyle/>
          <a:p>
            <a:r>
              <a:rPr kumimoji="1" lang="en-US" altLang="ja-JP">
                <a:solidFill>
                  <a:srgbClr val="000048"/>
                </a:solidFill>
              </a:rPr>
              <a:t>07</a:t>
            </a:r>
            <a:endParaRPr kumimoji="1" lang="ja-JP" altLang="en-US">
              <a:solidFill>
                <a:srgbClr val="000048"/>
              </a:solidFill>
            </a:endParaRPr>
          </a:p>
        </p:txBody>
      </p:sp>
      <p:pic>
        <p:nvPicPr>
          <p:cNvPr id="2" name="図プレースホルダー 10" descr="アイコン&#10;&#10;自動的に生成された説明">
            <a:extLst>
              <a:ext uri="{FF2B5EF4-FFF2-40B4-BE49-F238E27FC236}">
                <a16:creationId xmlns:a16="http://schemas.microsoft.com/office/drawing/2014/main" id="{F3B6A470-FEDE-C29D-570F-B06E22EFE127}"/>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38628803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466CF-70AA-4CDC-BA5E-1442A78189D2}"/>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AA3AC66-6FE4-C08D-3985-2B25788E3443}"/>
              </a:ext>
            </a:extLst>
          </p:cNvPr>
          <p:cNvSpPr>
            <a:spLocks noGrp="1"/>
          </p:cNvSpPr>
          <p:nvPr>
            <p:ph type="body" sz="quarter" idx="12"/>
          </p:nvPr>
        </p:nvSpPr>
        <p:spPr/>
        <p:txBody>
          <a:bodyPr/>
          <a:lstStyle/>
          <a:p>
            <a:pPr marL="0" indent="0">
              <a:buNone/>
            </a:pPr>
            <a:r>
              <a:rPr kumimoji="1" lang="ja-JP" altLang="en-US" spc="0"/>
              <a:t>その他</a:t>
            </a:r>
            <a:br>
              <a:rPr kumimoji="1" lang="en-US" altLang="ja-JP" spc="0" dirty="0"/>
            </a:br>
            <a:r>
              <a:rPr lang="ja-JP" altLang="en-US" spc="0"/>
              <a:t>注意事項</a:t>
            </a:r>
            <a:endParaRPr kumimoji="1" lang="ja-JP" altLang="en-US" spc="0"/>
          </a:p>
        </p:txBody>
      </p:sp>
      <p:pic>
        <p:nvPicPr>
          <p:cNvPr id="6" name="図プレースホルダー 8" descr="アイコン&#10;&#10;自動的に生成された説明">
            <a:extLst>
              <a:ext uri="{FF2B5EF4-FFF2-40B4-BE49-F238E27FC236}">
                <a16:creationId xmlns:a16="http://schemas.microsoft.com/office/drawing/2014/main" id="{A88A9A7A-D1B7-053B-D7BE-49578411767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39096A88-3D5C-306D-7143-BA0FD8D16263}"/>
              </a:ext>
            </a:extLst>
          </p:cNvPr>
          <p:cNvSpPr txBox="1">
            <a:spLocks/>
          </p:cNvSpPr>
          <p:nvPr/>
        </p:nvSpPr>
        <p:spPr>
          <a:xfrm>
            <a:off x="2027548" y="23829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販売制限カテゴリー</a:t>
            </a:r>
          </a:p>
        </p:txBody>
      </p:sp>
      <p:graphicFrame>
        <p:nvGraphicFramePr>
          <p:cNvPr id="4" name="表 3">
            <a:extLst>
              <a:ext uri="{FF2B5EF4-FFF2-40B4-BE49-F238E27FC236}">
                <a16:creationId xmlns:a16="http://schemas.microsoft.com/office/drawing/2014/main" id="{6FEE9209-5F50-B5D1-2F9E-C203A4521A27}"/>
              </a:ext>
            </a:extLst>
          </p:cNvPr>
          <p:cNvGraphicFramePr>
            <a:graphicFrameLocks noGrp="1"/>
          </p:cNvGraphicFramePr>
          <p:nvPr>
            <p:extLst>
              <p:ext uri="{D42A27DB-BD31-4B8C-83A1-F6EECF244321}">
                <p14:modId xmlns:p14="http://schemas.microsoft.com/office/powerpoint/2010/main" val="604052923"/>
              </p:ext>
            </p:extLst>
          </p:nvPr>
        </p:nvGraphicFramePr>
        <p:xfrm>
          <a:off x="576657" y="1186320"/>
          <a:ext cx="11059952" cy="4892024"/>
        </p:xfrm>
        <a:graphic>
          <a:graphicData uri="http://schemas.openxmlformats.org/drawingml/2006/table">
            <a:tbl>
              <a:tblPr firstCol="1" bandRow="1"/>
              <a:tblGrid>
                <a:gridCol w="5485224">
                  <a:extLst>
                    <a:ext uri="{9D8B030D-6E8A-4147-A177-3AD203B41FA5}">
                      <a16:colId xmlns:a16="http://schemas.microsoft.com/office/drawing/2014/main" val="792911817"/>
                    </a:ext>
                  </a:extLst>
                </a:gridCol>
                <a:gridCol w="5574728">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latin typeface="Meiryo" panose="020B0604030504040204" pitchFamily="34" charset="-128"/>
                          <a:ea typeface="Meiryo" panose="020B0604030504040204" pitchFamily="34" charset="-128"/>
                          <a:cs typeface="+mn-cs"/>
                        </a:rPr>
                        <a:t>掲載制限カテゴリー</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09047038"/>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8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205067978"/>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8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71656786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6726869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28964"/>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50117590"/>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41138105"/>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br>
                        <a:rPr lang="en-US" altLang="ja-JP" sz="900" b="0" u="none" strike="noStrike" dirty="0">
                          <a:solidFill>
                            <a:srgbClr val="0D0D0D"/>
                          </a:solidFill>
                          <a:effectLst/>
                          <a:latin typeface="Meiryo"/>
                          <a:ea typeface="Meiryo"/>
                        </a:rPr>
                      </a:br>
                      <a:r>
                        <a:rPr lang="ja-JP" altLang="en-US" sz="800" b="0" i="0" u="none" strike="noStrike" dirty="0">
                          <a:solidFill>
                            <a:srgbClr val="0D0D0D"/>
                          </a:solidFill>
                          <a:effectLst/>
                          <a:latin typeface="Meiryo" panose="020B0604030504040204" pitchFamily="34" charset="-128"/>
                          <a:ea typeface="Meiryo" panose="020B0604030504040204" pitchFamily="34" charset="-128"/>
                        </a:rPr>
                        <a:t>（</a:t>
                      </a:r>
                      <a:r>
                        <a:rPr lang="ja-JP" altLang="en-US" sz="800" b="0" dirty="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国際的なクレジットカードブランドは可）</a:t>
                      </a:r>
                      <a:endParaRPr lang="en-US" altLang="ja-JP" sz="800" b="0"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94366260"/>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34750592"/>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01219410"/>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97840892"/>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2025979"/>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4766996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51516483"/>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5119997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479615484"/>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14959637"/>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362951679"/>
                  </a:ext>
                </a:extLst>
              </a:tr>
            </a:tbl>
          </a:graphicData>
        </a:graphic>
      </p:graphicFrame>
      <p:sp>
        <p:nvSpPr>
          <p:cNvPr id="5" name="テキスト ボックス 4">
            <a:extLst>
              <a:ext uri="{FF2B5EF4-FFF2-40B4-BE49-F238E27FC236}">
                <a16:creationId xmlns:a16="http://schemas.microsoft.com/office/drawing/2014/main" id="{00B4BE51-5A8B-DADA-EC74-164ECDD4559D}"/>
              </a:ext>
            </a:extLst>
          </p:cNvPr>
          <p:cNvSpPr txBox="1"/>
          <p:nvPr/>
        </p:nvSpPr>
        <p:spPr>
          <a:xfrm>
            <a:off x="555391" y="909591"/>
            <a:ext cx="12740463" cy="276999"/>
          </a:xfrm>
          <a:prstGeom prst="rect">
            <a:avLst/>
          </a:prstGeom>
          <a:noFill/>
        </p:spPr>
        <p:txBody>
          <a:bodyPr wrap="square">
            <a:spAutoFit/>
          </a:bodyPr>
          <a:lstStyle/>
          <a:p>
            <a:r>
              <a:rPr lang="ja-JP" altLang="en-US" sz="1200">
                <a:solidFill>
                  <a:schemeClr val="tx1">
                    <a:lumMod val="95000"/>
                    <a:lumOff val="5000"/>
                  </a:schemeClr>
                </a:solidFill>
                <a:latin typeface="Meiryo" panose="020B0604030504040204" pitchFamily="34" charset="-128"/>
                <a:ea typeface="Meiryo" panose="020B0604030504040204" pitchFamily="34" charset="-128"/>
              </a:rPr>
              <a:t>下記の表で「</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1200">
                <a:solidFill>
                  <a:schemeClr val="tx1">
                    <a:lumMod val="95000"/>
                    <a:lumOff val="5000"/>
                  </a:schemeClr>
                </a:solidFill>
                <a:latin typeface="Meiryo" panose="020B0604030504040204" pitchFamily="34" charset="-128"/>
                <a:ea typeface="Meiryo" panose="020B0604030504040204" pitchFamily="34" charset="-128"/>
              </a:rPr>
              <a:t>」が記されている業種・商品・サービスにつきましては、 </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LINE NEWS DIGEST Spot</a:t>
            </a:r>
            <a:r>
              <a:rPr lang="ja-JP" altLang="en-US" sz="1200">
                <a:solidFill>
                  <a:schemeClr val="tx1">
                    <a:lumMod val="95000"/>
                    <a:lumOff val="5000"/>
                  </a:schemeClr>
                </a:solidFill>
                <a:latin typeface="Meiryo" panose="020B0604030504040204" pitchFamily="34" charset="-128"/>
                <a:ea typeface="Meiryo" panose="020B0604030504040204" pitchFamily="34" charset="-128"/>
              </a:rPr>
              <a:t>の実施が原則不可となります。</a:t>
            </a:r>
            <a:endParaRPr lang="ja-JP" altLang="en-US" sz="1200" dirty="0"/>
          </a:p>
        </p:txBody>
      </p:sp>
      <p:sp>
        <p:nvSpPr>
          <p:cNvPr id="13" name="テキスト ボックス 2">
            <a:extLst>
              <a:ext uri="{FF2B5EF4-FFF2-40B4-BE49-F238E27FC236}">
                <a16:creationId xmlns:a16="http://schemas.microsoft.com/office/drawing/2014/main" id="{F4C90FBA-BBDF-4E38-DCDD-4020341F1F99}"/>
              </a:ext>
            </a:extLst>
          </p:cNvPr>
          <p:cNvSpPr txBox="1"/>
          <p:nvPr/>
        </p:nvSpPr>
        <p:spPr>
          <a:xfrm>
            <a:off x="1213654" y="6239667"/>
            <a:ext cx="10422955" cy="569387"/>
          </a:xfrm>
          <a:prstGeom prst="rect">
            <a:avLst/>
          </a:prstGeom>
          <a:noFill/>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p>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企業・商材可否、制作可否については都度審査が必須となります</a:t>
            </a:r>
            <a:endParaRPr lang="en-US" altLang="ja-JP" sz="800" spc="-11" dirty="0">
              <a:solidFill>
                <a:srgbClr val="999999"/>
              </a:solidFill>
              <a:latin typeface="Meiryo" panose="020B0604030504040204" pitchFamily="34" charset="-128"/>
              <a:ea typeface="Meiryo" panose="020B0604030504040204" pitchFamily="34" charset="-128"/>
              <a:cs typeface="Arial Unicode MS"/>
            </a:endParaRPr>
          </a:p>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成人対象の性的な商品サービス等のアダルト全般、性的表現が扱われている作品サービス、児童ポルノを連想させるもの等の青少年保護教育上好ましくない商品サービス、精力剤、危険ドラッグ等</a:t>
            </a:r>
          </a:p>
          <a:p>
            <a:pPr>
              <a:spcBef>
                <a:spcPts val="200"/>
              </a:spcBef>
            </a:pPr>
            <a:endParaRPr lang="ja-JP" altLang="en-US" sz="800" spc="-11">
              <a:solidFill>
                <a:srgbClr val="999999"/>
              </a:solidFill>
              <a:latin typeface="Meiryo" panose="020B0604030504040204" pitchFamily="34" charset="-128"/>
              <a:ea typeface="Meiryo" panose="020B0604030504040204" pitchFamily="34" charset="-128"/>
              <a:cs typeface="Arial Unicode MS"/>
            </a:endParaRPr>
          </a:p>
        </p:txBody>
      </p:sp>
    </p:spTree>
    <p:extLst>
      <p:ext uri="{BB962C8B-B14F-4D97-AF65-F5344CB8AC3E}">
        <p14:creationId xmlns:p14="http://schemas.microsoft.com/office/powerpoint/2010/main" val="13740611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31AEF-704D-1465-EA1C-1AB1691C641F}"/>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75FA0EC-A010-9779-2237-3F1BE2814A42}"/>
              </a:ext>
            </a:extLst>
          </p:cNvPr>
          <p:cNvSpPr>
            <a:spLocks noGrp="1"/>
          </p:cNvSpPr>
          <p:nvPr>
            <p:ph type="body" sz="quarter" idx="12"/>
          </p:nvPr>
        </p:nvSpPr>
        <p:spPr/>
        <p:txBody>
          <a:bodyPr/>
          <a:lstStyle/>
          <a:p>
            <a:pPr marL="0" indent="0">
              <a:buNone/>
            </a:pPr>
            <a:r>
              <a:rPr kumimoji="1" lang="ja-JP" altLang="en-US" spc="0"/>
              <a:t>その他</a:t>
            </a:r>
            <a:br>
              <a:rPr kumimoji="1" lang="en-US" altLang="ja-JP" spc="0" dirty="0"/>
            </a:br>
            <a:r>
              <a:rPr lang="ja-JP" altLang="en-US" spc="0"/>
              <a:t>注意事項</a:t>
            </a:r>
            <a:endParaRPr kumimoji="1" lang="ja-JP" altLang="en-US" spc="0"/>
          </a:p>
        </p:txBody>
      </p:sp>
      <p:pic>
        <p:nvPicPr>
          <p:cNvPr id="6" name="図プレースホルダー 8" descr="アイコン&#10;&#10;自動的に生成された説明">
            <a:extLst>
              <a:ext uri="{FF2B5EF4-FFF2-40B4-BE49-F238E27FC236}">
                <a16:creationId xmlns:a16="http://schemas.microsoft.com/office/drawing/2014/main" id="{30BF11D3-9541-462C-7584-2FC7D0DBC866}"/>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030FEDA7-B1C6-668F-2838-888D292C90C1}"/>
              </a:ext>
            </a:extLst>
          </p:cNvPr>
          <p:cNvSpPr txBox="1">
            <a:spLocks/>
          </p:cNvSpPr>
          <p:nvPr/>
        </p:nvSpPr>
        <p:spPr>
          <a:xfrm>
            <a:off x="2027548" y="23829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販売制限カテゴリー</a:t>
            </a:r>
          </a:p>
        </p:txBody>
      </p:sp>
      <p:sp>
        <p:nvSpPr>
          <p:cNvPr id="5" name="テキスト ボックス 4">
            <a:extLst>
              <a:ext uri="{FF2B5EF4-FFF2-40B4-BE49-F238E27FC236}">
                <a16:creationId xmlns:a16="http://schemas.microsoft.com/office/drawing/2014/main" id="{32369D0C-2EE2-36EC-1421-59F97A191A70}"/>
              </a:ext>
            </a:extLst>
          </p:cNvPr>
          <p:cNvSpPr txBox="1"/>
          <p:nvPr/>
        </p:nvSpPr>
        <p:spPr>
          <a:xfrm>
            <a:off x="555391" y="909591"/>
            <a:ext cx="12740463" cy="276999"/>
          </a:xfrm>
          <a:prstGeom prst="rect">
            <a:avLst/>
          </a:prstGeom>
          <a:noFill/>
        </p:spPr>
        <p:txBody>
          <a:bodyPr wrap="square">
            <a:spAutoFit/>
          </a:bodyPr>
          <a:lstStyle/>
          <a:p>
            <a:r>
              <a:rPr lang="ja-JP" altLang="en-US" sz="1200">
                <a:solidFill>
                  <a:schemeClr val="tx1">
                    <a:lumMod val="95000"/>
                    <a:lumOff val="5000"/>
                  </a:schemeClr>
                </a:solidFill>
                <a:latin typeface="Meiryo" panose="020B0604030504040204" pitchFamily="34" charset="-128"/>
                <a:ea typeface="Meiryo" panose="020B0604030504040204" pitchFamily="34" charset="-128"/>
              </a:rPr>
              <a:t>下記の表で「</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1200">
                <a:solidFill>
                  <a:schemeClr val="tx1">
                    <a:lumMod val="95000"/>
                    <a:lumOff val="5000"/>
                  </a:schemeClr>
                </a:solidFill>
                <a:latin typeface="Meiryo" panose="020B0604030504040204" pitchFamily="34" charset="-128"/>
                <a:ea typeface="Meiryo" panose="020B0604030504040204" pitchFamily="34" charset="-128"/>
              </a:rPr>
              <a:t>」が記されている業種・商品</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・サービスにつきましては、 </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LINE NEWS DIGEST Spot</a:t>
            </a:r>
            <a:r>
              <a:rPr lang="ja-JP" altLang="en-US" sz="1200">
                <a:solidFill>
                  <a:schemeClr val="tx1">
                    <a:lumMod val="95000"/>
                    <a:lumOff val="5000"/>
                  </a:schemeClr>
                </a:solidFill>
                <a:latin typeface="Meiryo" panose="020B0604030504040204" pitchFamily="34" charset="-128"/>
                <a:ea typeface="Meiryo" panose="020B0604030504040204" pitchFamily="34" charset="-128"/>
              </a:rPr>
              <a:t>の実施が原則</a:t>
            </a:r>
            <a:r>
              <a:rPr lang="ja-JP" altLang="en-US" sz="1200" dirty="0">
                <a:solidFill>
                  <a:schemeClr val="tx1">
                    <a:lumMod val="95000"/>
                    <a:lumOff val="5000"/>
                  </a:schemeClr>
                </a:solidFill>
                <a:latin typeface="Meiryo" panose="020B0604030504040204" pitchFamily="34" charset="-128"/>
                <a:ea typeface="Meiryo" panose="020B0604030504040204" pitchFamily="34" charset="-128"/>
              </a:rPr>
              <a:t>不可</a:t>
            </a:r>
            <a:r>
              <a:rPr lang="ja-JP" altLang="en-US" sz="1200">
                <a:solidFill>
                  <a:schemeClr val="tx1">
                    <a:lumMod val="95000"/>
                    <a:lumOff val="5000"/>
                  </a:schemeClr>
                </a:solidFill>
                <a:latin typeface="Meiryo" panose="020B0604030504040204" pitchFamily="34" charset="-128"/>
                <a:ea typeface="Meiryo" panose="020B0604030504040204" pitchFamily="34" charset="-128"/>
              </a:rPr>
              <a:t>となります。</a:t>
            </a:r>
            <a:endParaRPr lang="ja-JP" altLang="en-US" sz="1200" dirty="0"/>
          </a:p>
        </p:txBody>
      </p:sp>
      <p:graphicFrame>
        <p:nvGraphicFramePr>
          <p:cNvPr id="8" name="表 7">
            <a:extLst>
              <a:ext uri="{FF2B5EF4-FFF2-40B4-BE49-F238E27FC236}">
                <a16:creationId xmlns:a16="http://schemas.microsoft.com/office/drawing/2014/main" id="{F121FC4F-1908-F66A-832F-0F7602E2B307}"/>
              </a:ext>
            </a:extLst>
          </p:cNvPr>
          <p:cNvGraphicFramePr>
            <a:graphicFrameLocks noGrp="1"/>
          </p:cNvGraphicFramePr>
          <p:nvPr>
            <p:extLst>
              <p:ext uri="{D42A27DB-BD31-4B8C-83A1-F6EECF244321}">
                <p14:modId xmlns:p14="http://schemas.microsoft.com/office/powerpoint/2010/main" val="4141495425"/>
              </p:ext>
            </p:extLst>
          </p:nvPr>
        </p:nvGraphicFramePr>
        <p:xfrm>
          <a:off x="576657" y="1186320"/>
          <a:ext cx="11059952" cy="4920694"/>
        </p:xfrm>
        <a:graphic>
          <a:graphicData uri="http://schemas.openxmlformats.org/drawingml/2006/table">
            <a:tbl>
              <a:tblPr firstCol="1" bandRow="1"/>
              <a:tblGrid>
                <a:gridCol w="5485224">
                  <a:extLst>
                    <a:ext uri="{9D8B030D-6E8A-4147-A177-3AD203B41FA5}">
                      <a16:colId xmlns:a16="http://schemas.microsoft.com/office/drawing/2014/main" val="792911817"/>
                    </a:ext>
                  </a:extLst>
                </a:gridCol>
                <a:gridCol w="5574728">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latin typeface="Meiryo" panose="020B0604030504040204" pitchFamily="34" charset="-128"/>
                          <a:ea typeface="Meiryo" panose="020B0604030504040204" pitchFamily="34" charset="-128"/>
                          <a:cs typeface="+mn-cs"/>
                        </a:rPr>
                        <a:t>掲載制限カテゴリー</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r>
                        <a:rPr lang="ja-JP" altLang="en-US" sz="900" b="0"/>
                        <a:t>（</a:t>
                      </a:r>
                      <a:r>
                        <a:rPr lang="ja-JP" altLang="ja-JP" sz="900" b="0"/>
                        <a:t>一部公的なものは除く</a:t>
                      </a:r>
                      <a:r>
                        <a:rPr lang="ja-JP" altLang="en-US" sz="900" b="0"/>
                        <a:t>）</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a:buNone/>
                      </a:pPr>
                      <a:r>
                        <a:rPr lang="en-US" altLang="ja-JP" sz="800" b="1" i="0" u="none" strike="noStrike" noProof="0" dirty="0">
                          <a:solidFill>
                            <a:srgbClr val="0D0D0D"/>
                          </a:solidFill>
                          <a:effectLst/>
                          <a:latin typeface="Meiryo"/>
                        </a:rPr>
                        <a:t>×</a:t>
                      </a:r>
                      <a:endParaRPr lang="ja-JP" dirty="0"/>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09047038"/>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i="0" u="none" strike="noStrike" dirty="0">
                          <a:solidFill>
                            <a:srgbClr val="0D0D0D"/>
                          </a:solidFill>
                          <a:effectLst/>
                          <a:latin typeface="Meiryo"/>
                          <a:ea typeface="Meiryo"/>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205067978"/>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u="none" strike="noStrike" dirty="0">
                          <a:solidFill>
                            <a:srgbClr val="0D0D0D"/>
                          </a:solidFill>
                          <a:effectLst/>
                          <a:latin typeface="Meiryo"/>
                          <a:ea typeface="Meiryo"/>
                        </a:rPr>
                        <a:t>×</a:t>
                      </a:r>
                      <a:endParaRPr lang="en-US" altLang="ja-JP" sz="8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716567869"/>
                  </a:ext>
                </a:extLst>
              </a:tr>
              <a:tr h="252000">
                <a:tc>
                  <a:txBody>
                    <a:bodyPr/>
                    <a:lstStyle/>
                    <a:p>
                      <a:pPr algn="l" fontAlgn="ctr"/>
                      <a:r>
                        <a:rPr lang="zh-TW" altLang="en-US" sz="850" b="0" i="0" u="none" strike="noStrike" dirty="0">
                          <a:solidFill>
                            <a:schemeClr val="bg1"/>
                          </a:solidFill>
                          <a:effectLst/>
                          <a:latin typeface="Meiryo" panose="020B0604030504040204" pitchFamily="34" charset="-128"/>
                          <a:ea typeface="Meiryo" panose="020B0604030504040204" pitchFamily="34" charset="-128"/>
                        </a:rPr>
                        <a:t>性的部位治療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67268695"/>
                  </a:ext>
                </a:extLst>
              </a:tr>
              <a:tr h="252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28964"/>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（特定保健用食品・機能性表示食品であれば審査受付可）</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50117590"/>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4113810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94366260"/>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3475059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01219410"/>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9784089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2025979"/>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4766996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0" i="0" kern="1200">
                          <a:solidFill>
                            <a:schemeClr val="accent6">
                              <a:lumMod val="25000"/>
                            </a:schemeClr>
                          </a:solidFill>
                          <a:effectLst/>
                          <a:latin typeface="Calibri" panose="020F0502020204030204"/>
                          <a:ea typeface="+mn-ea"/>
                          <a:cs typeface="+mn-cs"/>
                        </a:rPr>
                        <a:t>（</a:t>
                      </a:r>
                      <a:r>
                        <a:rPr kumimoji="1" lang="ja-JP" altLang="ja-JP" sz="900" b="0" i="0" kern="1200">
                          <a:solidFill>
                            <a:schemeClr val="accent6">
                              <a:lumMod val="25000"/>
                            </a:schemeClr>
                          </a:solidFill>
                          <a:effectLst/>
                          <a:latin typeface="Calibri" panose="020F0502020204030204"/>
                          <a:ea typeface="+mn-ea"/>
                          <a:cs typeface="+mn-cs"/>
                        </a:rPr>
                        <a:t>初詣等の参拝、厄払い等の祈祷、冠婚系</a:t>
                      </a:r>
                      <a:r>
                        <a:rPr kumimoji="1" lang="en-US" altLang="ja-JP" sz="900" b="0" i="0" kern="1200" dirty="0">
                          <a:solidFill>
                            <a:schemeClr val="accent6">
                              <a:lumMod val="25000"/>
                            </a:schemeClr>
                          </a:solidFill>
                          <a:effectLst/>
                          <a:latin typeface="Calibri" panose="020F0502020204030204"/>
                          <a:ea typeface="+mn-ea"/>
                          <a:cs typeface="+mn-cs"/>
                        </a:rPr>
                        <a:t>”</a:t>
                      </a:r>
                      <a:r>
                        <a:rPr kumimoji="1" lang="ja-JP" altLang="ja-JP" sz="900" b="0" i="0" kern="1200">
                          <a:solidFill>
                            <a:schemeClr val="accent6">
                              <a:lumMod val="25000"/>
                            </a:schemeClr>
                          </a:solidFill>
                          <a:effectLst/>
                          <a:latin typeface="Calibri" panose="020F0502020204030204"/>
                          <a:ea typeface="+mn-ea"/>
                          <a:cs typeface="+mn-cs"/>
                        </a:rPr>
                        <a:t>結婚式等</a:t>
                      </a:r>
                      <a:r>
                        <a:rPr kumimoji="1" lang="en-US" altLang="ja-JP" sz="900" b="0" i="0" kern="1200" dirty="0">
                          <a:solidFill>
                            <a:schemeClr val="accent6">
                              <a:lumMod val="25000"/>
                            </a:schemeClr>
                          </a:solidFill>
                          <a:effectLst/>
                          <a:latin typeface="Calibri" panose="020F0502020204030204"/>
                          <a:ea typeface="+mn-ea"/>
                          <a:cs typeface="+mn-cs"/>
                        </a:rPr>
                        <a:t>”</a:t>
                      </a:r>
                      <a:r>
                        <a:rPr kumimoji="1" lang="ja-JP" altLang="ja-JP" sz="900" b="0" i="0" kern="1200">
                          <a:solidFill>
                            <a:schemeClr val="accent6">
                              <a:lumMod val="25000"/>
                            </a:schemeClr>
                          </a:solidFill>
                          <a:effectLst/>
                          <a:latin typeface="Calibri" panose="020F0502020204030204"/>
                          <a:ea typeface="+mn-ea"/>
                          <a:cs typeface="+mn-cs"/>
                        </a:rPr>
                        <a:t>、お祭り系</a:t>
                      </a:r>
                      <a:r>
                        <a:rPr kumimoji="1" lang="en-US" altLang="ja-JP" sz="900" b="0" i="0" kern="1200" dirty="0">
                          <a:solidFill>
                            <a:schemeClr val="accent6">
                              <a:lumMod val="25000"/>
                            </a:schemeClr>
                          </a:solidFill>
                          <a:effectLst/>
                          <a:latin typeface="Calibri" panose="020F0502020204030204"/>
                          <a:ea typeface="+mn-ea"/>
                          <a:cs typeface="+mn-cs"/>
                        </a:rPr>
                        <a:t>”</a:t>
                      </a:r>
                      <a:r>
                        <a:rPr kumimoji="1" lang="ja-JP" altLang="ja-JP" sz="900" b="0" i="0" kern="1200">
                          <a:solidFill>
                            <a:schemeClr val="accent6">
                              <a:lumMod val="25000"/>
                            </a:schemeClr>
                          </a:solidFill>
                          <a:effectLst/>
                          <a:latin typeface="Calibri" panose="020F0502020204030204"/>
                          <a:ea typeface="+mn-ea"/>
                          <a:cs typeface="+mn-cs"/>
                        </a:rPr>
                        <a:t>○○大祭等</a:t>
                      </a:r>
                      <a:r>
                        <a:rPr kumimoji="1" lang="en-US" altLang="ja-JP" sz="900" b="0" i="0" kern="1200" dirty="0">
                          <a:solidFill>
                            <a:schemeClr val="accent6">
                              <a:lumMod val="25000"/>
                            </a:schemeClr>
                          </a:solidFill>
                          <a:effectLst/>
                          <a:latin typeface="Calibri" panose="020F0502020204030204"/>
                          <a:ea typeface="+mn-ea"/>
                          <a:cs typeface="+mn-cs"/>
                        </a:rPr>
                        <a:t>”</a:t>
                      </a:r>
                      <a:r>
                        <a:rPr kumimoji="1" lang="ja-JP" altLang="ja-JP" sz="900" b="0" i="0" kern="1200">
                          <a:solidFill>
                            <a:schemeClr val="accent6">
                              <a:lumMod val="25000"/>
                            </a:schemeClr>
                          </a:solidFill>
                          <a:effectLst/>
                          <a:latin typeface="Calibri" panose="020F0502020204030204"/>
                          <a:ea typeface="+mn-ea"/>
                          <a:cs typeface="+mn-cs"/>
                        </a:rPr>
                        <a:t>は</a:t>
                      </a:r>
                      <a:r>
                        <a:rPr lang="ja-JP" altLang="en-US" sz="900">
                          <a:solidFill>
                            <a:schemeClr val="accent6">
                              <a:lumMod val="25000"/>
                            </a:schemeClr>
                          </a:solidFill>
                          <a:latin typeface="Meiryo" panose="020B0604030504040204" pitchFamily="34" charset="-128"/>
                          <a:ea typeface="Meiryo" panose="020B0604030504040204" pitchFamily="34" charset="-128"/>
                          <a:cs typeface="Arial" panose="020B0604020202020204" pitchFamily="34" charset="0"/>
                        </a:rPr>
                        <a:t>審査受付可</a:t>
                      </a:r>
                      <a:r>
                        <a:rPr kumimoji="1" lang="ja-JP" altLang="ja-JP" sz="900" b="0" i="0" kern="1200">
                          <a:solidFill>
                            <a:schemeClr val="accent6">
                              <a:lumMod val="25000"/>
                            </a:schemeClr>
                          </a:solidFill>
                          <a:effectLst/>
                          <a:latin typeface="Calibri" panose="020F0502020204030204"/>
                          <a:ea typeface="+mn-ea"/>
                          <a:cs typeface="+mn-cs"/>
                        </a:rPr>
                        <a:t>）</a:t>
                      </a:r>
                      <a:endParaRPr lang="en-US" altLang="ja-JP" sz="900" b="1" i="0" u="none" strike="noStrike" dirty="0">
                        <a:solidFill>
                          <a:schemeClr val="accent6">
                            <a:lumMod val="25000"/>
                          </a:schemeClr>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51516483"/>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51199972"/>
                  </a:ext>
                </a:extLst>
              </a:tr>
              <a:tr h="25200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加熱式たばこ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479615484"/>
                  </a:ext>
                </a:extLst>
              </a:tr>
              <a:tr h="252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電子たばこ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14959637"/>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362951679"/>
                  </a:ext>
                </a:extLst>
              </a:tr>
            </a:tbl>
          </a:graphicData>
        </a:graphic>
      </p:graphicFrame>
      <p:sp>
        <p:nvSpPr>
          <p:cNvPr id="9" name="テキスト ボックス 2">
            <a:extLst>
              <a:ext uri="{FF2B5EF4-FFF2-40B4-BE49-F238E27FC236}">
                <a16:creationId xmlns:a16="http://schemas.microsoft.com/office/drawing/2014/main" id="{E286E1D2-56E1-5E2E-5467-AD39FC6C5F04}"/>
              </a:ext>
            </a:extLst>
          </p:cNvPr>
          <p:cNvSpPr txBox="1"/>
          <p:nvPr/>
        </p:nvSpPr>
        <p:spPr>
          <a:xfrm>
            <a:off x="1213654" y="6239667"/>
            <a:ext cx="10422955" cy="569387"/>
          </a:xfrm>
          <a:prstGeom prst="rect">
            <a:avLst/>
          </a:prstGeom>
          <a:noFill/>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p>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企業・商材可否、制作可否については都度審査が必須となります</a:t>
            </a:r>
            <a:endParaRPr lang="en-US" altLang="ja-JP" sz="800" spc="-11" dirty="0">
              <a:solidFill>
                <a:srgbClr val="999999"/>
              </a:solidFill>
              <a:latin typeface="Meiryo" panose="020B0604030504040204" pitchFamily="34" charset="-128"/>
              <a:ea typeface="Meiryo" panose="020B0604030504040204" pitchFamily="34" charset="-128"/>
              <a:cs typeface="Arial Unicode MS"/>
            </a:endParaRPr>
          </a:p>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成人対象の性的な商品サービス等のアダルト全般、性的表現が扱われている作品サービス、児童ポルノを連想させるもの等の青少年保護教育上好ましくない商品サービス、精力剤、危険ドラッグ等</a:t>
            </a:r>
          </a:p>
          <a:p>
            <a:pPr>
              <a:spcBef>
                <a:spcPts val="200"/>
              </a:spcBef>
            </a:pPr>
            <a:endParaRPr lang="ja-JP" altLang="en-US" sz="800" spc="-11">
              <a:solidFill>
                <a:srgbClr val="999999"/>
              </a:solidFill>
              <a:latin typeface="Meiryo" panose="020B0604030504040204" pitchFamily="34" charset="-128"/>
              <a:ea typeface="Meiryo" panose="020B0604030504040204" pitchFamily="34" charset="-128"/>
              <a:cs typeface="Arial Unicode MS"/>
            </a:endParaRPr>
          </a:p>
        </p:txBody>
      </p:sp>
    </p:spTree>
    <p:extLst>
      <p:ext uri="{BB962C8B-B14F-4D97-AF65-F5344CB8AC3E}">
        <p14:creationId xmlns:p14="http://schemas.microsoft.com/office/powerpoint/2010/main" val="11920537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3F608-EEE3-6E42-97C6-6C40E7722C17}"/>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2A85ED3-C203-D076-F3E1-23F21BDD3057}"/>
              </a:ext>
            </a:extLst>
          </p:cNvPr>
          <p:cNvSpPr>
            <a:spLocks noGrp="1"/>
          </p:cNvSpPr>
          <p:nvPr>
            <p:ph type="body" sz="quarter" idx="12"/>
          </p:nvPr>
        </p:nvSpPr>
        <p:spPr/>
        <p:txBody>
          <a:bodyPr/>
          <a:lstStyle/>
          <a:p>
            <a:pPr marL="0" indent="0">
              <a:buNone/>
            </a:pPr>
            <a:r>
              <a:rPr kumimoji="1" lang="ja-JP" altLang="en-US" spc="0"/>
              <a:t>その他</a:t>
            </a:r>
            <a:br>
              <a:rPr kumimoji="1" lang="en-US" altLang="ja-JP" spc="0" dirty="0"/>
            </a:br>
            <a:r>
              <a:rPr lang="ja-JP" altLang="en-US" spc="0"/>
              <a:t>注意事項</a:t>
            </a:r>
            <a:endParaRPr kumimoji="1" lang="ja-JP" altLang="en-US" spc="0"/>
          </a:p>
        </p:txBody>
      </p:sp>
      <p:pic>
        <p:nvPicPr>
          <p:cNvPr id="6" name="図プレースホルダー 8" descr="アイコン&#10;&#10;自動的に生成された説明">
            <a:extLst>
              <a:ext uri="{FF2B5EF4-FFF2-40B4-BE49-F238E27FC236}">
                <a16:creationId xmlns:a16="http://schemas.microsoft.com/office/drawing/2014/main" id="{EDFC3E62-B5A2-4F27-B5BA-9629CAE41C1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83B225D5-6524-270F-F87D-2A3BCC2FBF82}"/>
              </a:ext>
            </a:extLst>
          </p:cNvPr>
          <p:cNvSpPr txBox="1">
            <a:spLocks/>
          </p:cNvSpPr>
          <p:nvPr/>
        </p:nvSpPr>
        <p:spPr>
          <a:xfrm>
            <a:off x="2027548" y="23829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販売制限カテゴリー</a:t>
            </a:r>
          </a:p>
        </p:txBody>
      </p:sp>
      <p:sp>
        <p:nvSpPr>
          <p:cNvPr id="5" name="テキスト ボックス 4">
            <a:extLst>
              <a:ext uri="{FF2B5EF4-FFF2-40B4-BE49-F238E27FC236}">
                <a16:creationId xmlns:a16="http://schemas.microsoft.com/office/drawing/2014/main" id="{8EDF794D-FD31-E1F8-31DB-4AD3577F9D29}"/>
              </a:ext>
            </a:extLst>
          </p:cNvPr>
          <p:cNvSpPr txBox="1"/>
          <p:nvPr/>
        </p:nvSpPr>
        <p:spPr>
          <a:xfrm>
            <a:off x="555391" y="909591"/>
            <a:ext cx="12740463" cy="276999"/>
          </a:xfrm>
          <a:prstGeom prst="rect">
            <a:avLst/>
          </a:prstGeom>
          <a:noFill/>
        </p:spPr>
        <p:txBody>
          <a:bodyPr wrap="square">
            <a:spAutoFit/>
          </a:bodyPr>
          <a:lstStyle/>
          <a:p>
            <a:r>
              <a:rPr lang="ja-JP" altLang="en-US" sz="1200">
                <a:solidFill>
                  <a:schemeClr val="tx1">
                    <a:lumMod val="95000"/>
                    <a:lumOff val="5000"/>
                  </a:schemeClr>
                </a:solidFill>
                <a:latin typeface="Meiryo" panose="020B0604030504040204" pitchFamily="34" charset="-128"/>
                <a:ea typeface="Meiryo" panose="020B0604030504040204" pitchFamily="34" charset="-128"/>
              </a:rPr>
              <a:t>下記の表で「</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1200">
                <a:solidFill>
                  <a:schemeClr val="tx1">
                    <a:lumMod val="95000"/>
                    <a:lumOff val="5000"/>
                  </a:schemeClr>
                </a:solidFill>
                <a:latin typeface="Meiryo" panose="020B0604030504040204" pitchFamily="34" charset="-128"/>
                <a:ea typeface="Meiryo" panose="020B0604030504040204" pitchFamily="34" charset="-128"/>
              </a:rPr>
              <a:t>」が記されている業種・商品・サービスにつきましては、 </a:t>
            </a:r>
            <a:r>
              <a:rPr lang="en-US" altLang="ja-JP" sz="1200" dirty="0">
                <a:solidFill>
                  <a:schemeClr val="tx1">
                    <a:lumMod val="95000"/>
                    <a:lumOff val="5000"/>
                  </a:schemeClr>
                </a:solidFill>
                <a:latin typeface="Meiryo" panose="020B0604030504040204" pitchFamily="34" charset="-128"/>
                <a:ea typeface="Meiryo" panose="020B0604030504040204" pitchFamily="34" charset="-128"/>
              </a:rPr>
              <a:t>LINE NEWS DIGEST Spot</a:t>
            </a:r>
            <a:r>
              <a:rPr lang="ja-JP" altLang="en-US" sz="1200">
                <a:solidFill>
                  <a:schemeClr val="tx1">
                    <a:lumMod val="95000"/>
                    <a:lumOff val="5000"/>
                  </a:schemeClr>
                </a:solidFill>
                <a:latin typeface="Meiryo" panose="020B0604030504040204" pitchFamily="34" charset="-128"/>
                <a:ea typeface="Meiryo" panose="020B0604030504040204" pitchFamily="34" charset="-128"/>
              </a:rPr>
              <a:t>の実施が原則不可となります。</a:t>
            </a:r>
            <a:endParaRPr lang="ja-JP" altLang="en-US" sz="1200" dirty="0"/>
          </a:p>
        </p:txBody>
      </p:sp>
      <p:sp>
        <p:nvSpPr>
          <p:cNvPr id="12" name="テキスト ボックス 2">
            <a:extLst>
              <a:ext uri="{FF2B5EF4-FFF2-40B4-BE49-F238E27FC236}">
                <a16:creationId xmlns:a16="http://schemas.microsoft.com/office/drawing/2014/main" id="{E48F8F16-4BB3-0041-D4E5-D8F797EA24D2}"/>
              </a:ext>
            </a:extLst>
          </p:cNvPr>
          <p:cNvSpPr txBox="1"/>
          <p:nvPr/>
        </p:nvSpPr>
        <p:spPr>
          <a:xfrm>
            <a:off x="1213654" y="6239667"/>
            <a:ext cx="10422955" cy="569387"/>
          </a:xfrm>
          <a:prstGeom prst="rect">
            <a:avLst/>
          </a:prstGeom>
          <a:noFill/>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p>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企業・商材可否、制作可否については都度審査が必須となります</a:t>
            </a:r>
            <a:endParaRPr lang="en-US" altLang="ja-JP" sz="800" spc="-11" dirty="0">
              <a:solidFill>
                <a:srgbClr val="999999"/>
              </a:solidFill>
              <a:latin typeface="Meiryo" panose="020B0604030504040204" pitchFamily="34" charset="-128"/>
              <a:ea typeface="Meiryo" panose="020B0604030504040204" pitchFamily="34" charset="-128"/>
              <a:cs typeface="Arial Unicode MS"/>
            </a:endParaRPr>
          </a:p>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成人対象の性的な商品サービス等のアダルト全般、性的表現が扱われている作品サービス、児童ポルノを連想させるもの等の青少年保護教育上好ましくない商品サービス、精力剤、危険ドラッグ等</a:t>
            </a:r>
          </a:p>
          <a:p>
            <a:pPr>
              <a:spcBef>
                <a:spcPts val="200"/>
              </a:spcBef>
            </a:pPr>
            <a:endParaRPr lang="ja-JP" altLang="en-US" sz="800" spc="-11">
              <a:solidFill>
                <a:srgbClr val="999999"/>
              </a:solidFill>
              <a:latin typeface="Meiryo" panose="020B0604030504040204" pitchFamily="34" charset="-128"/>
              <a:ea typeface="Meiryo" panose="020B0604030504040204" pitchFamily="34" charset="-128"/>
              <a:cs typeface="Arial Unicode MS"/>
            </a:endParaRPr>
          </a:p>
        </p:txBody>
      </p:sp>
      <p:graphicFrame>
        <p:nvGraphicFramePr>
          <p:cNvPr id="2" name="表 1">
            <a:extLst>
              <a:ext uri="{FF2B5EF4-FFF2-40B4-BE49-F238E27FC236}">
                <a16:creationId xmlns:a16="http://schemas.microsoft.com/office/drawing/2014/main" id="{698370E2-80AE-6DC0-D1B9-31A2C9EF24E5}"/>
              </a:ext>
            </a:extLst>
          </p:cNvPr>
          <p:cNvGraphicFramePr>
            <a:graphicFrameLocks noGrp="1"/>
          </p:cNvGraphicFramePr>
          <p:nvPr>
            <p:extLst>
              <p:ext uri="{D42A27DB-BD31-4B8C-83A1-F6EECF244321}">
                <p14:modId xmlns:p14="http://schemas.microsoft.com/office/powerpoint/2010/main" val="2452835682"/>
              </p:ext>
            </p:extLst>
          </p:nvPr>
        </p:nvGraphicFramePr>
        <p:xfrm>
          <a:off x="576657" y="1186320"/>
          <a:ext cx="11059952" cy="2862594"/>
        </p:xfrm>
        <a:graphic>
          <a:graphicData uri="http://schemas.openxmlformats.org/drawingml/2006/table">
            <a:tbl>
              <a:tblPr firstCol="1" bandRow="1"/>
              <a:tblGrid>
                <a:gridCol w="5485224">
                  <a:extLst>
                    <a:ext uri="{9D8B030D-6E8A-4147-A177-3AD203B41FA5}">
                      <a16:colId xmlns:a16="http://schemas.microsoft.com/office/drawing/2014/main" val="792911817"/>
                    </a:ext>
                  </a:extLst>
                </a:gridCol>
                <a:gridCol w="5574728">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latin typeface="Meiryo" panose="020B0604030504040204" pitchFamily="34" charset="-128"/>
                          <a:ea typeface="Meiryo" panose="020B0604030504040204" pitchFamily="34" charset="-128"/>
                          <a:cs typeface="+mn-cs"/>
                        </a:rPr>
                        <a:t>掲載制限カテゴリー</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52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政党全て（団体、個人問わず）</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28964"/>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ja-JP" sz="900" b="0"/>
                        <a:t>生体販売（ペット・昆虫など）</a:t>
                      </a:r>
                      <a:endParaRPr lang="ja-JP" altLang="en-US" sz="850" b="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4113810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古物販売（古物商免許、実店舗がある場合は可）</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94366260"/>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オークション（入札権購入型オークション含む）</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3475059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情報比較サイト</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9784089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ポイントサイト（ポイントサービスを主体としたサイト）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2025979"/>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アフィリエイト、情報商材系</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4766996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アプリを主体とした弊社競合サービス</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51516483"/>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法人向け商材全般</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51199972"/>
                  </a:ext>
                </a:extLst>
              </a:tr>
              <a:tr h="25200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その他弊社が適当とみなさない業種・商材</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479615484"/>
                  </a:ext>
                </a:extLst>
              </a:tr>
            </a:tbl>
          </a:graphicData>
        </a:graphic>
      </p:graphicFrame>
    </p:spTree>
    <p:extLst>
      <p:ext uri="{BB962C8B-B14F-4D97-AF65-F5344CB8AC3E}">
        <p14:creationId xmlns:p14="http://schemas.microsoft.com/office/powerpoint/2010/main" val="1459932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CCD0E-0BCD-C39B-A3E1-1EE3802F301D}"/>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06D22D2-6CA4-BD29-2EC7-5E94C53B5292}"/>
              </a:ext>
            </a:extLst>
          </p:cNvPr>
          <p:cNvSpPr>
            <a:spLocks noGrp="1"/>
          </p:cNvSpPr>
          <p:nvPr>
            <p:ph type="body" sz="quarter" idx="12"/>
          </p:nvPr>
        </p:nvSpPr>
        <p:spPr>
          <a:xfrm>
            <a:off x="587922" y="67514"/>
            <a:ext cx="968503" cy="410840"/>
          </a:xfrm>
        </p:spPr>
        <p:txBody>
          <a:bodyPr/>
          <a:lstStyle/>
          <a:p>
            <a:pPr marL="0" indent="0">
              <a:lnSpc>
                <a:spcPct val="100000"/>
              </a:lnSpc>
              <a:buNone/>
            </a:pPr>
            <a:r>
              <a:rPr kumimoji="1" lang="ja-JP" altLang="en-US" spc="0"/>
              <a:t>新プランのご案内</a:t>
            </a:r>
            <a:endParaRPr kumimoji="1" lang="ja-JP" altLang="en-US" spc="0" dirty="0"/>
          </a:p>
        </p:txBody>
      </p:sp>
      <p:pic>
        <p:nvPicPr>
          <p:cNvPr id="6" name="図プレースホルダー 8" descr="アイコン&#10;&#10;自動的に生成された説明">
            <a:extLst>
              <a:ext uri="{FF2B5EF4-FFF2-40B4-BE49-F238E27FC236}">
                <a16:creationId xmlns:a16="http://schemas.microsoft.com/office/drawing/2014/main" id="{B0F5DE9A-6E0A-A829-5571-4F35E5A0563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779E8846-2F18-AA06-3076-B974C2ACC46C}"/>
              </a:ext>
            </a:extLst>
          </p:cNvPr>
          <p:cNvSpPr txBox="1">
            <a:spLocks noChangeArrowheads="1"/>
          </p:cNvSpPr>
          <p:nvPr/>
        </p:nvSpPr>
        <p:spPr bwMode="auto">
          <a:xfrm>
            <a:off x="1887808" y="263330"/>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i="0" dirty="0">
                <a:solidFill>
                  <a:srgbClr val="000048"/>
                </a:solidFill>
                <a:effectLst/>
                <a:latin typeface="+mj-ea"/>
                <a:ea typeface="+mj-ea"/>
              </a:rPr>
              <a:t>LINE NEWS DIGEST Spot / LINE</a:t>
            </a:r>
            <a:r>
              <a:rPr lang="ja-JP" altLang="en-US" sz="2000" i="0" dirty="0">
                <a:solidFill>
                  <a:srgbClr val="000048"/>
                </a:solidFill>
                <a:effectLst/>
                <a:latin typeface="+mj-ea"/>
                <a:ea typeface="+mj-ea"/>
              </a:rPr>
              <a:t>スタンプ訴求プラン</a:t>
            </a:r>
          </a:p>
        </p:txBody>
      </p:sp>
      <p:sp>
        <p:nvSpPr>
          <p:cNvPr id="4" name="テキスト プレースホルダー 3">
            <a:extLst>
              <a:ext uri="{FF2B5EF4-FFF2-40B4-BE49-F238E27FC236}">
                <a16:creationId xmlns:a16="http://schemas.microsoft.com/office/drawing/2014/main" id="{48A7AD73-1576-21FE-3290-9978175F5899}"/>
              </a:ext>
            </a:extLst>
          </p:cNvPr>
          <p:cNvSpPr txBox="1">
            <a:spLocks/>
          </p:cNvSpPr>
          <p:nvPr/>
        </p:nvSpPr>
        <p:spPr>
          <a:xfrm>
            <a:off x="612270" y="990509"/>
            <a:ext cx="10967459" cy="703342"/>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800" dirty="0"/>
              <a:t>LINE</a:t>
            </a:r>
            <a:r>
              <a:rPr lang="ja-JP" altLang="en-US" sz="1800"/>
              <a:t>スタンプを訴求いただく場合の新プランをリリースいたします。</a:t>
            </a:r>
            <a:endParaRPr lang="en-US" altLang="ja-JP" sz="1800" dirty="0"/>
          </a:p>
          <a:p>
            <a:r>
              <a:rPr lang="ja-JP" altLang="en-US" sz="1800"/>
              <a:t>通常の</a:t>
            </a:r>
            <a:r>
              <a:rPr lang="en-US" altLang="ja-JP" sz="1800" dirty="0"/>
              <a:t>DIGEST Spot</a:t>
            </a:r>
            <a:r>
              <a:rPr lang="ja-JP" altLang="en-US" sz="1800"/>
              <a:t>よりも低価格でご実施いただけます。</a:t>
            </a:r>
          </a:p>
        </p:txBody>
      </p:sp>
      <p:sp>
        <p:nvSpPr>
          <p:cNvPr id="35" name="Google Shape;97;p3">
            <a:extLst>
              <a:ext uri="{FF2B5EF4-FFF2-40B4-BE49-F238E27FC236}">
                <a16:creationId xmlns:a16="http://schemas.microsoft.com/office/drawing/2014/main" id="{2B0BA086-8199-3F1F-C300-5DDD373DC599}"/>
              </a:ext>
            </a:extLst>
          </p:cNvPr>
          <p:cNvSpPr txBox="1"/>
          <p:nvPr/>
        </p:nvSpPr>
        <p:spPr>
          <a:xfrm>
            <a:off x="7616439" y="2967799"/>
            <a:ext cx="3862270" cy="301450"/>
          </a:xfrm>
          <a:prstGeom prst="rect">
            <a:avLst/>
          </a:prstGeom>
          <a:noFill/>
          <a:ln>
            <a:noFill/>
          </a:ln>
        </p:spPr>
        <p:txBody>
          <a:bodyPr spcFirstLastPara="1" wrap="square" lIns="0" tIns="11500" rIns="0" bIns="0" anchor="t" anchorCtr="0">
            <a:spAutoFit/>
          </a:bodyPr>
          <a:lstStyle/>
          <a:p>
            <a:pPr marL="11430" marR="0" lvl="0" indent="0" algn="l" rtl="0">
              <a:spcBef>
                <a:spcPts val="0"/>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画像＋テキスト(最大全角8文字)</a:t>
            </a:r>
            <a:endParaRPr sz="900" dirty="0">
              <a:solidFill>
                <a:srgbClr val="333333"/>
              </a:solidFill>
              <a:latin typeface="メイリオ" panose="020B0604030504040204" pitchFamily="50" charset="-128"/>
              <a:ea typeface="メイリオ" panose="020B0604030504040204" pitchFamily="50" charset="-128"/>
              <a:cs typeface="Meiryo"/>
              <a:sym typeface="Meiryo"/>
            </a:endParaRPr>
          </a:p>
          <a:p>
            <a:pPr marL="11430" marR="0" lvl="0" indent="0" algn="l" rtl="0">
              <a:spcBef>
                <a:spcPts val="91"/>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※テキストはLINEヤフー社にて制作(編集権はLINEヤフー社に帰属)</a:t>
            </a:r>
            <a:endParaRPr sz="900"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36" name="Google Shape;98;p3">
            <a:extLst>
              <a:ext uri="{FF2B5EF4-FFF2-40B4-BE49-F238E27FC236}">
                <a16:creationId xmlns:a16="http://schemas.microsoft.com/office/drawing/2014/main" id="{B7F93F96-7A3C-A4F6-17EE-E6B59B7A0745}"/>
              </a:ext>
            </a:extLst>
          </p:cNvPr>
          <p:cNvSpPr txBox="1"/>
          <p:nvPr/>
        </p:nvSpPr>
        <p:spPr>
          <a:xfrm>
            <a:off x="6723482" y="3056718"/>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誘導内容</a:t>
            </a: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37" name="Google Shape;99;p3">
            <a:extLst>
              <a:ext uri="{FF2B5EF4-FFF2-40B4-BE49-F238E27FC236}">
                <a16:creationId xmlns:a16="http://schemas.microsoft.com/office/drawing/2014/main" id="{DD113524-31EF-4F05-1D26-9750BFDA9445}"/>
              </a:ext>
            </a:extLst>
          </p:cNvPr>
          <p:cNvSpPr txBox="1"/>
          <p:nvPr/>
        </p:nvSpPr>
        <p:spPr>
          <a:xfrm>
            <a:off x="6723482" y="3872910"/>
            <a:ext cx="966820"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保証形式</a:t>
            </a:r>
            <a:endParaRPr sz="816"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38" name="Google Shape;100;p3">
            <a:extLst>
              <a:ext uri="{FF2B5EF4-FFF2-40B4-BE49-F238E27FC236}">
                <a16:creationId xmlns:a16="http://schemas.microsoft.com/office/drawing/2014/main" id="{799A2F38-8DF6-0591-112A-B4D0061726A6}"/>
              </a:ext>
            </a:extLst>
          </p:cNvPr>
          <p:cNvSpPr txBox="1"/>
          <p:nvPr/>
        </p:nvSpPr>
        <p:spPr>
          <a:xfrm>
            <a:off x="7629711" y="2159940"/>
            <a:ext cx="4129071" cy="191967"/>
          </a:xfrm>
          <a:prstGeom prst="rect">
            <a:avLst/>
          </a:prstGeom>
          <a:noFill/>
          <a:ln>
            <a:noFill/>
          </a:ln>
        </p:spPr>
        <p:txBody>
          <a:bodyPr spcFirstLastPara="1" wrap="square" lIns="0" tIns="52950" rIns="0" bIns="0" anchor="t" anchorCtr="0">
            <a:spAutoFit/>
          </a:bodyPr>
          <a:lstStyle/>
          <a:p>
            <a:pPr marL="14394" lvl="0"/>
            <a:r>
              <a:rPr lang="ja-JP" sz="900">
                <a:solidFill>
                  <a:srgbClr val="333333"/>
                </a:solidFill>
                <a:latin typeface="メイリオ" panose="020B0604030504040204" pitchFamily="50" charset="-128"/>
                <a:ea typeface="メイリオ" panose="020B0604030504040204" pitchFamily="50" charset="-128"/>
                <a:cs typeface="Meiryo"/>
                <a:sym typeface="Meiryo"/>
              </a:rPr>
              <a:t>\</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3</a:t>
            </a:r>
            <a:r>
              <a:rPr lang="ja-JP" sz="900">
                <a:solidFill>
                  <a:srgbClr val="333333"/>
                </a:solidFill>
                <a:latin typeface="メイリオ" panose="020B0604030504040204" pitchFamily="50" charset="-128"/>
                <a:ea typeface="メイリオ" panose="020B0604030504040204" pitchFamily="50" charset="-128"/>
                <a:cs typeface="Meiryo"/>
                <a:sym typeface="Meiryo"/>
              </a:rPr>
              <a:t>,000,000</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a:t>
            </a:r>
            <a:r>
              <a:rPr lang="ja-JP" altLang="en-US" sz="900">
                <a:solidFill>
                  <a:srgbClr val="333333"/>
                </a:solidFill>
                <a:latin typeface="メイリオ" panose="020B0604030504040204" pitchFamily="50" charset="-128"/>
                <a:ea typeface="メイリオ" panose="020B0604030504040204" pitchFamily="50" charset="-128"/>
                <a:cs typeface="Meiryo"/>
                <a:sym typeface="Meiryo"/>
              </a:rPr>
              <a:t>平日</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a:t>
            </a:r>
            <a:r>
              <a:rPr lang="ja-JP" altLang="en-US" sz="900">
                <a:solidFill>
                  <a:srgbClr val="333333"/>
                </a:solidFill>
                <a:latin typeface="メイリオ" panose="020B0604030504040204" pitchFamily="50" charset="-128"/>
                <a:ea typeface="メイリオ" panose="020B0604030504040204" pitchFamily="50" charset="-128"/>
                <a:cs typeface="Meiryo"/>
                <a:sym typeface="Meiryo"/>
              </a:rPr>
              <a:t>、</a:t>
            </a:r>
            <a:r>
              <a:rPr lang="ja-JP" altLang="ja-JP" sz="900">
                <a:solidFill>
                  <a:srgbClr val="333333"/>
                </a:solidFill>
                <a:latin typeface="メイリオ" panose="020B0604030504040204" pitchFamily="50" charset="-128"/>
                <a:ea typeface="メイリオ" panose="020B0604030504040204" pitchFamily="50" charset="-128"/>
                <a:cs typeface="Meiryo"/>
                <a:sym typeface="Meiryo"/>
              </a:rPr>
              <a:t> \</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3</a:t>
            </a:r>
            <a:r>
              <a:rPr lang="ja-JP" altLang="ja-JP" sz="900">
                <a:solidFill>
                  <a:srgbClr val="333333"/>
                </a:solidFill>
                <a:latin typeface="メイリオ" panose="020B0604030504040204" pitchFamily="50" charset="-128"/>
                <a:ea typeface="メイリオ" panose="020B0604030504040204" pitchFamily="50" charset="-128"/>
                <a:cs typeface="Meiryo"/>
                <a:sym typeface="Meiryo"/>
              </a:rPr>
              <a:t>,</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6</a:t>
            </a:r>
            <a:r>
              <a:rPr lang="ja-JP" altLang="ja-JP" sz="900">
                <a:solidFill>
                  <a:srgbClr val="333333"/>
                </a:solidFill>
                <a:latin typeface="メイリオ" panose="020B0604030504040204" pitchFamily="50" charset="-128"/>
                <a:ea typeface="メイリオ" panose="020B0604030504040204" pitchFamily="50" charset="-128"/>
                <a:cs typeface="Meiryo"/>
                <a:sym typeface="Meiryo"/>
              </a:rPr>
              <a:t>00,000</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a:t>
            </a:r>
            <a:r>
              <a:rPr lang="ja-JP" altLang="en-US" sz="900">
                <a:solidFill>
                  <a:srgbClr val="333333"/>
                </a:solidFill>
                <a:latin typeface="メイリオ" panose="020B0604030504040204" pitchFamily="50" charset="-128"/>
                <a:ea typeface="メイリオ" panose="020B0604030504040204" pitchFamily="50" charset="-128"/>
                <a:cs typeface="Meiryo"/>
                <a:sym typeface="Meiryo"/>
              </a:rPr>
              <a:t>土日祝日</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a:t>
            </a:r>
            <a:endParaRPr dirty="0">
              <a:latin typeface="メイリオ" panose="020B0604030504040204" pitchFamily="50" charset="-128"/>
              <a:ea typeface="メイリオ" panose="020B0604030504040204" pitchFamily="50" charset="-128"/>
            </a:endParaRPr>
          </a:p>
        </p:txBody>
      </p:sp>
      <p:sp>
        <p:nvSpPr>
          <p:cNvPr id="39" name="Google Shape;101;p3">
            <a:extLst>
              <a:ext uri="{FF2B5EF4-FFF2-40B4-BE49-F238E27FC236}">
                <a16:creationId xmlns:a16="http://schemas.microsoft.com/office/drawing/2014/main" id="{CD0F368D-24F5-44BC-C604-95516D1E1404}"/>
              </a:ext>
            </a:extLst>
          </p:cNvPr>
          <p:cNvSpPr txBox="1"/>
          <p:nvPr/>
        </p:nvSpPr>
        <p:spPr>
          <a:xfrm>
            <a:off x="6710212" y="2199174"/>
            <a:ext cx="741229"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掲載料金</a:t>
            </a:r>
            <a:endParaRPr sz="816"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41" name="Google Shape;103;p3">
            <a:extLst>
              <a:ext uri="{FF2B5EF4-FFF2-40B4-BE49-F238E27FC236}">
                <a16:creationId xmlns:a16="http://schemas.microsoft.com/office/drawing/2014/main" id="{C67FA8CB-2CAF-687D-1C97-AB35DC09E948}"/>
              </a:ext>
            </a:extLst>
          </p:cNvPr>
          <p:cNvSpPr txBox="1"/>
          <p:nvPr/>
        </p:nvSpPr>
        <p:spPr>
          <a:xfrm>
            <a:off x="6723483" y="2599056"/>
            <a:ext cx="96359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誘導枠</a:t>
            </a:r>
            <a:endParaRPr sz="816"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42" name="Google Shape;104;p3">
            <a:extLst>
              <a:ext uri="{FF2B5EF4-FFF2-40B4-BE49-F238E27FC236}">
                <a16:creationId xmlns:a16="http://schemas.microsoft.com/office/drawing/2014/main" id="{D70EC3F0-F20E-F138-DA62-D2B584A9F48C}"/>
              </a:ext>
            </a:extLst>
          </p:cNvPr>
          <p:cNvSpPr txBox="1"/>
          <p:nvPr/>
        </p:nvSpPr>
        <p:spPr>
          <a:xfrm>
            <a:off x="6723483" y="3449967"/>
            <a:ext cx="1546913"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掲載面</a:t>
            </a: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43" name="Google Shape;105;p3">
            <a:extLst>
              <a:ext uri="{FF2B5EF4-FFF2-40B4-BE49-F238E27FC236}">
                <a16:creationId xmlns:a16="http://schemas.microsoft.com/office/drawing/2014/main" id="{8937B39C-24E3-29B9-E1F5-7AEDFAF06944}"/>
              </a:ext>
            </a:extLst>
          </p:cNvPr>
          <p:cNvSpPr txBox="1"/>
          <p:nvPr/>
        </p:nvSpPr>
        <p:spPr>
          <a:xfrm>
            <a:off x="7627134" y="3724105"/>
            <a:ext cx="3862269" cy="604082"/>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900" dirty="0">
                <a:solidFill>
                  <a:srgbClr val="333333"/>
                </a:solidFill>
                <a:latin typeface="メイリオ" panose="020B0604030504040204" pitchFamily="50" charset="-128"/>
                <a:ea typeface="メイリオ" panose="020B0604030504040204" pitchFamily="50" charset="-128"/>
                <a:cs typeface="Meiryo"/>
                <a:sym typeface="Meiryo"/>
              </a:rPr>
              <a:t>掲載保証　</a:t>
            </a:r>
            <a:r>
              <a:rPr lang="ja-JP" sz="900" dirty="0">
                <a:solidFill>
                  <a:srgbClr val="C00000"/>
                </a:solidFill>
                <a:latin typeface="メイリオ" panose="020B0604030504040204" pitchFamily="50" charset="-128"/>
                <a:ea typeface="メイリオ" panose="020B0604030504040204" pitchFamily="50" charset="-128"/>
                <a:cs typeface="Meiryo"/>
                <a:sym typeface="Meiryo"/>
              </a:rPr>
              <a:t>※DIGEST想定impression：4,000,000〜6,000,000</a:t>
            </a:r>
            <a:endParaRPr dirty="0">
              <a:latin typeface="メイリオ" panose="020B0604030504040204" pitchFamily="50" charset="-128"/>
              <a:ea typeface="メイリオ" panose="020B0604030504040204" pitchFamily="50" charset="-128"/>
            </a:endParaRPr>
          </a:p>
          <a:p>
            <a:pPr marL="11515" marR="0" lvl="0" indent="0" algn="l" rtl="0">
              <a:spcBef>
                <a:spcPts val="91"/>
              </a:spcBef>
              <a:spcAft>
                <a:spcPts val="0"/>
              </a:spcAft>
              <a:buNone/>
            </a:pPr>
            <a:r>
              <a:rPr lang="ja-JP" sz="900" dirty="0">
                <a:solidFill>
                  <a:srgbClr val="C00000"/>
                </a:solidFill>
                <a:latin typeface="メイリオ" panose="020B0604030504040204" pitchFamily="50" charset="-128"/>
                <a:ea typeface="メイリオ" panose="020B0604030504040204" pitchFamily="50" charset="-128"/>
                <a:cs typeface="Meiryo"/>
                <a:sym typeface="Meiryo"/>
              </a:rPr>
              <a:t>　　　　   ※想定記事</a:t>
            </a:r>
            <a:r>
              <a:rPr lang="en-US" altLang="ja-JP" sz="900" dirty="0" err="1">
                <a:solidFill>
                  <a:srgbClr val="C00000"/>
                </a:solidFill>
                <a:latin typeface="メイリオ" panose="020B0604030504040204" pitchFamily="50" charset="-128"/>
                <a:ea typeface="メイリオ" panose="020B0604030504040204" pitchFamily="50" charset="-128"/>
                <a:cs typeface="Meiryo"/>
                <a:sym typeface="Meiryo"/>
              </a:rPr>
              <a:t>pv</a:t>
            </a:r>
            <a:r>
              <a:rPr lang="ja-JP" sz="900" dirty="0">
                <a:solidFill>
                  <a:srgbClr val="C00000"/>
                </a:solidFill>
                <a:latin typeface="メイリオ" panose="020B0604030504040204" pitchFamily="50" charset="-128"/>
                <a:ea typeface="メイリオ" panose="020B0604030504040204" pitchFamily="50" charset="-128"/>
                <a:cs typeface="Meiryo"/>
                <a:sym typeface="Meiryo"/>
              </a:rPr>
              <a:t>：</a:t>
            </a:r>
            <a:r>
              <a:rPr lang="en-US" altLang="ja-JP" sz="900" dirty="0">
                <a:solidFill>
                  <a:srgbClr val="C00000"/>
                </a:solidFill>
                <a:latin typeface="メイリオ" panose="020B0604030504040204" pitchFamily="50" charset="-128"/>
                <a:ea typeface="メイリオ" panose="020B0604030504040204" pitchFamily="50" charset="-128"/>
                <a:cs typeface="Meiryo"/>
                <a:sym typeface="Meiryo"/>
              </a:rPr>
              <a:t>200,000</a:t>
            </a:r>
            <a:r>
              <a:rPr lang="ja-JP" sz="900" dirty="0">
                <a:solidFill>
                  <a:srgbClr val="C00000"/>
                </a:solidFill>
                <a:latin typeface="メイリオ" panose="020B0604030504040204" pitchFamily="50" charset="-128"/>
                <a:ea typeface="メイリオ" panose="020B0604030504040204" pitchFamily="50" charset="-128"/>
                <a:cs typeface="Meiryo"/>
                <a:sym typeface="Meiryo"/>
              </a:rPr>
              <a:t>～7</a:t>
            </a:r>
            <a:r>
              <a:rPr lang="en-US" altLang="ja-JP" sz="900" dirty="0">
                <a:solidFill>
                  <a:srgbClr val="C00000"/>
                </a:solidFill>
                <a:latin typeface="メイリオ" panose="020B0604030504040204" pitchFamily="50" charset="-128"/>
                <a:ea typeface="メイリオ" panose="020B0604030504040204" pitchFamily="50" charset="-128"/>
                <a:cs typeface="Meiryo"/>
                <a:sym typeface="Meiryo"/>
              </a:rPr>
              <a:t>00,000</a:t>
            </a:r>
          </a:p>
          <a:p>
            <a:pPr marL="11515">
              <a:spcBef>
                <a:spcPts val="91"/>
              </a:spcBef>
              <a:spcAft>
                <a:spcPts val="0"/>
              </a:spcAft>
            </a:pPr>
            <a:r>
              <a:rPr lang="ja-JP" altLang="ja-JP" sz="900" dirty="0">
                <a:solidFill>
                  <a:srgbClr val="C00000"/>
                </a:solidFill>
                <a:latin typeface="メイリオ" panose="020B0604030504040204" pitchFamily="50" charset="-128"/>
                <a:ea typeface="メイリオ" panose="020B0604030504040204" pitchFamily="50" charset="-128"/>
                <a:cs typeface="Meiryo"/>
                <a:sym typeface="Meiryo"/>
              </a:rPr>
              <a:t>　　　　   ※</a:t>
            </a:r>
            <a:r>
              <a:rPr lang="ja-JP" altLang="en-US" sz="900" dirty="0">
                <a:solidFill>
                  <a:srgbClr val="C00000"/>
                </a:solidFill>
                <a:latin typeface="メイリオ" panose="020B0604030504040204" pitchFamily="50" charset="-128"/>
                <a:ea typeface="メイリオ" panose="020B0604030504040204" pitchFamily="50" charset="-128"/>
                <a:cs typeface="Meiryo"/>
                <a:sym typeface="Meiryo"/>
              </a:rPr>
              <a:t>想定</a:t>
            </a:r>
            <a:r>
              <a:rPr lang="en-US" altLang="ja-JP" sz="900" dirty="0">
                <a:solidFill>
                  <a:srgbClr val="C00000"/>
                </a:solidFill>
                <a:latin typeface="メイリオ" panose="020B0604030504040204" pitchFamily="50" charset="-128"/>
                <a:ea typeface="メイリオ" panose="020B0604030504040204" pitchFamily="50" charset="-128"/>
                <a:cs typeface="Meiryo"/>
                <a:sym typeface="Meiryo"/>
              </a:rPr>
              <a:t>click</a:t>
            </a:r>
            <a:r>
              <a:rPr lang="ja-JP" altLang="en-US" sz="900" dirty="0">
                <a:solidFill>
                  <a:srgbClr val="C00000"/>
                </a:solidFill>
                <a:latin typeface="メイリオ" panose="020B0604030504040204" pitchFamily="50" charset="-128"/>
                <a:ea typeface="メイリオ" panose="020B0604030504040204" pitchFamily="50" charset="-128"/>
                <a:cs typeface="Meiryo"/>
                <a:sym typeface="Meiryo"/>
              </a:rPr>
              <a:t>：</a:t>
            </a:r>
            <a:r>
              <a:rPr lang="en-US" altLang="ja-JP" sz="900" dirty="0">
                <a:solidFill>
                  <a:srgbClr val="C00000"/>
                </a:solidFill>
                <a:latin typeface="メイリオ" panose="020B0604030504040204" pitchFamily="50" charset="-128"/>
                <a:ea typeface="メイリオ" panose="020B0604030504040204" pitchFamily="50" charset="-128"/>
                <a:cs typeface="Meiryo"/>
                <a:sym typeface="Meiryo"/>
              </a:rPr>
              <a:t>100,000</a:t>
            </a:r>
            <a:r>
              <a:rPr lang="ja-JP" altLang="ja-JP" sz="900" dirty="0">
                <a:solidFill>
                  <a:srgbClr val="C00000"/>
                </a:solidFill>
                <a:latin typeface="メイリオ" panose="020B0604030504040204" pitchFamily="50" charset="-128"/>
                <a:ea typeface="メイリオ" panose="020B0604030504040204" pitchFamily="50" charset="-128"/>
                <a:cs typeface="Meiryo"/>
                <a:sym typeface="Meiryo"/>
              </a:rPr>
              <a:t>～</a:t>
            </a:r>
            <a:r>
              <a:rPr lang="en-US" altLang="ja-JP" sz="900" dirty="0">
                <a:solidFill>
                  <a:srgbClr val="C00000"/>
                </a:solidFill>
                <a:latin typeface="メイリオ" panose="020B0604030504040204" pitchFamily="50" charset="-128"/>
                <a:ea typeface="メイリオ" panose="020B0604030504040204" pitchFamily="50" charset="-128"/>
                <a:cs typeface="Meiryo"/>
                <a:sym typeface="Meiryo"/>
              </a:rPr>
              <a:t>200,000</a:t>
            </a:r>
          </a:p>
          <a:p>
            <a:pPr marL="11515" lvl="0">
              <a:spcBef>
                <a:spcPts val="91"/>
              </a:spcBef>
              <a:spcAft>
                <a:spcPts val="0"/>
              </a:spcAft>
            </a:pPr>
            <a:endParaRPr sz="900" dirty="0">
              <a:solidFill>
                <a:srgbClr val="C00000"/>
              </a:solidFill>
              <a:latin typeface="メイリオ" panose="020B0604030504040204" pitchFamily="50" charset="-128"/>
              <a:ea typeface="メイリオ" panose="020B0604030504040204" pitchFamily="50" charset="-128"/>
              <a:cs typeface="Meiryo"/>
              <a:sym typeface="Meiryo"/>
            </a:endParaRPr>
          </a:p>
        </p:txBody>
      </p:sp>
      <p:sp>
        <p:nvSpPr>
          <p:cNvPr id="44" name="Google Shape;106;p3">
            <a:extLst>
              <a:ext uri="{FF2B5EF4-FFF2-40B4-BE49-F238E27FC236}">
                <a16:creationId xmlns:a16="http://schemas.microsoft.com/office/drawing/2014/main" id="{62D9C093-8970-BA61-505E-0EC4CBCD26DA}"/>
              </a:ext>
            </a:extLst>
          </p:cNvPr>
          <p:cNvSpPr/>
          <p:nvPr/>
        </p:nvSpPr>
        <p:spPr>
          <a:xfrm>
            <a:off x="6724203" y="2096771"/>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45" name="Google Shape;107;p3">
            <a:extLst>
              <a:ext uri="{FF2B5EF4-FFF2-40B4-BE49-F238E27FC236}">
                <a16:creationId xmlns:a16="http://schemas.microsoft.com/office/drawing/2014/main" id="{BB0C4404-FBA8-F786-A4E5-81D48530FAB9}"/>
              </a:ext>
            </a:extLst>
          </p:cNvPr>
          <p:cNvSpPr/>
          <p:nvPr/>
        </p:nvSpPr>
        <p:spPr>
          <a:xfrm>
            <a:off x="6724203" y="3666699"/>
            <a:ext cx="4767778" cy="59306"/>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46" name="Google Shape;108;p3">
            <a:extLst>
              <a:ext uri="{FF2B5EF4-FFF2-40B4-BE49-F238E27FC236}">
                <a16:creationId xmlns:a16="http://schemas.microsoft.com/office/drawing/2014/main" id="{329933C5-5788-4045-01D6-4D38C4F4FA2F}"/>
              </a:ext>
            </a:extLst>
          </p:cNvPr>
          <p:cNvSpPr/>
          <p:nvPr/>
        </p:nvSpPr>
        <p:spPr>
          <a:xfrm>
            <a:off x="6724201" y="2434080"/>
            <a:ext cx="4767779" cy="46334"/>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47" name="Google Shape;109;p3">
            <a:extLst>
              <a:ext uri="{FF2B5EF4-FFF2-40B4-BE49-F238E27FC236}">
                <a16:creationId xmlns:a16="http://schemas.microsoft.com/office/drawing/2014/main" id="{ADA463F2-625D-9F69-6BB5-069A0012E7EB}"/>
              </a:ext>
            </a:extLst>
          </p:cNvPr>
          <p:cNvSpPr/>
          <p:nvPr/>
        </p:nvSpPr>
        <p:spPr>
          <a:xfrm>
            <a:off x="6724201" y="3352752"/>
            <a:ext cx="4767780"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48" name="Google Shape;110;p3">
            <a:extLst>
              <a:ext uri="{FF2B5EF4-FFF2-40B4-BE49-F238E27FC236}">
                <a16:creationId xmlns:a16="http://schemas.microsoft.com/office/drawing/2014/main" id="{EFCF71AD-5E58-8F4F-29EB-06A37E2BB6CF}"/>
              </a:ext>
            </a:extLst>
          </p:cNvPr>
          <p:cNvSpPr/>
          <p:nvPr/>
        </p:nvSpPr>
        <p:spPr>
          <a:xfrm rot="10800000" flipH="1">
            <a:off x="6724201" y="4068602"/>
            <a:ext cx="4767780" cy="150962"/>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49" name="Google Shape;111;p3">
            <a:extLst>
              <a:ext uri="{FF2B5EF4-FFF2-40B4-BE49-F238E27FC236}">
                <a16:creationId xmlns:a16="http://schemas.microsoft.com/office/drawing/2014/main" id="{2A28B40C-A62E-EF69-80B2-278A1EBBEDF1}"/>
              </a:ext>
            </a:extLst>
          </p:cNvPr>
          <p:cNvSpPr txBox="1"/>
          <p:nvPr/>
        </p:nvSpPr>
        <p:spPr>
          <a:xfrm>
            <a:off x="7629711" y="2476327"/>
            <a:ext cx="3862269" cy="330488"/>
          </a:xfrm>
          <a:prstGeom prst="rect">
            <a:avLst/>
          </a:prstGeom>
          <a:noFill/>
          <a:ln>
            <a:noFill/>
          </a:ln>
        </p:spPr>
        <p:txBody>
          <a:bodyPr spcFirstLastPara="1" wrap="square" lIns="0" tIns="52950" rIns="0" bIns="0" anchor="t" anchorCtr="0">
            <a:spAutoFit/>
          </a:bodyPr>
          <a:lstStyle/>
          <a:p>
            <a:pPr marL="14394" marR="0" lvl="0" indent="0" algn="l" rtl="0">
              <a:spcBef>
                <a:spcPts val="0"/>
              </a:spcBef>
              <a:spcAft>
                <a:spcPts val="0"/>
              </a:spcAft>
              <a:buNone/>
            </a:pPr>
            <a:r>
              <a:rPr lang="ja-JP" sz="900" dirty="0">
                <a:solidFill>
                  <a:srgbClr val="333333"/>
                </a:solidFill>
                <a:latin typeface="メイリオ" panose="020B0604030504040204" pitchFamily="50" charset="-128"/>
                <a:ea typeface="メイリオ" panose="020B0604030504040204" pitchFamily="50" charset="-128"/>
                <a:cs typeface="Meiryo"/>
                <a:sym typeface="Meiryo"/>
              </a:rPr>
              <a:t>LINE NEWSのLINE公式アカウント発信のリッチメッセージ内</a:t>
            </a:r>
            <a:br>
              <a:rPr lang="ja-JP" sz="900" dirty="0">
                <a:solidFill>
                  <a:srgbClr val="333333"/>
                </a:solidFill>
                <a:latin typeface="メイリオ" panose="020B0604030504040204" pitchFamily="50" charset="-128"/>
                <a:ea typeface="メイリオ" panose="020B0604030504040204" pitchFamily="50" charset="-128"/>
                <a:cs typeface="Meiryo"/>
                <a:sym typeface="Meiryo"/>
              </a:rPr>
            </a:br>
            <a:r>
              <a:rPr lang="ja-JP" sz="900" dirty="0">
                <a:solidFill>
                  <a:srgbClr val="333333"/>
                </a:solidFill>
                <a:latin typeface="メイリオ" panose="020B0604030504040204" pitchFamily="50" charset="-128"/>
                <a:ea typeface="メイリオ" panose="020B0604030504040204" pitchFamily="50" charset="-128"/>
                <a:cs typeface="Meiryo"/>
                <a:sym typeface="Meiryo"/>
              </a:rPr>
              <a:t>(スマートフォンのみ対象）</a:t>
            </a:r>
            <a:endParaRPr dirty="0">
              <a:latin typeface="メイリオ" panose="020B0604030504040204" pitchFamily="50" charset="-128"/>
              <a:ea typeface="メイリオ" panose="020B0604030504040204" pitchFamily="50" charset="-128"/>
            </a:endParaRPr>
          </a:p>
        </p:txBody>
      </p:sp>
      <p:sp>
        <p:nvSpPr>
          <p:cNvPr id="50" name="Google Shape;112;p3">
            <a:extLst>
              <a:ext uri="{FF2B5EF4-FFF2-40B4-BE49-F238E27FC236}">
                <a16:creationId xmlns:a16="http://schemas.microsoft.com/office/drawing/2014/main" id="{27685DDE-45E8-3479-6F64-60575FC7C4C9}"/>
              </a:ext>
            </a:extLst>
          </p:cNvPr>
          <p:cNvSpPr/>
          <p:nvPr/>
        </p:nvSpPr>
        <p:spPr>
          <a:xfrm>
            <a:off x="6724203" y="2880133"/>
            <a:ext cx="4767778"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51" name="Google Shape;113;p3">
            <a:extLst>
              <a:ext uri="{FF2B5EF4-FFF2-40B4-BE49-F238E27FC236}">
                <a16:creationId xmlns:a16="http://schemas.microsoft.com/office/drawing/2014/main" id="{844EAC82-5945-B4A5-AB29-EEDDEF37DD9A}"/>
              </a:ext>
            </a:extLst>
          </p:cNvPr>
          <p:cNvSpPr/>
          <p:nvPr/>
        </p:nvSpPr>
        <p:spPr>
          <a:xfrm>
            <a:off x="6724201" y="4632051"/>
            <a:ext cx="4767780" cy="48797"/>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52" name="Google Shape;114;p3">
            <a:extLst>
              <a:ext uri="{FF2B5EF4-FFF2-40B4-BE49-F238E27FC236}">
                <a16:creationId xmlns:a16="http://schemas.microsoft.com/office/drawing/2014/main" id="{50188E75-066F-D23C-FAA4-E3441C6199C3}"/>
              </a:ext>
            </a:extLst>
          </p:cNvPr>
          <p:cNvSpPr txBox="1"/>
          <p:nvPr/>
        </p:nvSpPr>
        <p:spPr>
          <a:xfrm>
            <a:off x="7616439" y="4247289"/>
            <a:ext cx="4142343" cy="330466"/>
          </a:xfrm>
          <a:prstGeom prst="rect">
            <a:avLst/>
          </a:prstGeom>
          <a:noFill/>
          <a:ln>
            <a:noFill/>
          </a:ln>
        </p:spPr>
        <p:txBody>
          <a:bodyPr spcFirstLastPara="1" wrap="square" lIns="0" tIns="52950" rIns="0" bIns="0" anchor="t" anchorCtr="0">
            <a:spAutoFit/>
          </a:bodyPr>
          <a:lstStyle/>
          <a:p>
            <a:pPr marL="13244" lvl="0">
              <a:spcBef>
                <a:spcPts val="0"/>
              </a:spcBef>
              <a:spcAft>
                <a:spcPts val="0"/>
              </a:spcAft>
            </a:pPr>
            <a:r>
              <a:rPr lang="ja-JP" sz="900">
                <a:solidFill>
                  <a:srgbClr val="333333"/>
                </a:solidFill>
                <a:latin typeface="+mn-ea"/>
                <a:ea typeface="+mn-ea"/>
                <a:cs typeface="Meiryo"/>
                <a:sym typeface="Meiryo"/>
              </a:rPr>
              <a:t>1枠/日</a:t>
            </a:r>
            <a:r>
              <a:rPr lang="en-US" altLang="ja-JP" sz="900" dirty="0">
                <a:solidFill>
                  <a:srgbClr val="333333"/>
                </a:solidFill>
                <a:latin typeface="+mn-ea"/>
                <a:ea typeface="+mn-ea"/>
                <a:cs typeface="Meiryo"/>
                <a:sym typeface="Meiryo"/>
              </a:rPr>
              <a:t>(</a:t>
            </a:r>
            <a:r>
              <a:rPr lang="ja-JP" sz="900">
                <a:solidFill>
                  <a:srgbClr val="333333"/>
                </a:solidFill>
                <a:latin typeface="+mn-ea"/>
                <a:ea typeface="+mn-ea"/>
                <a:cs typeface="Meiryo"/>
                <a:sym typeface="Meiryo"/>
              </a:rPr>
              <a:t>発注優先・1案件1枠まで</a:t>
            </a:r>
            <a:r>
              <a:rPr lang="en-US" altLang="ja-JP" sz="900" dirty="0">
                <a:solidFill>
                  <a:srgbClr val="333333"/>
                </a:solidFill>
                <a:latin typeface="+mn-ea"/>
                <a:ea typeface="+mn-ea"/>
                <a:cs typeface="Meiryo"/>
                <a:sym typeface="Meiryo"/>
              </a:rPr>
              <a:t>)</a:t>
            </a:r>
            <a:br>
              <a:rPr lang="ja-JP" sz="900">
                <a:solidFill>
                  <a:srgbClr val="333333"/>
                </a:solidFill>
                <a:latin typeface="+mn-ea"/>
                <a:ea typeface="+mn-ea"/>
                <a:cs typeface="Meiryo"/>
                <a:sym typeface="Meiryo"/>
              </a:rPr>
            </a:br>
            <a:r>
              <a:rPr lang="ja-JP" altLang="en-US" sz="900">
                <a:solidFill>
                  <a:schemeClr val="tx1">
                    <a:lumMod val="75000"/>
                    <a:lumOff val="25000"/>
                  </a:schemeClr>
                </a:solidFill>
                <a:latin typeface="+mn-ea"/>
                <a:ea typeface="+mn-ea"/>
                <a:cs typeface="Arial Unicode MS"/>
              </a:rPr>
              <a:t>昼刊</a:t>
            </a:r>
            <a:r>
              <a:rPr lang="en-US" altLang="ja-JP" sz="900" dirty="0">
                <a:solidFill>
                  <a:schemeClr val="tx1">
                    <a:lumMod val="75000"/>
                    <a:lumOff val="25000"/>
                  </a:schemeClr>
                </a:solidFill>
                <a:latin typeface="+mn-ea"/>
                <a:ea typeface="+mn-ea"/>
                <a:cs typeface="Arial Unicode MS"/>
              </a:rPr>
              <a:t>(12</a:t>
            </a:r>
            <a:r>
              <a:rPr lang="ja-JP" altLang="en-US" sz="900">
                <a:solidFill>
                  <a:schemeClr val="tx1">
                    <a:lumMod val="75000"/>
                    <a:lumOff val="25000"/>
                  </a:schemeClr>
                </a:solidFill>
                <a:latin typeface="+mn-ea"/>
                <a:ea typeface="+mn-ea"/>
                <a:cs typeface="Arial Unicode MS"/>
              </a:rPr>
              <a:t>時頃配信</a:t>
            </a:r>
            <a:r>
              <a:rPr lang="en-US" altLang="ja-JP" sz="900" dirty="0">
                <a:solidFill>
                  <a:schemeClr val="tx1">
                    <a:lumMod val="75000"/>
                    <a:lumOff val="25000"/>
                  </a:schemeClr>
                </a:solidFill>
                <a:latin typeface="+mn-ea"/>
                <a:ea typeface="+mn-ea"/>
                <a:cs typeface="Arial Unicode MS"/>
              </a:rPr>
              <a:t>)</a:t>
            </a:r>
            <a:r>
              <a:rPr lang="ja-JP" altLang="en-US" sz="900">
                <a:solidFill>
                  <a:schemeClr val="tx1">
                    <a:lumMod val="75000"/>
                    <a:lumOff val="25000"/>
                  </a:schemeClr>
                </a:solidFill>
                <a:latin typeface="+mn-ea"/>
                <a:ea typeface="+mn-ea"/>
                <a:cs typeface="Arial Unicode MS"/>
              </a:rPr>
              <a:t>、夕刊</a:t>
            </a:r>
            <a:r>
              <a:rPr lang="en-US" altLang="ja-JP" sz="900" dirty="0">
                <a:solidFill>
                  <a:schemeClr val="tx1">
                    <a:lumMod val="75000"/>
                    <a:lumOff val="25000"/>
                  </a:schemeClr>
                </a:solidFill>
                <a:latin typeface="+mn-ea"/>
                <a:ea typeface="+mn-ea"/>
                <a:cs typeface="Arial Unicode MS"/>
              </a:rPr>
              <a:t>(18</a:t>
            </a:r>
            <a:r>
              <a:rPr lang="ja-JP" altLang="en-US" sz="900">
                <a:solidFill>
                  <a:schemeClr val="tx1">
                    <a:lumMod val="75000"/>
                    <a:lumOff val="25000"/>
                  </a:schemeClr>
                </a:solidFill>
                <a:latin typeface="+mn-ea"/>
                <a:ea typeface="+mn-ea"/>
                <a:cs typeface="Arial Unicode MS"/>
              </a:rPr>
              <a:t>時頃配信</a:t>
            </a:r>
            <a:r>
              <a:rPr lang="en-US" altLang="ja-JP" sz="900" dirty="0">
                <a:solidFill>
                  <a:schemeClr val="tx1">
                    <a:lumMod val="75000"/>
                    <a:lumOff val="25000"/>
                  </a:schemeClr>
                </a:solidFill>
                <a:latin typeface="+mn-ea"/>
                <a:ea typeface="+mn-ea"/>
                <a:cs typeface="Arial Unicode MS"/>
              </a:rPr>
              <a:t>)</a:t>
            </a:r>
            <a:r>
              <a:rPr lang="ja-JP" altLang="en-US" sz="900">
                <a:solidFill>
                  <a:schemeClr val="tx1">
                    <a:lumMod val="75000"/>
                    <a:lumOff val="25000"/>
                  </a:schemeClr>
                </a:solidFill>
                <a:latin typeface="+mn-ea"/>
                <a:ea typeface="+mn-ea"/>
                <a:cs typeface="Arial Unicode MS"/>
              </a:rPr>
              <a:t>、夜刊</a:t>
            </a:r>
            <a:r>
              <a:rPr lang="en-US" altLang="ja-JP" sz="900" dirty="0">
                <a:solidFill>
                  <a:schemeClr val="tx1">
                    <a:lumMod val="75000"/>
                    <a:lumOff val="25000"/>
                  </a:schemeClr>
                </a:solidFill>
                <a:latin typeface="+mn-ea"/>
                <a:ea typeface="+mn-ea"/>
                <a:cs typeface="Arial Unicode MS"/>
              </a:rPr>
              <a:t>(22</a:t>
            </a:r>
            <a:r>
              <a:rPr lang="ja-JP" altLang="en-US" sz="900">
                <a:solidFill>
                  <a:schemeClr val="tx1">
                    <a:lumMod val="75000"/>
                    <a:lumOff val="25000"/>
                  </a:schemeClr>
                </a:solidFill>
                <a:latin typeface="+mn-ea"/>
                <a:ea typeface="+mn-ea"/>
                <a:cs typeface="Arial Unicode MS"/>
              </a:rPr>
              <a:t>時頃配信</a:t>
            </a:r>
            <a:r>
              <a:rPr lang="en-US" altLang="ja-JP" sz="900" dirty="0">
                <a:solidFill>
                  <a:schemeClr val="tx1">
                    <a:lumMod val="75000"/>
                    <a:lumOff val="25000"/>
                  </a:schemeClr>
                </a:solidFill>
                <a:latin typeface="+mn-ea"/>
                <a:ea typeface="+mn-ea"/>
                <a:cs typeface="Arial Unicode MS"/>
              </a:rPr>
              <a:t>)</a:t>
            </a:r>
            <a:r>
              <a:rPr lang="ja-JP" altLang="en-US" sz="900">
                <a:solidFill>
                  <a:schemeClr val="tx1">
                    <a:lumMod val="75000"/>
                    <a:lumOff val="25000"/>
                  </a:schemeClr>
                </a:solidFill>
                <a:latin typeface="+mn-ea"/>
                <a:ea typeface="+mn-ea"/>
                <a:cs typeface="Arial Unicode MS"/>
              </a:rPr>
              <a:t>のいずれか</a:t>
            </a:r>
            <a:endParaRPr sz="900" dirty="0">
              <a:solidFill>
                <a:schemeClr val="dk1"/>
              </a:solidFill>
              <a:latin typeface="+mn-ea"/>
              <a:ea typeface="+mn-ea"/>
              <a:cs typeface="Meiryo"/>
              <a:sym typeface="Meiryo"/>
            </a:endParaRPr>
          </a:p>
        </p:txBody>
      </p:sp>
      <p:sp>
        <p:nvSpPr>
          <p:cNvPr id="53" name="Google Shape;115;p3">
            <a:extLst>
              <a:ext uri="{FF2B5EF4-FFF2-40B4-BE49-F238E27FC236}">
                <a16:creationId xmlns:a16="http://schemas.microsoft.com/office/drawing/2014/main" id="{C3842F41-163E-4A46-2601-5C2D231DB7EF}"/>
              </a:ext>
            </a:extLst>
          </p:cNvPr>
          <p:cNvSpPr txBox="1"/>
          <p:nvPr/>
        </p:nvSpPr>
        <p:spPr>
          <a:xfrm>
            <a:off x="6712254" y="4366762"/>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枠数</a:t>
            </a: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54" name="Google Shape;116;p3">
            <a:extLst>
              <a:ext uri="{FF2B5EF4-FFF2-40B4-BE49-F238E27FC236}">
                <a16:creationId xmlns:a16="http://schemas.microsoft.com/office/drawing/2014/main" id="{E2168FFC-72D8-2129-9715-F3EB4D4D24B4}"/>
              </a:ext>
            </a:extLst>
          </p:cNvPr>
          <p:cNvSpPr txBox="1"/>
          <p:nvPr/>
        </p:nvSpPr>
        <p:spPr>
          <a:xfrm>
            <a:off x="7616439" y="4667126"/>
            <a:ext cx="3862269" cy="191967"/>
          </a:xfrm>
          <a:prstGeom prst="rect">
            <a:avLst/>
          </a:prstGeom>
          <a:noFill/>
          <a:ln>
            <a:noFill/>
          </a:ln>
        </p:spPr>
        <p:txBody>
          <a:bodyPr spcFirstLastPara="1" wrap="square" lIns="0" tIns="52950" rIns="0" bIns="0" anchor="t" anchorCtr="0">
            <a:spAutoFit/>
          </a:bodyPr>
          <a:lstStyle/>
          <a:p>
            <a:pPr marL="13819" marR="0" lvl="0" indent="0" algn="l" rtl="0">
              <a:spcBef>
                <a:spcPts val="0"/>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最短10営業日ほど　※実制作を開始した時点で起算</a:t>
            </a:r>
            <a:endParaRPr dirty="0">
              <a:latin typeface="メイリオ" panose="020B0604030504040204" pitchFamily="50" charset="-128"/>
              <a:ea typeface="メイリオ" panose="020B0604030504040204" pitchFamily="50" charset="-128"/>
            </a:endParaRPr>
          </a:p>
        </p:txBody>
      </p:sp>
      <p:sp>
        <p:nvSpPr>
          <p:cNvPr id="55" name="Google Shape;117;p3">
            <a:extLst>
              <a:ext uri="{FF2B5EF4-FFF2-40B4-BE49-F238E27FC236}">
                <a16:creationId xmlns:a16="http://schemas.microsoft.com/office/drawing/2014/main" id="{2EC1F630-E6B7-D01B-CF15-5F510134D408}"/>
              </a:ext>
            </a:extLst>
          </p:cNvPr>
          <p:cNvSpPr txBox="1"/>
          <p:nvPr/>
        </p:nvSpPr>
        <p:spPr>
          <a:xfrm>
            <a:off x="6723482" y="4703940"/>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制作日数</a:t>
            </a:r>
            <a:endParaRPr sz="816" dirty="0">
              <a:solidFill>
                <a:srgbClr val="999999"/>
              </a:solidFill>
              <a:latin typeface="メイリオ" panose="020B0604030504040204" pitchFamily="50" charset="-128"/>
              <a:ea typeface="メイリオ" panose="020B0604030504040204" pitchFamily="50" charset="-128"/>
              <a:cs typeface="Meiryo"/>
              <a:sym typeface="Meiryo"/>
            </a:endParaRPr>
          </a:p>
        </p:txBody>
      </p:sp>
      <p:sp>
        <p:nvSpPr>
          <p:cNvPr id="56" name="Google Shape;118;p3">
            <a:extLst>
              <a:ext uri="{FF2B5EF4-FFF2-40B4-BE49-F238E27FC236}">
                <a16:creationId xmlns:a16="http://schemas.microsoft.com/office/drawing/2014/main" id="{DFB59780-2C94-B818-8C34-E418F7314D31}"/>
              </a:ext>
            </a:extLst>
          </p:cNvPr>
          <p:cNvSpPr/>
          <p:nvPr/>
        </p:nvSpPr>
        <p:spPr>
          <a:xfrm>
            <a:off x="6710932" y="4913932"/>
            <a:ext cx="4767778" cy="96121"/>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57" name="Google Shape;119;p3">
            <a:extLst>
              <a:ext uri="{FF2B5EF4-FFF2-40B4-BE49-F238E27FC236}">
                <a16:creationId xmlns:a16="http://schemas.microsoft.com/office/drawing/2014/main" id="{72EE93AB-0317-94CB-D504-90C52A234672}"/>
              </a:ext>
            </a:extLst>
          </p:cNvPr>
          <p:cNvSpPr txBox="1"/>
          <p:nvPr/>
        </p:nvSpPr>
        <p:spPr>
          <a:xfrm>
            <a:off x="7616440" y="4932296"/>
            <a:ext cx="3862269" cy="330488"/>
          </a:xfrm>
          <a:prstGeom prst="rect">
            <a:avLst/>
          </a:prstGeom>
          <a:noFill/>
          <a:ln>
            <a:noFill/>
          </a:ln>
        </p:spPr>
        <p:txBody>
          <a:bodyPr spcFirstLastPara="1" wrap="square" lIns="0" tIns="52950" rIns="0" bIns="0" anchor="t" anchorCtr="0">
            <a:spAutoFit/>
          </a:bodyPr>
          <a:lstStyle/>
          <a:p>
            <a:pPr marL="13819" marR="0" lvl="0" indent="0" algn="l" rtl="0">
              <a:spcBef>
                <a:spcPts val="0"/>
              </a:spcBef>
              <a:spcAft>
                <a:spcPts val="0"/>
              </a:spcAft>
              <a:buNone/>
            </a:pP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LINE NEWS </a:t>
            </a:r>
            <a:r>
              <a:rPr lang="ja-JP" sz="900">
                <a:solidFill>
                  <a:srgbClr val="333333"/>
                </a:solidFill>
                <a:latin typeface="メイリオ" panose="020B0604030504040204" pitchFamily="50" charset="-128"/>
                <a:ea typeface="メイリオ" panose="020B0604030504040204" pitchFamily="50" charset="-128"/>
                <a:cs typeface="Meiryo"/>
                <a:sym typeface="Meiryo"/>
              </a:rPr>
              <a:t>DIGESTのimpression、記事の</a:t>
            </a:r>
            <a:r>
              <a:rPr lang="en-US" altLang="ja-JP" sz="900" dirty="0" err="1">
                <a:solidFill>
                  <a:srgbClr val="333333"/>
                </a:solidFill>
                <a:latin typeface="メイリオ" panose="020B0604030504040204" pitchFamily="50" charset="-128"/>
                <a:ea typeface="メイリオ" panose="020B0604030504040204" pitchFamily="50" charset="-128"/>
                <a:cs typeface="Meiryo"/>
                <a:sym typeface="Meiryo"/>
              </a:rPr>
              <a:t>pv</a:t>
            </a:r>
            <a:r>
              <a:rPr lang="ja-JP" sz="900">
                <a:solidFill>
                  <a:srgbClr val="333333"/>
                </a:solidFill>
                <a:latin typeface="メイリオ" panose="020B0604030504040204" pitchFamily="50" charset="-128"/>
                <a:ea typeface="メイリオ" panose="020B0604030504040204" pitchFamily="50" charset="-128"/>
                <a:cs typeface="Meiryo"/>
                <a:sym typeface="Meiryo"/>
              </a:rPr>
              <a:t>、指定リンクの</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c</a:t>
            </a:r>
            <a:r>
              <a:rPr lang="ja-JP" sz="900">
                <a:solidFill>
                  <a:srgbClr val="333333"/>
                </a:solidFill>
                <a:latin typeface="メイリオ" panose="020B0604030504040204" pitchFamily="50" charset="-128"/>
                <a:ea typeface="メイリオ" panose="020B0604030504040204" pitchFamily="50" charset="-128"/>
                <a:cs typeface="Meiryo"/>
                <a:sym typeface="Meiryo"/>
              </a:rPr>
              <a:t>lick</a:t>
            </a:r>
            <a:br>
              <a:rPr lang="ja-JP" sz="900">
                <a:solidFill>
                  <a:srgbClr val="333333"/>
                </a:solidFill>
                <a:latin typeface="メイリオ" panose="020B0604030504040204" pitchFamily="50" charset="-128"/>
                <a:ea typeface="メイリオ" panose="020B0604030504040204" pitchFamily="50" charset="-128"/>
                <a:cs typeface="Meiryo"/>
                <a:sym typeface="Meiryo"/>
              </a:rPr>
            </a:br>
            <a:r>
              <a:rPr lang="ja-JP" sz="900">
                <a:solidFill>
                  <a:srgbClr val="333333"/>
                </a:solidFill>
                <a:latin typeface="メイリオ" panose="020B0604030504040204" pitchFamily="50" charset="-128"/>
                <a:ea typeface="メイリオ" panose="020B0604030504040204" pitchFamily="50" charset="-128"/>
                <a:cs typeface="Meiryo"/>
                <a:sym typeface="Meiryo"/>
              </a:rPr>
              <a:t>掲載開始日より10営業日以内</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a:t>
            </a:r>
            <a:r>
              <a:rPr lang="ja-JP" sz="900">
                <a:solidFill>
                  <a:srgbClr val="333333"/>
                </a:solidFill>
                <a:latin typeface="メイリオ" panose="020B0604030504040204" pitchFamily="50" charset="-128"/>
                <a:ea typeface="メイリオ" panose="020B0604030504040204" pitchFamily="50" charset="-128"/>
                <a:cs typeface="Meiryo"/>
                <a:sym typeface="Meiryo"/>
              </a:rPr>
              <a:t>掲載日より7日分を集計いたします</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a:t>
            </a:r>
            <a:endParaRPr sz="900" dirty="0">
              <a:solidFill>
                <a:srgbClr val="333333"/>
              </a:solidFill>
              <a:latin typeface="メイリオ" panose="020B0604030504040204" pitchFamily="50" charset="-128"/>
              <a:ea typeface="メイリオ" panose="020B0604030504040204" pitchFamily="50" charset="-128"/>
              <a:cs typeface="Meiryo"/>
              <a:sym typeface="Meiryo"/>
            </a:endParaRPr>
          </a:p>
        </p:txBody>
      </p:sp>
      <p:sp>
        <p:nvSpPr>
          <p:cNvPr id="58" name="Google Shape;120;p3">
            <a:extLst>
              <a:ext uri="{FF2B5EF4-FFF2-40B4-BE49-F238E27FC236}">
                <a16:creationId xmlns:a16="http://schemas.microsoft.com/office/drawing/2014/main" id="{6B0BF8CB-73D4-5A73-FEA0-B9B6AC28E17A}"/>
              </a:ext>
            </a:extLst>
          </p:cNvPr>
          <p:cNvSpPr txBox="1"/>
          <p:nvPr/>
        </p:nvSpPr>
        <p:spPr>
          <a:xfrm>
            <a:off x="6710211" y="5055978"/>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レポート</a:t>
            </a:r>
            <a:endParaRPr sz="816">
              <a:solidFill>
                <a:srgbClr val="999999"/>
              </a:solidFill>
              <a:latin typeface="メイリオ" panose="020B0604030504040204" pitchFamily="50" charset="-128"/>
              <a:ea typeface="メイリオ" panose="020B0604030504040204" pitchFamily="50" charset="-128"/>
              <a:cs typeface="Meiryo"/>
              <a:sym typeface="Meiryo"/>
            </a:endParaRPr>
          </a:p>
        </p:txBody>
      </p:sp>
      <p:sp>
        <p:nvSpPr>
          <p:cNvPr id="59" name="Google Shape;121;p3">
            <a:extLst>
              <a:ext uri="{FF2B5EF4-FFF2-40B4-BE49-F238E27FC236}">
                <a16:creationId xmlns:a16="http://schemas.microsoft.com/office/drawing/2014/main" id="{A2A6D633-2414-C386-06C9-65B91C791C23}"/>
              </a:ext>
            </a:extLst>
          </p:cNvPr>
          <p:cNvSpPr/>
          <p:nvPr/>
        </p:nvSpPr>
        <p:spPr>
          <a:xfrm rot="10800000" flipH="1">
            <a:off x="6738953" y="5269508"/>
            <a:ext cx="4767778"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60" name="Google Shape;122;p3">
            <a:extLst>
              <a:ext uri="{FF2B5EF4-FFF2-40B4-BE49-F238E27FC236}">
                <a16:creationId xmlns:a16="http://schemas.microsoft.com/office/drawing/2014/main" id="{AEE90F24-F003-1AEB-5662-C5951898BD79}"/>
              </a:ext>
            </a:extLst>
          </p:cNvPr>
          <p:cNvSpPr txBox="1"/>
          <p:nvPr/>
        </p:nvSpPr>
        <p:spPr>
          <a:xfrm>
            <a:off x="7619135" y="5350129"/>
            <a:ext cx="3563527" cy="935760"/>
          </a:xfrm>
          <a:prstGeom prst="rect">
            <a:avLst/>
          </a:prstGeom>
          <a:noFill/>
          <a:ln>
            <a:noFill/>
          </a:ln>
        </p:spPr>
        <p:txBody>
          <a:bodyPr spcFirstLastPara="1" wrap="square" lIns="0" tIns="52950" rIns="0" bIns="0" anchor="t" anchorCtr="0">
            <a:spAutoFit/>
          </a:bodyPr>
          <a:lstStyle/>
          <a:p>
            <a:pPr marL="13819" marR="0" lvl="0" indent="0" algn="l" rtl="0">
              <a:spcBef>
                <a:spcPts val="0"/>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通信環境や混雑状況によって、メッセージ到達まで数分遅延する可能性がございますのでご了承ください。</a:t>
            </a:r>
            <a:endParaRPr dirty="0">
              <a:latin typeface="メイリオ" panose="020B0604030504040204" pitchFamily="50" charset="-128"/>
              <a:ea typeface="メイリオ" panose="020B0604030504040204" pitchFamily="50" charset="-128"/>
            </a:endParaRPr>
          </a:p>
          <a:p>
            <a:pPr marL="13244" marR="0" lvl="0" indent="0" algn="l" rtl="0">
              <a:spcBef>
                <a:spcPts val="416"/>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天災・事件・事故等が発生し、本広告商品の記事内容と強い関連性が認められ、広告主様が掲載取り止め、日程変更等を希望される場合を除き、営業日以外での記事修正などの変更依頼についてはお受け</a:t>
            </a:r>
            <a:r>
              <a:rPr lang="ja-JP" altLang="en-US" sz="900">
                <a:solidFill>
                  <a:srgbClr val="333333"/>
                </a:solidFill>
                <a:latin typeface="メイリオ" panose="020B0604030504040204" pitchFamily="50" charset="-128"/>
                <a:ea typeface="メイリオ" panose="020B0604030504040204" pitchFamily="50" charset="-128"/>
                <a:cs typeface="Meiryo"/>
                <a:sym typeface="Meiryo"/>
              </a:rPr>
              <a:t>でき</a:t>
            </a:r>
            <a:r>
              <a:rPr lang="ja-JP" sz="900">
                <a:solidFill>
                  <a:srgbClr val="333333"/>
                </a:solidFill>
                <a:latin typeface="メイリオ" panose="020B0604030504040204" pitchFamily="50" charset="-128"/>
                <a:ea typeface="メイリオ" panose="020B0604030504040204" pitchFamily="50" charset="-128"/>
                <a:cs typeface="Meiryo"/>
                <a:sym typeface="Meiryo"/>
              </a:rPr>
              <a:t>かねますのでご了承ください。</a:t>
            </a:r>
            <a:endParaRPr sz="900"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61" name="Google Shape;123;p3">
            <a:extLst>
              <a:ext uri="{FF2B5EF4-FFF2-40B4-BE49-F238E27FC236}">
                <a16:creationId xmlns:a16="http://schemas.microsoft.com/office/drawing/2014/main" id="{36F5BEAF-311B-50F9-95C6-E5CA9993BF1D}"/>
              </a:ext>
            </a:extLst>
          </p:cNvPr>
          <p:cNvSpPr txBox="1"/>
          <p:nvPr/>
        </p:nvSpPr>
        <p:spPr>
          <a:xfrm>
            <a:off x="6738232" y="5800365"/>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備考</a:t>
            </a:r>
            <a:endParaRPr sz="816">
              <a:solidFill>
                <a:srgbClr val="999999"/>
              </a:solidFill>
              <a:latin typeface="メイリオ" panose="020B0604030504040204" pitchFamily="50" charset="-128"/>
              <a:ea typeface="メイリオ" panose="020B0604030504040204" pitchFamily="50" charset="-128"/>
              <a:cs typeface="Meiryo"/>
              <a:sym typeface="Meiryo"/>
            </a:endParaRPr>
          </a:p>
        </p:txBody>
      </p:sp>
      <p:sp>
        <p:nvSpPr>
          <p:cNvPr id="62" name="Google Shape;124;p3">
            <a:extLst>
              <a:ext uri="{FF2B5EF4-FFF2-40B4-BE49-F238E27FC236}">
                <a16:creationId xmlns:a16="http://schemas.microsoft.com/office/drawing/2014/main" id="{B63AEF4C-F089-18C6-FB52-548DCF3EDCC3}"/>
              </a:ext>
            </a:extLst>
          </p:cNvPr>
          <p:cNvSpPr/>
          <p:nvPr/>
        </p:nvSpPr>
        <p:spPr>
          <a:xfrm>
            <a:off x="6738953" y="6341133"/>
            <a:ext cx="4767778" cy="6909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63" name="Google Shape;125;p3">
            <a:extLst>
              <a:ext uri="{FF2B5EF4-FFF2-40B4-BE49-F238E27FC236}">
                <a16:creationId xmlns:a16="http://schemas.microsoft.com/office/drawing/2014/main" id="{BAB52DB3-6AD8-410F-AEBF-3A865DBE68A8}"/>
              </a:ext>
            </a:extLst>
          </p:cNvPr>
          <p:cNvSpPr txBox="1"/>
          <p:nvPr/>
        </p:nvSpPr>
        <p:spPr>
          <a:xfrm>
            <a:off x="7627134" y="3409679"/>
            <a:ext cx="3864846" cy="191989"/>
          </a:xfrm>
          <a:prstGeom prst="rect">
            <a:avLst/>
          </a:prstGeom>
          <a:noFill/>
          <a:ln>
            <a:noFill/>
          </a:ln>
        </p:spPr>
        <p:txBody>
          <a:bodyPr spcFirstLastPara="1" wrap="square" lIns="0" tIns="52950" rIns="0" bIns="0" anchor="t" anchorCtr="0">
            <a:spAutoFit/>
          </a:bodyPr>
          <a:lstStyle/>
          <a:p>
            <a:pPr marL="13819" lvl="0">
              <a:spcBef>
                <a:spcPts val="0"/>
              </a:spcBef>
              <a:spcAft>
                <a:spcPts val="0"/>
              </a:spcAft>
            </a:pPr>
            <a:r>
              <a:rPr lang="ja-JP" sz="900">
                <a:solidFill>
                  <a:srgbClr val="333333"/>
                </a:solidFill>
                <a:latin typeface="メイリオ" panose="020B0604030504040204" pitchFamily="50" charset="-128"/>
                <a:ea typeface="メイリオ" panose="020B0604030504040204" pitchFamily="50" charset="-128"/>
                <a:cs typeface="Meiryo"/>
                <a:sym typeface="Meiryo"/>
              </a:rPr>
              <a:t>ダイジェストニュース一覧ページ</a:t>
            </a:r>
            <a:r>
              <a:rPr lang="ja-JP" altLang="ja-JP" sz="900">
                <a:solidFill>
                  <a:srgbClr val="333333"/>
                </a:solidFill>
                <a:latin typeface="メイリオ" panose="020B0604030504040204" pitchFamily="50" charset="-128"/>
                <a:ea typeface="メイリオ" panose="020B0604030504040204" pitchFamily="50" charset="-128"/>
                <a:cs typeface="Meiryo"/>
                <a:sym typeface="Meiryo"/>
              </a:rPr>
              <a:t>(</a:t>
            </a:r>
            <a:r>
              <a:rPr lang="ja-JP" sz="900">
                <a:solidFill>
                  <a:srgbClr val="333333"/>
                </a:solidFill>
                <a:latin typeface="メイリオ" panose="020B0604030504040204" pitchFamily="50" charset="-128"/>
                <a:ea typeface="メイリオ" panose="020B0604030504040204" pitchFamily="50" charset="-128"/>
                <a:cs typeface="Meiryo"/>
                <a:sym typeface="Meiryo"/>
              </a:rPr>
              <a:t>300文字以内</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 </a:t>
            </a:r>
            <a:r>
              <a:rPr lang="ja-JP" sz="900">
                <a:solidFill>
                  <a:srgbClr val="333333"/>
                </a:solidFill>
                <a:latin typeface="メイリオ" panose="020B0604030504040204" pitchFamily="50" charset="-128"/>
                <a:ea typeface="メイリオ" panose="020B0604030504040204" pitchFamily="50" charset="-128"/>
                <a:cs typeface="Meiryo"/>
                <a:sym typeface="Meiryo"/>
              </a:rPr>
              <a:t>※両OS共通</a:t>
            </a:r>
            <a:endParaRPr dirty="0">
              <a:latin typeface="メイリオ" panose="020B0604030504040204" pitchFamily="50" charset="-128"/>
              <a:ea typeface="メイリオ" panose="020B0604030504040204" pitchFamily="50" charset="-128"/>
            </a:endParaRPr>
          </a:p>
        </p:txBody>
      </p:sp>
      <p:sp>
        <p:nvSpPr>
          <p:cNvPr id="64" name="Google Shape;127;p3">
            <a:extLst>
              <a:ext uri="{FF2B5EF4-FFF2-40B4-BE49-F238E27FC236}">
                <a16:creationId xmlns:a16="http://schemas.microsoft.com/office/drawing/2014/main" id="{82CE7EC5-3EAE-B515-67A6-0C8CD844AF81}"/>
              </a:ext>
            </a:extLst>
          </p:cNvPr>
          <p:cNvSpPr txBox="1"/>
          <p:nvPr/>
        </p:nvSpPr>
        <p:spPr>
          <a:xfrm>
            <a:off x="607562" y="5905253"/>
            <a:ext cx="5744607" cy="566258"/>
          </a:xfrm>
          <a:prstGeom prst="rect">
            <a:avLst/>
          </a:prstGeom>
          <a:noFill/>
          <a:ln>
            <a:noFill/>
          </a:ln>
        </p:spPr>
        <p:txBody>
          <a:bodyPr spcFirstLastPara="1" wrap="square" lIns="0" tIns="32625" rIns="0" bIns="0" anchor="t" anchorCtr="0">
            <a:noAutofit/>
          </a:bodyPr>
          <a:lstStyle/>
          <a:p>
            <a:pPr marL="0" marR="0" lvl="0" indent="0" algn="l" rtl="0">
              <a:lnSpc>
                <a:spcPct val="150000"/>
              </a:lnSpc>
              <a:spcBef>
                <a:spcPts val="0"/>
              </a:spcBef>
              <a:spcAft>
                <a:spcPts val="0"/>
              </a:spcAft>
              <a:buNone/>
            </a:pPr>
            <a:r>
              <a:rPr lang="ja-JP" altLang="en-US" sz="1000" b="1" dirty="0">
                <a:solidFill>
                  <a:schemeClr val="dk1"/>
                </a:solidFill>
                <a:latin typeface="メイリオ" panose="020B0604030504040204" pitchFamily="50" charset="-128"/>
                <a:ea typeface="メイリオ" panose="020B0604030504040204" pitchFamily="50" charset="-128"/>
                <a:cs typeface="Meiryo"/>
                <a:sym typeface="Meiryo"/>
              </a:rPr>
              <a:t>お申し込み方法は</a:t>
            </a:r>
            <a:r>
              <a:rPr lang="en-US" altLang="ja-JP" sz="1000" b="1" dirty="0">
                <a:solidFill>
                  <a:schemeClr val="dk1"/>
                </a:solidFill>
                <a:latin typeface="メイリオ" panose="020B0604030504040204" pitchFamily="50" charset="-128"/>
                <a:ea typeface="メイリオ" panose="020B0604030504040204" pitchFamily="50" charset="-128"/>
                <a:cs typeface="Meiryo"/>
                <a:sym typeface="Meiryo"/>
              </a:rPr>
              <a:t>P.7,8</a:t>
            </a:r>
            <a:r>
              <a:rPr lang="ja-JP" altLang="en-US" sz="1000" b="1" dirty="0">
                <a:solidFill>
                  <a:schemeClr val="dk1"/>
                </a:solidFill>
                <a:latin typeface="メイリオ" panose="020B0604030504040204" pitchFamily="50" charset="-128"/>
                <a:ea typeface="メイリオ" panose="020B0604030504040204" pitchFamily="50" charset="-128"/>
                <a:cs typeface="Meiryo"/>
                <a:sym typeface="Meiryo"/>
              </a:rPr>
              <a:t>をご確認ください。</a:t>
            </a:r>
            <a:endParaRPr sz="1000" b="1"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70" name="Google Shape;133;p3">
            <a:extLst>
              <a:ext uri="{FF2B5EF4-FFF2-40B4-BE49-F238E27FC236}">
                <a16:creationId xmlns:a16="http://schemas.microsoft.com/office/drawing/2014/main" id="{2AEF109E-01E6-974E-8165-F5D34BBC5017}"/>
              </a:ext>
            </a:extLst>
          </p:cNvPr>
          <p:cNvSpPr txBox="1"/>
          <p:nvPr/>
        </p:nvSpPr>
        <p:spPr>
          <a:xfrm>
            <a:off x="4356521" y="2021329"/>
            <a:ext cx="1578422" cy="26157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altLang="en-US" sz="1100" b="1">
                <a:solidFill>
                  <a:schemeClr val="accent6">
                    <a:lumMod val="75000"/>
                  </a:schemeClr>
                </a:solidFill>
                <a:latin typeface="メイリオ" panose="020B0604030504040204" pitchFamily="50" charset="-128"/>
                <a:ea typeface="メイリオ" panose="020B0604030504040204" pitchFamily="50" charset="-128"/>
                <a:cs typeface="Meiryo"/>
                <a:sym typeface="Meiryo"/>
              </a:rPr>
              <a:t>スタンプ</a:t>
            </a:r>
            <a:r>
              <a:rPr lang="en-US" altLang="ja-JP" sz="1100" b="1" dirty="0">
                <a:solidFill>
                  <a:schemeClr val="accent6">
                    <a:lumMod val="75000"/>
                  </a:schemeClr>
                </a:solidFill>
                <a:latin typeface="メイリオ" panose="020B0604030504040204" pitchFamily="50" charset="-128"/>
                <a:ea typeface="メイリオ" panose="020B0604030504040204" pitchFamily="50" charset="-128"/>
                <a:cs typeface="Meiryo"/>
                <a:sym typeface="Meiryo"/>
              </a:rPr>
              <a:t>DL</a:t>
            </a:r>
            <a:r>
              <a:rPr lang="ja-JP" altLang="en-US" sz="1100" b="1">
                <a:solidFill>
                  <a:schemeClr val="accent6">
                    <a:lumMod val="75000"/>
                  </a:schemeClr>
                </a:solidFill>
                <a:latin typeface="メイリオ" panose="020B0604030504040204" pitchFamily="50" charset="-128"/>
                <a:ea typeface="メイリオ" panose="020B0604030504040204" pitchFamily="50" charset="-128"/>
                <a:cs typeface="Meiryo"/>
                <a:sym typeface="Meiryo"/>
              </a:rPr>
              <a:t>ページ等</a:t>
            </a:r>
            <a:endParaRPr sz="1100" b="1" dirty="0">
              <a:solidFill>
                <a:schemeClr val="accent6">
                  <a:lumMod val="75000"/>
                </a:schemeClr>
              </a:solidFill>
              <a:latin typeface="メイリオ" panose="020B0604030504040204" pitchFamily="50" charset="-128"/>
              <a:ea typeface="メイリオ" panose="020B0604030504040204" pitchFamily="50" charset="-128"/>
              <a:cs typeface="Meiryo"/>
              <a:sym typeface="Meiryo"/>
            </a:endParaRPr>
          </a:p>
        </p:txBody>
      </p:sp>
      <p:sp>
        <p:nvSpPr>
          <p:cNvPr id="74" name="Google Shape;137;p3">
            <a:extLst>
              <a:ext uri="{FF2B5EF4-FFF2-40B4-BE49-F238E27FC236}">
                <a16:creationId xmlns:a16="http://schemas.microsoft.com/office/drawing/2014/main" id="{C0EC2516-F18E-2A4C-3844-93EB9D4584DD}"/>
              </a:ext>
            </a:extLst>
          </p:cNvPr>
          <p:cNvSpPr txBox="1"/>
          <p:nvPr/>
        </p:nvSpPr>
        <p:spPr>
          <a:xfrm>
            <a:off x="607562" y="6188382"/>
            <a:ext cx="5920721" cy="150127"/>
          </a:xfrm>
          <a:prstGeom prst="rect">
            <a:avLst/>
          </a:prstGeom>
          <a:noFill/>
          <a:ln>
            <a:noFill/>
          </a:ln>
        </p:spPr>
        <p:txBody>
          <a:bodyPr spcFirstLastPara="1" wrap="square" lIns="0" tIns="11500" rIns="0" bIns="0" anchor="t" anchorCtr="0">
            <a:spAutoFit/>
          </a:bodyPr>
          <a:lstStyle/>
          <a:p>
            <a:pPr marL="11430" marR="0" lvl="0" indent="0" algn="l" rtl="0">
              <a:spcBef>
                <a:spcPts val="0"/>
              </a:spcBef>
              <a:spcAft>
                <a:spcPts val="0"/>
              </a:spcAft>
              <a:buNone/>
            </a:pPr>
            <a:r>
              <a:rPr lang="ja-JP" sz="900" dirty="0">
                <a:solidFill>
                  <a:srgbClr val="3F3F3F"/>
                </a:solidFill>
                <a:latin typeface="メイリオ" panose="020B0604030504040204" pitchFamily="50" charset="-128"/>
                <a:ea typeface="メイリオ" panose="020B0604030504040204" pitchFamily="50" charset="-128"/>
                <a:cs typeface="Meiryo"/>
                <a:sym typeface="Meiryo"/>
              </a:rPr>
              <a:t>お問い合わせ用 メールアドレス </a:t>
            </a:r>
            <a:r>
              <a:rPr lang="ja-JP" sz="900" u="sng" dirty="0">
                <a:solidFill>
                  <a:srgbClr val="3F3F3F"/>
                </a:solidFill>
                <a:latin typeface="メイリオ" panose="020B0604030504040204" pitchFamily="50" charset="-128"/>
                <a:ea typeface="メイリオ" panose="020B0604030504040204" pitchFamily="50" charset="-128"/>
                <a:cs typeface="Meiryo"/>
                <a:sym typeface="Meiryo"/>
                <a:hlinkClick r:id="rId4">
                  <a:extLst>
                    <a:ext uri="{A12FA001-AC4F-418D-AE19-62706E023703}">
                      <ahyp:hlinkClr xmlns:ahyp="http://schemas.microsoft.com/office/drawing/2018/hyperlinkcolor" val="tx"/>
                    </a:ext>
                  </a:extLst>
                </a:hlinkClick>
              </a:rPr>
              <a:t>ml-sales-media-req@lycorp.co.jp</a:t>
            </a:r>
            <a:r>
              <a:rPr lang="ja-JP" sz="900" dirty="0">
                <a:solidFill>
                  <a:srgbClr val="3F3F3F"/>
                </a:solidFill>
                <a:latin typeface="メイリオ" panose="020B0604030504040204" pitchFamily="50" charset="-128"/>
                <a:ea typeface="メイリオ" panose="020B0604030504040204" pitchFamily="50" charset="-128"/>
                <a:cs typeface="Meiryo"/>
                <a:sym typeface="Meiryo"/>
              </a:rPr>
              <a:t> へお気軽にご相談ください。</a:t>
            </a:r>
            <a:endParaRPr dirty="0">
              <a:latin typeface="メイリオ" panose="020B0604030504040204" pitchFamily="50" charset="-128"/>
              <a:ea typeface="メイリオ" panose="020B0604030504040204" pitchFamily="50" charset="-128"/>
            </a:endParaRPr>
          </a:p>
        </p:txBody>
      </p:sp>
      <p:pic>
        <p:nvPicPr>
          <p:cNvPr id="77" name="Google Shape;95;p3" descr="グラフィカル ユーザー インターフェイス, Web サイト&#10;&#10;自動的に生成された説明">
            <a:extLst>
              <a:ext uri="{FF2B5EF4-FFF2-40B4-BE49-F238E27FC236}">
                <a16:creationId xmlns:a16="http://schemas.microsoft.com/office/drawing/2014/main" id="{CE4A3358-41EE-3F99-AAE4-66F285FC447C}"/>
              </a:ext>
            </a:extLst>
          </p:cNvPr>
          <p:cNvPicPr preferRelativeResize="0"/>
          <p:nvPr/>
        </p:nvPicPr>
        <p:blipFill rotWithShape="1">
          <a:blip r:embed="rId5">
            <a:alphaModFix/>
          </a:blip>
          <a:srcRect/>
          <a:stretch/>
        </p:blipFill>
        <p:spPr>
          <a:xfrm>
            <a:off x="616736" y="2309476"/>
            <a:ext cx="1268024" cy="2514608"/>
          </a:xfrm>
          <a:prstGeom prst="rect">
            <a:avLst/>
          </a:prstGeom>
          <a:noFill/>
          <a:ln w="9525" cap="flat" cmpd="sng">
            <a:solidFill>
              <a:srgbClr val="BFBFBF"/>
            </a:solidFill>
            <a:prstDash val="solid"/>
            <a:round/>
            <a:headEnd type="none" w="sm" len="sm"/>
            <a:tailEnd type="none" w="sm" len="sm"/>
          </a:ln>
        </p:spPr>
      </p:pic>
      <p:sp>
        <p:nvSpPr>
          <p:cNvPr id="78" name="Google Shape;96;p3">
            <a:extLst>
              <a:ext uri="{FF2B5EF4-FFF2-40B4-BE49-F238E27FC236}">
                <a16:creationId xmlns:a16="http://schemas.microsoft.com/office/drawing/2014/main" id="{1F055BD9-6003-EB33-7C8B-ADDAC794442B}"/>
              </a:ext>
            </a:extLst>
          </p:cNvPr>
          <p:cNvSpPr/>
          <p:nvPr/>
        </p:nvSpPr>
        <p:spPr>
          <a:xfrm>
            <a:off x="2254840" y="3413014"/>
            <a:ext cx="121252" cy="233746"/>
          </a:xfrm>
          <a:custGeom>
            <a:avLst/>
            <a:gdLst/>
            <a:ahLst/>
            <a:cxnLst/>
            <a:rect l="l" t="t" r="r" b="b"/>
            <a:pathLst>
              <a:path w="159385" h="364489" extrusionOk="0">
                <a:moveTo>
                  <a:pt x="0" y="0"/>
                </a:moveTo>
                <a:lnTo>
                  <a:pt x="0" y="364185"/>
                </a:lnTo>
                <a:lnTo>
                  <a:pt x="158826" y="182092"/>
                </a:lnTo>
                <a:lnTo>
                  <a:pt x="0" y="0"/>
                </a:lnTo>
                <a:close/>
              </a:path>
            </a:pathLst>
          </a:custGeom>
          <a:solidFill>
            <a:srgbClr val="00206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rgbClr val="002060"/>
              </a:solidFill>
              <a:latin typeface="Meiryo"/>
              <a:ea typeface="Meiryo"/>
              <a:cs typeface="Meiryo"/>
              <a:sym typeface="Meiryo"/>
            </a:endParaRPr>
          </a:p>
        </p:txBody>
      </p:sp>
      <p:sp>
        <p:nvSpPr>
          <p:cNvPr id="79" name="Google Shape;130;p3">
            <a:extLst>
              <a:ext uri="{FF2B5EF4-FFF2-40B4-BE49-F238E27FC236}">
                <a16:creationId xmlns:a16="http://schemas.microsoft.com/office/drawing/2014/main" id="{005F22D7-5490-6305-073C-3F68CAAA83BE}"/>
              </a:ext>
            </a:extLst>
          </p:cNvPr>
          <p:cNvSpPr/>
          <p:nvPr/>
        </p:nvSpPr>
        <p:spPr>
          <a:xfrm>
            <a:off x="4389579" y="3429776"/>
            <a:ext cx="121252" cy="233746"/>
          </a:xfrm>
          <a:custGeom>
            <a:avLst/>
            <a:gdLst/>
            <a:ahLst/>
            <a:cxnLst/>
            <a:rect l="l" t="t" r="r" b="b"/>
            <a:pathLst>
              <a:path w="159385" h="364489" extrusionOk="0">
                <a:moveTo>
                  <a:pt x="0" y="0"/>
                </a:moveTo>
                <a:lnTo>
                  <a:pt x="0" y="364185"/>
                </a:lnTo>
                <a:lnTo>
                  <a:pt x="158826" y="182092"/>
                </a:lnTo>
                <a:lnTo>
                  <a:pt x="0" y="0"/>
                </a:lnTo>
                <a:close/>
              </a:path>
            </a:pathLst>
          </a:custGeom>
          <a:solidFill>
            <a:srgbClr val="00206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rgbClr val="002060"/>
              </a:solidFill>
              <a:latin typeface="Meiryo"/>
              <a:ea typeface="Meiryo"/>
              <a:cs typeface="Meiryo"/>
              <a:sym typeface="Meiryo"/>
            </a:endParaRPr>
          </a:p>
        </p:txBody>
      </p:sp>
      <p:sp>
        <p:nvSpPr>
          <p:cNvPr id="81" name="object 11">
            <a:extLst>
              <a:ext uri="{FF2B5EF4-FFF2-40B4-BE49-F238E27FC236}">
                <a16:creationId xmlns:a16="http://schemas.microsoft.com/office/drawing/2014/main" id="{619BFEE2-0DEC-B8CB-0C6E-990033E35128}"/>
              </a:ext>
            </a:extLst>
          </p:cNvPr>
          <p:cNvSpPr/>
          <p:nvPr/>
        </p:nvSpPr>
        <p:spPr>
          <a:xfrm>
            <a:off x="4881627" y="2309476"/>
            <a:ext cx="569387" cy="2519975"/>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2060"/>
          </a:solidFill>
          <a:ln>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82" name="object 12">
            <a:extLst>
              <a:ext uri="{FF2B5EF4-FFF2-40B4-BE49-F238E27FC236}">
                <a16:creationId xmlns:a16="http://schemas.microsoft.com/office/drawing/2014/main" id="{B0F14AF0-FED0-98F4-BBE5-E093FCD2C1C3}"/>
              </a:ext>
            </a:extLst>
          </p:cNvPr>
          <p:cNvSpPr txBox="1"/>
          <p:nvPr/>
        </p:nvSpPr>
        <p:spPr>
          <a:xfrm>
            <a:off x="5048112" y="2586410"/>
            <a:ext cx="195241" cy="1984888"/>
          </a:xfrm>
          <a:prstGeom prst="rect">
            <a:avLst/>
          </a:prstGeom>
        </p:spPr>
        <p:txBody>
          <a:bodyPr vert="eaVert" wrap="square" lIns="0" tIns="0" rIns="36000" bIns="0" rtlCol="0">
            <a:spAutoFit/>
          </a:bodyPr>
          <a:lstStyle/>
          <a:p>
            <a:pPr marL="12700">
              <a:lnSpc>
                <a:spcPct val="65000"/>
              </a:lnSpc>
            </a:pPr>
            <a:r>
              <a:rPr sz="1400" b="1" spc="75" dirty="0" err="1">
                <a:solidFill>
                  <a:srgbClr val="FFFFFF"/>
                </a:solidFill>
                <a:latin typeface="Meiryo" panose="020B0604030504040204" pitchFamily="34" charset="-128"/>
                <a:ea typeface="Meiryo" panose="020B0604030504040204" pitchFamily="34" charset="-128"/>
                <a:cs typeface="ヒラギノ角ゴ StdN W8"/>
              </a:rPr>
              <a:t>ご指定</a:t>
            </a:r>
            <a:r>
              <a:rPr lang="ja-JP" altLang="en-US" sz="1400" b="1" spc="75">
                <a:solidFill>
                  <a:srgbClr val="FFFFFF"/>
                </a:solidFill>
                <a:latin typeface="Meiryo" panose="020B0604030504040204" pitchFamily="34" charset="-128"/>
                <a:ea typeface="Meiryo" panose="020B0604030504040204" pitchFamily="34" charset="-128"/>
                <a:cs typeface="ヒラギノ角ゴ StdN W8"/>
              </a:rPr>
              <a:t>の</a:t>
            </a:r>
            <a:r>
              <a:rPr sz="1400" b="1" spc="75" dirty="0" err="1">
                <a:solidFill>
                  <a:srgbClr val="FFFFFF"/>
                </a:solidFill>
                <a:latin typeface="Meiryo" panose="020B0604030504040204" pitchFamily="34" charset="-128"/>
                <a:ea typeface="Meiryo" panose="020B0604030504040204" pitchFamily="34" charset="-128"/>
                <a:cs typeface="ヒラギノ角ゴ StdN W8"/>
              </a:rPr>
              <a:t>サイトへ遷</a:t>
            </a:r>
            <a:r>
              <a:rPr sz="1400" b="1" dirty="0" err="1">
                <a:solidFill>
                  <a:srgbClr val="FFFFFF"/>
                </a:solidFill>
                <a:latin typeface="Meiryo" panose="020B0604030504040204" pitchFamily="34" charset="-128"/>
                <a:ea typeface="Meiryo" panose="020B0604030504040204" pitchFamily="34" charset="-128"/>
                <a:cs typeface="ヒラギノ角ゴ StdN W8"/>
              </a:rPr>
              <a:t>移</a:t>
            </a:r>
            <a:endParaRPr sz="1400" b="1" dirty="0">
              <a:latin typeface="Meiryo" panose="020B0604030504040204" pitchFamily="34" charset="-128"/>
              <a:ea typeface="Meiryo" panose="020B0604030504040204" pitchFamily="34" charset="-128"/>
              <a:cs typeface="ヒラギノ角ゴ StdN W8"/>
            </a:endParaRPr>
          </a:p>
        </p:txBody>
      </p:sp>
      <p:pic>
        <p:nvPicPr>
          <p:cNvPr id="88" name="図 87">
            <a:extLst>
              <a:ext uri="{FF2B5EF4-FFF2-40B4-BE49-F238E27FC236}">
                <a16:creationId xmlns:a16="http://schemas.microsoft.com/office/drawing/2014/main" id="{75297E9D-3C3A-5DC4-0686-0AF155BF0CC6}"/>
              </a:ext>
            </a:extLst>
          </p:cNvPr>
          <p:cNvPicPr>
            <a:picLocks noChangeAspect="1"/>
          </p:cNvPicPr>
          <p:nvPr/>
        </p:nvPicPr>
        <p:blipFill>
          <a:blip r:embed="rId6"/>
          <a:stretch>
            <a:fillRect/>
          </a:stretch>
        </p:blipFill>
        <p:spPr>
          <a:xfrm>
            <a:off x="2746888" y="2304987"/>
            <a:ext cx="1268120" cy="3548635"/>
          </a:xfrm>
          <a:prstGeom prst="rect">
            <a:avLst/>
          </a:prstGeom>
        </p:spPr>
      </p:pic>
      <p:sp>
        <p:nvSpPr>
          <p:cNvPr id="2" name="object 9">
            <a:extLst>
              <a:ext uri="{FF2B5EF4-FFF2-40B4-BE49-F238E27FC236}">
                <a16:creationId xmlns:a16="http://schemas.microsoft.com/office/drawing/2014/main" id="{77E1073A-44AE-7E91-2EFA-2B2DFB06568A}"/>
              </a:ext>
            </a:extLst>
          </p:cNvPr>
          <p:cNvSpPr txBox="1"/>
          <p:nvPr/>
        </p:nvSpPr>
        <p:spPr>
          <a:xfrm>
            <a:off x="2746888" y="2071255"/>
            <a:ext cx="505459" cy="182101"/>
          </a:xfrm>
          <a:prstGeom prst="rect">
            <a:avLst/>
          </a:prstGeom>
        </p:spPr>
        <p:txBody>
          <a:bodyPr vert="horz" wrap="square" lIns="0" tIns="12700" rIns="0" bIns="0" rtlCol="0">
            <a:spAutoFit/>
          </a:bodyPr>
          <a:lstStyle/>
          <a:p>
            <a:pPr marL="12700">
              <a:spcBef>
                <a:spcPts val="100"/>
              </a:spcBef>
            </a:pPr>
            <a:r>
              <a:rPr sz="1100" b="1" spc="55" dirty="0" err="1">
                <a:solidFill>
                  <a:srgbClr val="999999"/>
                </a:solidFill>
                <a:latin typeface="Meiryo" panose="020B0604030504040204" pitchFamily="34" charset="-128"/>
                <a:ea typeface="Meiryo" panose="020B0604030504040204" pitchFamily="34" charset="-128"/>
                <a:cs typeface="HiraMinProN-W6"/>
              </a:rPr>
              <a:t>掲載面</a:t>
            </a:r>
            <a:endParaRPr sz="1100" b="1" dirty="0">
              <a:latin typeface="Meiryo" panose="020B0604030504040204" pitchFamily="34" charset="-128"/>
              <a:ea typeface="Meiryo" panose="020B0604030504040204" pitchFamily="34" charset="-128"/>
              <a:cs typeface="HiraMinProN-W6"/>
            </a:endParaRPr>
          </a:p>
        </p:txBody>
      </p:sp>
      <p:sp>
        <p:nvSpPr>
          <p:cNvPr id="5" name="object 15">
            <a:extLst>
              <a:ext uri="{FF2B5EF4-FFF2-40B4-BE49-F238E27FC236}">
                <a16:creationId xmlns:a16="http://schemas.microsoft.com/office/drawing/2014/main" id="{4DEF8604-2EC3-77FF-129E-3C9E545EABA5}"/>
              </a:ext>
            </a:extLst>
          </p:cNvPr>
          <p:cNvSpPr txBox="1"/>
          <p:nvPr/>
        </p:nvSpPr>
        <p:spPr>
          <a:xfrm>
            <a:off x="616142" y="2074640"/>
            <a:ext cx="505459" cy="182101"/>
          </a:xfrm>
          <a:prstGeom prst="rect">
            <a:avLst/>
          </a:prstGeom>
        </p:spPr>
        <p:txBody>
          <a:bodyPr vert="horz" wrap="square" lIns="0" tIns="12700" rIns="0" bIns="0" rtlCol="0">
            <a:spAutoFit/>
          </a:bodyPr>
          <a:lstStyle/>
          <a:p>
            <a:pPr marL="12700">
              <a:spcBef>
                <a:spcPts val="100"/>
              </a:spcBef>
            </a:pPr>
            <a:r>
              <a:rPr sz="1100" b="1" spc="55" dirty="0" err="1">
                <a:solidFill>
                  <a:srgbClr val="999999"/>
                </a:solidFill>
                <a:latin typeface="Meiryo" panose="020B0604030504040204" pitchFamily="34" charset="-128"/>
                <a:ea typeface="Meiryo" panose="020B0604030504040204" pitchFamily="34" charset="-128"/>
                <a:cs typeface="HiraMinProN-W6"/>
              </a:rPr>
              <a:t>誘導枠</a:t>
            </a:r>
            <a:endParaRPr sz="1100" b="1" dirty="0">
              <a:latin typeface="Meiryo" panose="020B0604030504040204" pitchFamily="34" charset="-128"/>
              <a:ea typeface="Meiryo" panose="020B0604030504040204" pitchFamily="34" charset="-128"/>
              <a:cs typeface="HiraMinProN-W6"/>
            </a:endParaRPr>
          </a:p>
        </p:txBody>
      </p:sp>
      <p:sp>
        <p:nvSpPr>
          <p:cNvPr id="8" name="テキスト プレースホルダー 3">
            <a:extLst>
              <a:ext uri="{FF2B5EF4-FFF2-40B4-BE49-F238E27FC236}">
                <a16:creationId xmlns:a16="http://schemas.microsoft.com/office/drawing/2014/main" id="{F3E6BE94-6DFC-0DC7-3509-55C9FBC249CA}"/>
              </a:ext>
            </a:extLst>
          </p:cNvPr>
          <p:cNvSpPr txBox="1">
            <a:spLocks/>
          </p:cNvSpPr>
          <p:nvPr/>
        </p:nvSpPr>
        <p:spPr>
          <a:xfrm>
            <a:off x="612270" y="1360475"/>
            <a:ext cx="8063644" cy="858645"/>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ja-JP" sz="900"/>
              <a:t>「記事の画像</a:t>
            </a:r>
            <a:r>
              <a:rPr lang="ja-JP" altLang="en-US" sz="900"/>
              <a:t>・</a:t>
            </a:r>
            <a:r>
              <a:rPr lang="ja-JP" altLang="ja-JP" sz="900"/>
              <a:t>タイトルを構成する内容がLINEプロモーションスタンプである」</a:t>
            </a:r>
            <a:r>
              <a:rPr lang="en-US" altLang="ja-JP" sz="900" dirty="0"/>
              <a:t>+</a:t>
            </a:r>
            <a:r>
              <a:rPr lang="ja-JP" altLang="ja-JP" sz="900"/>
              <a:t>「</a:t>
            </a:r>
            <a:r>
              <a:rPr lang="ja-JP" altLang="en-US" sz="900"/>
              <a:t>記事の</a:t>
            </a:r>
            <a:r>
              <a:rPr lang="ja-JP" altLang="ja-JP" sz="900"/>
              <a:t>遷移先にスタンプ</a:t>
            </a:r>
            <a:r>
              <a:rPr lang="ja-JP" altLang="en-US" sz="900"/>
              <a:t>ダウンロード</a:t>
            </a:r>
            <a:r>
              <a:rPr lang="ja-JP" altLang="ja-JP" sz="900"/>
              <a:t>導線が含まれている」</a:t>
            </a:r>
            <a:r>
              <a:rPr lang="ja-JP" altLang="en-US" sz="900"/>
              <a:t>ケースが対象になります</a:t>
            </a:r>
          </a:p>
        </p:txBody>
      </p:sp>
    </p:spTree>
    <p:extLst>
      <p:ext uri="{BB962C8B-B14F-4D97-AF65-F5344CB8AC3E}">
        <p14:creationId xmlns:p14="http://schemas.microsoft.com/office/powerpoint/2010/main" val="34253302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47330-659C-1F3F-2C8B-E8ECBA50156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3AB69EC8-2B08-B0FF-4F9F-36ADC8AD872D}"/>
              </a:ext>
            </a:extLst>
          </p:cNvPr>
          <p:cNvSpPr>
            <a:spLocks noGrp="1"/>
          </p:cNvSpPr>
          <p:nvPr>
            <p:ph type="body" sz="quarter" idx="12"/>
          </p:nvPr>
        </p:nvSpPr>
        <p:spPr/>
        <p:txBody>
          <a:bodyPr/>
          <a:lstStyle/>
          <a:p>
            <a:pPr marL="0" indent="0">
              <a:buNone/>
            </a:pPr>
            <a:r>
              <a:rPr kumimoji="1" lang="ja-JP" altLang="en-US" spc="0"/>
              <a:t>その他</a:t>
            </a:r>
            <a:br>
              <a:rPr kumimoji="1" lang="en-US" altLang="ja-JP" spc="0" dirty="0"/>
            </a:br>
            <a:r>
              <a:rPr lang="ja-JP" altLang="en-US" spc="0"/>
              <a:t>注意事項</a:t>
            </a:r>
            <a:endParaRPr kumimoji="1" lang="ja-JP" altLang="en-US" spc="0"/>
          </a:p>
        </p:txBody>
      </p:sp>
      <p:pic>
        <p:nvPicPr>
          <p:cNvPr id="6" name="図プレースホルダー 8" descr="アイコン&#10;&#10;自動的に生成された説明">
            <a:extLst>
              <a:ext uri="{FF2B5EF4-FFF2-40B4-BE49-F238E27FC236}">
                <a16:creationId xmlns:a16="http://schemas.microsoft.com/office/drawing/2014/main" id="{A3A5ECA5-C6CC-2016-4E97-B48C4DB3E86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5DCA961A-CB7D-7C78-4E03-ABD172B7788C}"/>
              </a:ext>
            </a:extLst>
          </p:cNvPr>
          <p:cNvSpPr txBox="1">
            <a:spLocks/>
          </p:cNvSpPr>
          <p:nvPr/>
        </p:nvSpPr>
        <p:spPr>
          <a:xfrm>
            <a:off x="2027548" y="28064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a:solidFill>
                  <a:srgbClr val="000048"/>
                </a:solidFill>
                <a:latin typeface="+mn-ea"/>
                <a:ea typeface="+mn-ea"/>
              </a:rPr>
              <a:t>制作可否基準　</a:t>
            </a:r>
            <a:r>
              <a:rPr lang="en-US" altLang="ja-JP" dirty="0">
                <a:solidFill>
                  <a:srgbClr val="000048"/>
                </a:solidFill>
                <a:latin typeface="+mn-ea"/>
                <a:ea typeface="+mn-ea"/>
              </a:rPr>
              <a:t>- </a:t>
            </a:r>
            <a:r>
              <a:rPr lang="ja-JP" altLang="en-US">
                <a:solidFill>
                  <a:srgbClr val="000048"/>
                </a:solidFill>
                <a:latin typeface="+mn-ea"/>
                <a:ea typeface="+mn-ea"/>
              </a:rPr>
              <a:t>昼刊・夕刊</a:t>
            </a:r>
            <a:r>
              <a:rPr lang="en-US" altLang="ja-JP" dirty="0">
                <a:solidFill>
                  <a:srgbClr val="000048"/>
                </a:solidFill>
                <a:latin typeface="+mn-ea"/>
                <a:ea typeface="+mn-ea"/>
              </a:rPr>
              <a:t> -</a:t>
            </a:r>
            <a:endParaRPr kumimoji="1" lang="ja-JP" altLang="en-US" b="1" i="0" u="none" strike="noStrike" kern="1200" cap="none" spc="0" normalizeH="0" baseline="0" noProof="0">
              <a:ln>
                <a:noFill/>
              </a:ln>
              <a:solidFill>
                <a:srgbClr val="000048"/>
              </a:solidFill>
              <a:effectLst/>
              <a:uLnTx/>
              <a:uFillTx/>
              <a:latin typeface="+mn-ea"/>
              <a:ea typeface="+mn-ea"/>
              <a:cs typeface="+mn-cs"/>
            </a:endParaRPr>
          </a:p>
        </p:txBody>
      </p:sp>
      <p:sp>
        <p:nvSpPr>
          <p:cNvPr id="4" name="テキスト ボックス 5">
            <a:extLst>
              <a:ext uri="{FF2B5EF4-FFF2-40B4-BE49-F238E27FC236}">
                <a16:creationId xmlns:a16="http://schemas.microsoft.com/office/drawing/2014/main" id="{1E2BECCD-3DB5-C713-AC29-E550582B8E1F}"/>
              </a:ext>
            </a:extLst>
          </p:cNvPr>
          <p:cNvSpPr txBox="1"/>
          <p:nvPr/>
        </p:nvSpPr>
        <p:spPr>
          <a:xfrm>
            <a:off x="1073482" y="1522162"/>
            <a:ext cx="4469426" cy="2929394"/>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新商品発売、キャンペーン訴求の場合</a:t>
            </a:r>
          </a:p>
          <a:p>
            <a:pPr algn="just"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新商品発売やキャンペーン開始から掲載日まで、目安として</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1</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週間以上経過するものは不可となります。</a:t>
            </a:r>
          </a:p>
        </p:txBody>
      </p:sp>
      <p:sp>
        <p:nvSpPr>
          <p:cNvPr id="9" name="テキスト ボックス 5">
            <a:extLst>
              <a:ext uri="{FF2B5EF4-FFF2-40B4-BE49-F238E27FC236}">
                <a16:creationId xmlns:a16="http://schemas.microsoft.com/office/drawing/2014/main" id="{033BC32C-0E63-CC34-1360-449CE6D420A9}"/>
              </a:ext>
            </a:extLst>
          </p:cNvPr>
          <p:cNvSpPr txBox="1"/>
          <p:nvPr/>
        </p:nvSpPr>
        <p:spPr>
          <a:xfrm>
            <a:off x="1084018" y="2660031"/>
            <a:ext cx="4458890" cy="1156831"/>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既存商品訴求の場合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色展開やサイズ展開の追加など、マイナーアップデートのみの場合は掲載不可となる可能性があります。</a:t>
            </a:r>
          </a:p>
          <a:p>
            <a:pPr latinLnBrk="1">
              <a:lnSpc>
                <a:spcPct val="150000"/>
              </a:lnSpc>
              <a:buClr>
                <a:srgbClr val="0AC200"/>
              </a:buClr>
            </a:pPr>
            <a:endParaRPr lang="ja-JP" altLang="en-US" sz="1200">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0" name="テキスト ボックス 5">
            <a:extLst>
              <a:ext uri="{FF2B5EF4-FFF2-40B4-BE49-F238E27FC236}">
                <a16:creationId xmlns:a16="http://schemas.microsoft.com/office/drawing/2014/main" id="{3A8B187A-71AF-A95E-C349-BC95D56A2C3E}"/>
              </a:ext>
            </a:extLst>
          </p:cNvPr>
          <p:cNvSpPr txBox="1"/>
          <p:nvPr/>
        </p:nvSpPr>
        <p:spPr>
          <a:xfrm>
            <a:off x="6646128" y="1522162"/>
            <a:ext cx="4458890" cy="1137785"/>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モニターキャンペーン訴求の場合</a:t>
            </a:r>
          </a:p>
          <a:p>
            <a:pPr algn="just"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モニターキャンペーン訴求は原則掲載不可となります。それ以外に</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ニュース性のある訴求軸がある場合、この限りではありません。</a:t>
            </a:r>
          </a:p>
        </p:txBody>
      </p:sp>
      <p:sp>
        <p:nvSpPr>
          <p:cNvPr id="14" name="object 3">
            <a:extLst>
              <a:ext uri="{FF2B5EF4-FFF2-40B4-BE49-F238E27FC236}">
                <a16:creationId xmlns:a16="http://schemas.microsoft.com/office/drawing/2014/main" id="{F2ED1FC1-1197-4968-F29D-24998F2E5763}"/>
              </a:ext>
            </a:extLst>
          </p:cNvPr>
          <p:cNvSpPr txBox="1"/>
          <p:nvPr/>
        </p:nvSpPr>
        <p:spPr>
          <a:xfrm>
            <a:off x="587375" y="1066867"/>
            <a:ext cx="11014609" cy="228268"/>
          </a:xfrm>
          <a:prstGeom prst="rect">
            <a:avLst/>
          </a:prstGeom>
        </p:spPr>
        <p:txBody>
          <a:bodyPr vert="horz" wrap="square" lIns="0" tIns="12700" rIns="0" bIns="0" rtlCol="0">
            <a:spAutoFit/>
          </a:bodyPr>
          <a:lstStyle/>
          <a:p>
            <a:pPr marL="12700">
              <a:spcBef>
                <a:spcPts val="100"/>
              </a:spcBef>
            </a:pPr>
            <a:r>
              <a:rPr lang="ja-JP" altLang="en-US" sz="1400">
                <a:solidFill>
                  <a:schemeClr val="tx1">
                    <a:lumMod val="75000"/>
                    <a:lumOff val="25000"/>
                  </a:schemeClr>
                </a:solidFill>
                <a:latin typeface="Meiryo" panose="020B0604030504040204" pitchFamily="34" charset="-128"/>
                <a:ea typeface="Meiryo" panose="020B0604030504040204" pitchFamily="34" charset="-128"/>
                <a:cs typeface="HiraMinProN-W6"/>
              </a:rPr>
              <a:t>制作可否審査の際には「可否判断シート」をご提出ください。</a:t>
            </a:r>
          </a:p>
        </p:txBody>
      </p:sp>
      <p:sp>
        <p:nvSpPr>
          <p:cNvPr id="20" name="テキスト ボックス 2">
            <a:extLst>
              <a:ext uri="{FF2B5EF4-FFF2-40B4-BE49-F238E27FC236}">
                <a16:creationId xmlns:a16="http://schemas.microsoft.com/office/drawing/2014/main" id="{CBB45620-8556-78B4-B6CD-63C7593D48A9}"/>
              </a:ext>
            </a:extLst>
          </p:cNvPr>
          <p:cNvSpPr txBox="1"/>
          <p:nvPr/>
        </p:nvSpPr>
        <p:spPr>
          <a:xfrm>
            <a:off x="1213654" y="6384998"/>
            <a:ext cx="7122763" cy="271869"/>
          </a:xfrm>
          <a:prstGeom prst="rect">
            <a:avLst/>
          </a:prstGeom>
          <a:noFill/>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p>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企業・商材可否、制作可否については都度審査が必須となります</a:t>
            </a:r>
          </a:p>
        </p:txBody>
      </p:sp>
    </p:spTree>
    <p:extLst>
      <p:ext uri="{BB962C8B-B14F-4D97-AF65-F5344CB8AC3E}">
        <p14:creationId xmlns:p14="http://schemas.microsoft.com/office/powerpoint/2010/main" val="32565748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6EF5D-059E-D342-3DA6-2288279510FA}"/>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02812A05-0164-4909-9DFD-CE39F2A08DB6}"/>
              </a:ext>
            </a:extLst>
          </p:cNvPr>
          <p:cNvSpPr>
            <a:spLocks noGrp="1"/>
          </p:cNvSpPr>
          <p:nvPr>
            <p:ph type="body" sz="quarter" idx="12"/>
          </p:nvPr>
        </p:nvSpPr>
        <p:spPr/>
        <p:txBody>
          <a:bodyPr/>
          <a:lstStyle/>
          <a:p>
            <a:pPr marL="0" indent="0">
              <a:buNone/>
            </a:pPr>
            <a:r>
              <a:rPr kumimoji="1" lang="ja-JP" altLang="en-US" spc="0"/>
              <a:t>その他</a:t>
            </a:r>
            <a:br>
              <a:rPr kumimoji="1" lang="en-US" altLang="ja-JP" spc="0" dirty="0"/>
            </a:br>
            <a:r>
              <a:rPr lang="ja-JP" altLang="en-US" spc="0"/>
              <a:t>注意事項</a:t>
            </a:r>
            <a:endParaRPr kumimoji="1" lang="ja-JP" altLang="en-US" spc="0"/>
          </a:p>
        </p:txBody>
      </p:sp>
      <p:pic>
        <p:nvPicPr>
          <p:cNvPr id="6" name="図プレースホルダー 8" descr="アイコン&#10;&#10;自動的に生成された説明">
            <a:extLst>
              <a:ext uri="{FF2B5EF4-FFF2-40B4-BE49-F238E27FC236}">
                <a16:creationId xmlns:a16="http://schemas.microsoft.com/office/drawing/2014/main" id="{CA48098F-57B3-5457-3DD7-C5BFD8E501F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654D86F2-AE99-547B-ADDF-0D7D91D59B58}"/>
              </a:ext>
            </a:extLst>
          </p:cNvPr>
          <p:cNvSpPr txBox="1">
            <a:spLocks/>
          </p:cNvSpPr>
          <p:nvPr/>
        </p:nvSpPr>
        <p:spPr>
          <a:xfrm>
            <a:off x="2027548" y="28064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a:solidFill>
                  <a:srgbClr val="000048"/>
                </a:solidFill>
                <a:latin typeface="+mn-ea"/>
                <a:ea typeface="+mn-ea"/>
              </a:rPr>
              <a:t>制作可否基準　</a:t>
            </a:r>
            <a:r>
              <a:rPr lang="en-US" altLang="ja-JP" dirty="0">
                <a:solidFill>
                  <a:srgbClr val="000048"/>
                </a:solidFill>
                <a:latin typeface="+mn-ea"/>
                <a:ea typeface="+mn-ea"/>
              </a:rPr>
              <a:t>- </a:t>
            </a:r>
            <a:r>
              <a:rPr lang="ja-JP" altLang="en-US">
                <a:solidFill>
                  <a:srgbClr val="000048"/>
                </a:solidFill>
                <a:latin typeface="+mn-ea"/>
                <a:ea typeface="+mn-ea"/>
              </a:rPr>
              <a:t>夜刊</a:t>
            </a:r>
            <a:r>
              <a:rPr lang="en-US" altLang="ja-JP" dirty="0">
                <a:solidFill>
                  <a:srgbClr val="000048"/>
                </a:solidFill>
                <a:latin typeface="+mn-ea"/>
                <a:ea typeface="+mn-ea"/>
              </a:rPr>
              <a:t> – (</a:t>
            </a:r>
            <a:r>
              <a:rPr lang="ja-JP" altLang="en-US">
                <a:solidFill>
                  <a:srgbClr val="000048"/>
                </a:solidFill>
                <a:latin typeface="+mn-ea"/>
                <a:ea typeface="+mn-ea"/>
              </a:rPr>
              <a:t>昼刊・夕刊とは異なります</a:t>
            </a:r>
            <a:r>
              <a:rPr lang="en-US" altLang="ja-JP" dirty="0">
                <a:solidFill>
                  <a:srgbClr val="000048"/>
                </a:solidFill>
                <a:latin typeface="+mn-ea"/>
                <a:ea typeface="+mn-ea"/>
              </a:rPr>
              <a:t>)</a:t>
            </a:r>
            <a:endParaRPr kumimoji="1" lang="ja-JP" altLang="en-US" b="1" i="0" u="none" strike="noStrike" kern="1200" cap="none" spc="0" normalizeH="0" baseline="0" noProof="0">
              <a:ln>
                <a:noFill/>
              </a:ln>
              <a:solidFill>
                <a:srgbClr val="000048"/>
              </a:solidFill>
              <a:effectLst/>
              <a:uLnTx/>
              <a:uFillTx/>
              <a:latin typeface="+mn-ea"/>
              <a:ea typeface="+mn-ea"/>
              <a:cs typeface="+mn-cs"/>
            </a:endParaRPr>
          </a:p>
        </p:txBody>
      </p:sp>
      <p:sp>
        <p:nvSpPr>
          <p:cNvPr id="4" name="テキスト ボックス 5">
            <a:extLst>
              <a:ext uri="{FF2B5EF4-FFF2-40B4-BE49-F238E27FC236}">
                <a16:creationId xmlns:a16="http://schemas.microsoft.com/office/drawing/2014/main" id="{0CD3B2B4-B475-FC7B-0F0D-1A22B5068E0A}"/>
              </a:ext>
            </a:extLst>
          </p:cNvPr>
          <p:cNvSpPr txBox="1"/>
          <p:nvPr/>
        </p:nvSpPr>
        <p:spPr>
          <a:xfrm>
            <a:off x="1073482" y="1522162"/>
            <a:ext cx="4469426" cy="2929394"/>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新商品発売、キャンペーン訴求の場合</a:t>
            </a:r>
          </a:p>
          <a:p>
            <a:pPr algn="just" latinLnBrk="1">
              <a:lnSpc>
                <a:spcPct val="150000"/>
              </a:lnSpc>
              <a:buClr>
                <a:srgbClr val="0AC200"/>
              </a:buClr>
            </a:pPr>
            <a:r>
              <a:rPr lang="ja-JP" altLang="en-US" sz="1100">
                <a:solidFill>
                  <a:srgbClr val="444444"/>
                </a:solidFill>
                <a:latin typeface="Meiryo" panose="020B0604030504040204" pitchFamily="34" charset="-128"/>
                <a:ea typeface="Meiryo" panose="020B0604030504040204" pitchFamily="34" charset="-128"/>
              </a:rPr>
              <a:t>「一定のニュース性、または話題性がある」と判断できない場合は、掲載不可</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となる可能性があります。</a:t>
            </a:r>
          </a:p>
        </p:txBody>
      </p:sp>
      <p:sp>
        <p:nvSpPr>
          <p:cNvPr id="9" name="テキスト ボックス 5">
            <a:extLst>
              <a:ext uri="{FF2B5EF4-FFF2-40B4-BE49-F238E27FC236}">
                <a16:creationId xmlns:a16="http://schemas.microsoft.com/office/drawing/2014/main" id="{2A7C4130-B2C7-0D05-9018-4CFAA25E379F}"/>
              </a:ext>
            </a:extLst>
          </p:cNvPr>
          <p:cNvSpPr txBox="1"/>
          <p:nvPr/>
        </p:nvSpPr>
        <p:spPr>
          <a:xfrm>
            <a:off x="1084018" y="2660031"/>
            <a:ext cx="445889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既存商品訴求の場合</a:t>
            </a:r>
          </a:p>
          <a:p>
            <a:pPr latinLnBrk="1">
              <a:lnSpc>
                <a:spcPct val="150000"/>
              </a:lnSpc>
              <a:buClr>
                <a:srgbClr val="0AC200"/>
              </a:buClr>
            </a:pPr>
            <a:r>
              <a:rPr lang="ja-JP" altLang="en-US" sz="1100">
                <a:solidFill>
                  <a:srgbClr val="444444"/>
                </a:solidFill>
                <a:latin typeface="Meiryo" panose="020B0604030504040204" pitchFamily="34" charset="-128"/>
                <a:ea typeface="Meiryo" panose="020B0604030504040204" pitchFamily="34" charset="-128"/>
              </a:rPr>
              <a:t>「一定のニュース性、または話題性がある」と判断できない場合は、</a:t>
            </a:r>
            <a:br>
              <a:rPr lang="en-US" altLang="ja-JP" sz="1100" dirty="0">
                <a:solidFill>
                  <a:srgbClr val="444444"/>
                </a:solidFill>
                <a:latin typeface="Meiryo" panose="020B0604030504040204" pitchFamily="34" charset="-128"/>
                <a:ea typeface="Meiryo" panose="020B0604030504040204" pitchFamily="34" charset="-128"/>
              </a:rPr>
            </a:br>
            <a:r>
              <a:rPr lang="ja-JP" altLang="en-US" sz="1100">
                <a:solidFill>
                  <a:srgbClr val="444444"/>
                </a:solidFill>
                <a:latin typeface="Meiryo" panose="020B0604030504040204" pitchFamily="34" charset="-128"/>
                <a:ea typeface="Meiryo" panose="020B0604030504040204" pitchFamily="34" charset="-128"/>
              </a:rPr>
              <a:t>掲載不可</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となる可能性があります。</a:t>
            </a:r>
          </a:p>
          <a:p>
            <a:pPr latinLnBrk="1">
              <a:lnSpc>
                <a:spcPct val="150000"/>
              </a:lnSpc>
              <a:buClr>
                <a:srgbClr val="0AC200"/>
              </a:buClr>
            </a:pPr>
            <a:endParaRPr lang="ja-JP" altLang="en-US" sz="1400">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0" name="テキスト ボックス 5">
            <a:extLst>
              <a:ext uri="{FF2B5EF4-FFF2-40B4-BE49-F238E27FC236}">
                <a16:creationId xmlns:a16="http://schemas.microsoft.com/office/drawing/2014/main" id="{CDB06B0E-9D3A-81EF-1AD5-20453FE66E0C}"/>
              </a:ext>
            </a:extLst>
          </p:cNvPr>
          <p:cNvSpPr txBox="1"/>
          <p:nvPr/>
        </p:nvSpPr>
        <p:spPr>
          <a:xfrm>
            <a:off x="6646128" y="1522162"/>
            <a:ext cx="4458890" cy="1137785"/>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モニターキャンペーン訴求の場合</a:t>
            </a:r>
          </a:p>
          <a:p>
            <a:pPr algn="just"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モニターキャンペーン訴求は原則掲載不可となります。それ以外に</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ニュース性のある訴求軸がある場合、この限りではありません。</a:t>
            </a:r>
          </a:p>
        </p:txBody>
      </p:sp>
      <p:sp>
        <p:nvSpPr>
          <p:cNvPr id="14" name="object 3">
            <a:extLst>
              <a:ext uri="{FF2B5EF4-FFF2-40B4-BE49-F238E27FC236}">
                <a16:creationId xmlns:a16="http://schemas.microsoft.com/office/drawing/2014/main" id="{E484825C-124F-8ADE-6176-11455A1A0883}"/>
              </a:ext>
            </a:extLst>
          </p:cNvPr>
          <p:cNvSpPr txBox="1"/>
          <p:nvPr/>
        </p:nvSpPr>
        <p:spPr>
          <a:xfrm>
            <a:off x="587375" y="1066867"/>
            <a:ext cx="11014609" cy="228268"/>
          </a:xfrm>
          <a:prstGeom prst="rect">
            <a:avLst/>
          </a:prstGeom>
        </p:spPr>
        <p:txBody>
          <a:bodyPr vert="horz" wrap="square" lIns="0" tIns="12700" rIns="0" bIns="0" rtlCol="0">
            <a:spAutoFit/>
          </a:bodyPr>
          <a:lstStyle/>
          <a:p>
            <a:pPr marL="12700">
              <a:spcBef>
                <a:spcPts val="100"/>
              </a:spcBef>
            </a:pPr>
            <a:r>
              <a:rPr lang="ja-JP" altLang="en-US" sz="1400">
                <a:solidFill>
                  <a:schemeClr val="tx1">
                    <a:lumMod val="75000"/>
                    <a:lumOff val="25000"/>
                  </a:schemeClr>
                </a:solidFill>
                <a:latin typeface="Meiryo" panose="020B0604030504040204" pitchFamily="34" charset="-128"/>
                <a:ea typeface="Meiryo" panose="020B0604030504040204" pitchFamily="34" charset="-128"/>
                <a:cs typeface="HiraMinProN-W6"/>
              </a:rPr>
              <a:t>制作可否審査の際には「可否判断シート」をご提出ください。</a:t>
            </a:r>
          </a:p>
        </p:txBody>
      </p:sp>
      <p:sp>
        <p:nvSpPr>
          <p:cNvPr id="20" name="テキスト ボックス 2">
            <a:extLst>
              <a:ext uri="{FF2B5EF4-FFF2-40B4-BE49-F238E27FC236}">
                <a16:creationId xmlns:a16="http://schemas.microsoft.com/office/drawing/2014/main" id="{0089052C-EC5C-B876-D1DD-A6B5D8F23C72}"/>
              </a:ext>
            </a:extLst>
          </p:cNvPr>
          <p:cNvSpPr txBox="1"/>
          <p:nvPr/>
        </p:nvSpPr>
        <p:spPr>
          <a:xfrm>
            <a:off x="1213654" y="6384998"/>
            <a:ext cx="7122763" cy="271869"/>
          </a:xfrm>
          <a:prstGeom prst="rect">
            <a:avLst/>
          </a:prstGeom>
          <a:noFill/>
        </p:spPr>
        <p:txBody>
          <a:bodyPr wrap="square" lIns="0" tIns="0" rIns="0" bIns="0" anchor="t"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p>
          <a:p>
            <a:pPr>
              <a:spcBef>
                <a:spcPts val="200"/>
              </a:spcBef>
            </a:pPr>
            <a:r>
              <a:rPr lang="en-US" altLang="ja-JP" sz="800" spc="-11" dirty="0">
                <a:solidFill>
                  <a:srgbClr val="999999"/>
                </a:solidFill>
                <a:latin typeface="Meiryo" panose="020B0604030504040204" pitchFamily="34" charset="-128"/>
                <a:ea typeface="Meiryo" panose="020B0604030504040204" pitchFamily="34" charset="-128"/>
                <a:cs typeface="Arial Unicode MS"/>
              </a:rPr>
              <a:t>※ </a:t>
            </a:r>
            <a:r>
              <a:rPr lang="ja-JP" altLang="en-US" sz="800" spc="-11">
                <a:solidFill>
                  <a:srgbClr val="999999"/>
                </a:solidFill>
                <a:latin typeface="Meiryo" panose="020B0604030504040204" pitchFamily="34" charset="-128"/>
                <a:ea typeface="Meiryo" panose="020B0604030504040204" pitchFamily="34" charset="-128"/>
                <a:cs typeface="Arial Unicode MS"/>
              </a:rPr>
              <a:t>企業・商材可否、制作可否については都度審査が必須となります</a:t>
            </a:r>
          </a:p>
        </p:txBody>
      </p:sp>
    </p:spTree>
    <p:extLst>
      <p:ext uri="{BB962C8B-B14F-4D97-AF65-F5344CB8AC3E}">
        <p14:creationId xmlns:p14="http://schemas.microsoft.com/office/powerpoint/2010/main" val="2067668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6B0E8-2B24-3EDA-02AF-0C92D848383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7F0272B-E879-8BAC-4C5A-0F7BC1B5DB5E}"/>
              </a:ext>
            </a:extLst>
          </p:cNvPr>
          <p:cNvSpPr>
            <a:spLocks noGrp="1"/>
          </p:cNvSpPr>
          <p:nvPr>
            <p:ph type="body" sz="quarter" idx="12"/>
          </p:nvPr>
        </p:nvSpPr>
        <p:spPr/>
        <p:txBody>
          <a:bodyPr/>
          <a:lstStyle/>
          <a:p>
            <a:pPr marL="0" indent="0">
              <a:buNone/>
            </a:pPr>
            <a:r>
              <a:rPr kumimoji="1" lang="ja-JP" altLang="en-US" spc="0"/>
              <a:t>その他</a:t>
            </a:r>
            <a:br>
              <a:rPr kumimoji="1" lang="en-US" altLang="ja-JP" spc="0" dirty="0"/>
            </a:br>
            <a:r>
              <a:rPr lang="ja-JP" altLang="en-US" spc="0"/>
              <a:t>注意事項</a:t>
            </a:r>
            <a:endParaRPr kumimoji="1" lang="ja-JP" altLang="en-US" spc="0"/>
          </a:p>
        </p:txBody>
      </p:sp>
      <p:pic>
        <p:nvPicPr>
          <p:cNvPr id="6" name="図プレースホルダー 8" descr="アイコン&#10;&#10;自動的に生成された説明">
            <a:extLst>
              <a:ext uri="{FF2B5EF4-FFF2-40B4-BE49-F238E27FC236}">
                <a16:creationId xmlns:a16="http://schemas.microsoft.com/office/drawing/2014/main" id="{69D0ACB6-9428-818E-B67F-59ABB13E0F4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EEAFA25B-A9EE-21A3-7323-D825E64C1096}"/>
              </a:ext>
            </a:extLst>
          </p:cNvPr>
          <p:cNvSpPr txBox="1">
            <a:spLocks/>
          </p:cNvSpPr>
          <p:nvPr/>
        </p:nvSpPr>
        <p:spPr>
          <a:xfrm>
            <a:off x="2027548" y="263746"/>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よくあるお問い合わせ</a:t>
            </a:r>
          </a:p>
        </p:txBody>
      </p:sp>
      <p:sp>
        <p:nvSpPr>
          <p:cNvPr id="2" name="テキスト ボックス 5">
            <a:extLst>
              <a:ext uri="{FF2B5EF4-FFF2-40B4-BE49-F238E27FC236}">
                <a16:creationId xmlns:a16="http://schemas.microsoft.com/office/drawing/2014/main" id="{7B9D5FE4-C85B-DB26-3874-E8FAD2A42666}"/>
              </a:ext>
            </a:extLst>
          </p:cNvPr>
          <p:cNvSpPr txBox="1"/>
          <p:nvPr/>
        </p:nvSpPr>
        <p:spPr>
          <a:xfrm>
            <a:off x="521132" y="1144307"/>
            <a:ext cx="5017353" cy="1413519"/>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制作可否の審査は何営業日かかりますか？</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可否審査に必要な制作可否判断シート、商材情報を全て</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ご送付いただいてから</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3</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5</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営業日程度で結果をご連絡いたします。別途、企業商材可否の審査も必要となります</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ため、</a:t>
            </a: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P.</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28 - 30</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「お申し込み</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から</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掲載まで」</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もご確認ください。</a:t>
            </a:r>
          </a:p>
        </p:txBody>
      </p:sp>
      <p:sp>
        <p:nvSpPr>
          <p:cNvPr id="5" name="テキスト ボックス 5">
            <a:extLst>
              <a:ext uri="{FF2B5EF4-FFF2-40B4-BE49-F238E27FC236}">
                <a16:creationId xmlns:a16="http://schemas.microsoft.com/office/drawing/2014/main" id="{EF3F10BC-39D8-FC88-26E8-0BBA760F501D}"/>
              </a:ext>
            </a:extLst>
          </p:cNvPr>
          <p:cNvSpPr txBox="1"/>
          <p:nvPr/>
        </p:nvSpPr>
        <p:spPr>
          <a:xfrm>
            <a:off x="521132" y="2395604"/>
            <a:ext cx="5017353" cy="895976"/>
          </a:xfrm>
          <a:prstGeom prst="rect">
            <a:avLst/>
          </a:prstGeom>
          <a:noFill/>
        </p:spPr>
        <p:txBody>
          <a:bodyPr wrap="square" lIns="0" tIns="36000" rIns="0" bIns="0" rtlCol="0" anchor="t">
            <a:noAutofit/>
          </a:bodyPr>
          <a:lstStyle/>
          <a:p>
            <a:pPr latinLnBrk="1">
              <a:lnSpc>
                <a:spcPct val="150000"/>
              </a:lnSpc>
              <a:buClr>
                <a:srgbClr val="0AC200"/>
              </a:buClr>
            </a:pPr>
            <a:r>
              <a:rPr lang="en" altLang="ja-JP" sz="1200" b="1" dirty="0">
                <a:solidFill>
                  <a:srgbClr val="002060"/>
                </a:solidFill>
                <a:latin typeface="Meiryo" panose="020B0604030504040204" pitchFamily="34" charset="-128"/>
                <a:ea typeface="Meiryo" panose="020B0604030504040204" pitchFamily="34" charset="-128"/>
                <a:cs typeface="Arial" charset="0"/>
              </a:rPr>
              <a:t>DIGEST Spot</a:t>
            </a:r>
            <a:r>
              <a:rPr lang="ja-JP" altLang="en-US" sz="1200" b="1">
                <a:solidFill>
                  <a:srgbClr val="002060"/>
                </a:solidFill>
                <a:latin typeface="Meiryo" panose="020B0604030504040204" pitchFamily="34" charset="-128"/>
                <a:ea typeface="Meiryo" panose="020B0604030504040204" pitchFamily="34" charset="-128"/>
                <a:cs typeface="Arial" charset="0"/>
              </a:rPr>
              <a:t>のリッチメッセージ内の見出しを</a:t>
            </a:r>
            <a:r>
              <a:rPr lang="ja-JP" altLang="en-US" sz="1200" b="1">
                <a:solidFill>
                  <a:srgbClr val="002060"/>
                </a:solidFill>
                <a:latin typeface="Meiryo"/>
                <a:ea typeface="Meiryo"/>
                <a:cs typeface="Arial"/>
              </a:rPr>
              <a:t>配信前に確認することは可能ですか？</a:t>
            </a:r>
            <a:br>
              <a:rPr lang="en-US" altLang="ja-JP" sz="1200" dirty="0">
                <a:latin typeface="Meiryo" panose="020B0604030504040204" pitchFamily="34" charset="-128"/>
                <a:ea typeface="Meiryo" panose="020B0604030504040204" pitchFamily="34" charset="-128"/>
                <a:cs typeface="Arial" charset="0"/>
              </a:rPr>
            </a:br>
            <a:r>
              <a:rPr lang="ja-JP" altLang="en-US" sz="1100">
                <a:solidFill>
                  <a:schemeClr val="tx1">
                    <a:lumMod val="75000"/>
                    <a:lumOff val="25000"/>
                  </a:schemeClr>
                </a:solidFill>
                <a:latin typeface="Meiryo"/>
                <a:ea typeface="Meiryo"/>
                <a:cs typeface="Arial"/>
              </a:rPr>
              <a:t>編集権は当社に帰属しており、事前開示は不可です。</a:t>
            </a:r>
          </a:p>
        </p:txBody>
      </p:sp>
      <p:sp>
        <p:nvSpPr>
          <p:cNvPr id="8" name="テキスト ボックス 7">
            <a:extLst>
              <a:ext uri="{FF2B5EF4-FFF2-40B4-BE49-F238E27FC236}">
                <a16:creationId xmlns:a16="http://schemas.microsoft.com/office/drawing/2014/main" id="{8334CC5F-1943-C496-B676-F3122778069C}"/>
              </a:ext>
            </a:extLst>
          </p:cNvPr>
          <p:cNvSpPr txBox="1"/>
          <p:nvPr/>
        </p:nvSpPr>
        <p:spPr>
          <a:xfrm>
            <a:off x="509285" y="4436518"/>
            <a:ext cx="5029200" cy="887117"/>
          </a:xfrm>
          <a:prstGeom prst="rect">
            <a:avLst/>
          </a:prstGeom>
          <a:noFill/>
        </p:spPr>
        <p:txBody>
          <a:bodyPr wrap="square" lIns="0" tIns="36000" rIns="0" bIns="0" rtlCol="0" anchor="t">
            <a:noAutofit/>
          </a:bodyPr>
          <a:lstStyle/>
          <a:p>
            <a:pPr latinLnBrk="1">
              <a:lnSpc>
                <a:spcPct val="150000"/>
              </a:lnSpc>
              <a:buClr>
                <a:srgbClr val="0AC200"/>
              </a:buClr>
            </a:pPr>
            <a:r>
              <a:rPr lang="en" altLang="ja-JP" sz="1200" b="1" dirty="0">
                <a:solidFill>
                  <a:srgbClr val="002060"/>
                </a:solidFill>
                <a:latin typeface="Meiryo" panose="020B0604030504040204" pitchFamily="34" charset="-128"/>
                <a:ea typeface="Meiryo" panose="020B0604030504040204" pitchFamily="34" charset="-128"/>
                <a:cs typeface="Arial" charset="0"/>
              </a:rPr>
              <a:t>DIGEST Spot</a:t>
            </a:r>
            <a:r>
              <a:rPr lang="ja-JP" altLang="en-US" sz="1200" b="1">
                <a:solidFill>
                  <a:srgbClr val="002060"/>
                </a:solidFill>
                <a:latin typeface="Meiryo" panose="020B0604030504040204" pitchFamily="34" charset="-128"/>
                <a:ea typeface="Meiryo" panose="020B0604030504040204" pitchFamily="34" charset="-128"/>
                <a:cs typeface="Arial" charset="0"/>
              </a:rPr>
              <a:t>の記事内に、計測タグを埋め込むことは可能ですか？</a:t>
            </a:r>
            <a:br>
              <a:rPr lang="en-US" altLang="ja-JP" sz="1200" dirty="0">
                <a:solidFill>
                  <a:srgbClr val="00B900"/>
                </a:solidFill>
                <a:latin typeface="Meiryo" panose="020B0604030504040204" pitchFamily="34" charset="-128"/>
                <a:ea typeface="Meiryo" panose="020B0604030504040204" pitchFamily="34" charset="-128"/>
                <a:cs typeface="Arial" charset="0"/>
              </a:rPr>
            </a:b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不可です。</a:t>
            </a:r>
          </a:p>
        </p:txBody>
      </p:sp>
      <p:sp>
        <p:nvSpPr>
          <p:cNvPr id="9" name="テキスト ボックス 5">
            <a:extLst>
              <a:ext uri="{FF2B5EF4-FFF2-40B4-BE49-F238E27FC236}">
                <a16:creationId xmlns:a16="http://schemas.microsoft.com/office/drawing/2014/main" id="{653E6384-3877-1E92-4F04-BD79D8149A20}"/>
              </a:ext>
            </a:extLst>
          </p:cNvPr>
          <p:cNvSpPr txBox="1"/>
          <p:nvPr/>
        </p:nvSpPr>
        <p:spPr>
          <a:xfrm>
            <a:off x="509285" y="3401944"/>
            <a:ext cx="5029200" cy="1059288"/>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初稿・修正稿の戻し以外で原稿の修正などを伝えることは可能ですか？</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原稿のお戻しは期日までにまとめて提出してください。</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五月雨でのお戻しは受け付けません。</a:t>
            </a:r>
            <a:b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br>
            <a:endPar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1" name="テキスト ボックス 5">
            <a:extLst>
              <a:ext uri="{FF2B5EF4-FFF2-40B4-BE49-F238E27FC236}">
                <a16:creationId xmlns:a16="http://schemas.microsoft.com/office/drawing/2014/main" id="{23049895-B183-4DD1-766C-34736628D29D}"/>
              </a:ext>
            </a:extLst>
          </p:cNvPr>
          <p:cNvSpPr txBox="1"/>
          <p:nvPr/>
        </p:nvSpPr>
        <p:spPr>
          <a:xfrm>
            <a:off x="6156255" y="1144307"/>
            <a:ext cx="5369351" cy="1059288"/>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記事からの遷移先の</a:t>
            </a:r>
            <a:r>
              <a:rPr lang="en-US" altLang="ja-JP" sz="1200" b="1" dirty="0">
                <a:solidFill>
                  <a:srgbClr val="002060"/>
                </a:solidFill>
                <a:latin typeface="Meiryo" panose="020B0604030504040204" pitchFamily="34" charset="-128"/>
                <a:ea typeface="Meiryo" panose="020B0604030504040204" pitchFamily="34" charset="-128"/>
                <a:cs typeface="Arial" charset="0"/>
              </a:rPr>
              <a:t>URL</a:t>
            </a:r>
            <a:r>
              <a:rPr lang="ja-JP" altLang="en-US" sz="1200" b="1">
                <a:solidFill>
                  <a:srgbClr val="002060"/>
                </a:solidFill>
                <a:latin typeface="Meiryo" panose="020B0604030504040204" pitchFamily="34" charset="-128"/>
                <a:ea typeface="Meiryo" panose="020B0604030504040204" pitchFamily="34" charset="-128"/>
                <a:cs typeface="Arial" charset="0"/>
              </a:rPr>
              <a:t>は、入稿時に公開されていなくても問題ないですか？</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諸般の事情により、ご入稿時に遷移先が公開されていない場合には、テストサイトを事前にご送付いただきますようお願いいたします。</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b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b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5" name="テキスト ボックス 5">
            <a:extLst>
              <a:ext uri="{FF2B5EF4-FFF2-40B4-BE49-F238E27FC236}">
                <a16:creationId xmlns:a16="http://schemas.microsoft.com/office/drawing/2014/main" id="{25F7DCBF-D27A-4E28-DF92-FDD8202D5E25}"/>
              </a:ext>
            </a:extLst>
          </p:cNvPr>
          <p:cNvSpPr txBox="1"/>
          <p:nvPr/>
        </p:nvSpPr>
        <p:spPr>
          <a:xfrm>
            <a:off x="6156255" y="2203595"/>
            <a:ext cx="5468193" cy="1752600"/>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記事からの遷移先として、自社サイト以外のサイトを指定しても良いですか？</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広告主が提供しているサイトであることが冒頭</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ファーストビュー</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で明示されていれば掲載可です。ただし、競合媒体や信用性に欠ける媒体の場合は、提供が明示されていても不可にすることもございます。また、</a:t>
            </a: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SNS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、動画サイト、個別商品ページへの直接遷移は原則不可となります。</a:t>
            </a:r>
          </a:p>
        </p:txBody>
      </p:sp>
      <p:sp>
        <p:nvSpPr>
          <p:cNvPr id="16" name="object 19">
            <a:extLst>
              <a:ext uri="{FF2B5EF4-FFF2-40B4-BE49-F238E27FC236}">
                <a16:creationId xmlns:a16="http://schemas.microsoft.com/office/drawing/2014/main" id="{032DB445-F19B-C303-CDA3-673E1C563927}"/>
              </a:ext>
            </a:extLst>
          </p:cNvPr>
          <p:cNvSpPr/>
          <p:nvPr/>
        </p:nvSpPr>
        <p:spPr>
          <a:xfrm>
            <a:off x="509286" y="2331229"/>
            <a:ext cx="5029199" cy="45719"/>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8" name="object 19">
            <a:extLst>
              <a:ext uri="{FF2B5EF4-FFF2-40B4-BE49-F238E27FC236}">
                <a16:creationId xmlns:a16="http://schemas.microsoft.com/office/drawing/2014/main" id="{F8287EAE-CA0B-662D-785D-8DDC1875D47C}"/>
              </a:ext>
            </a:extLst>
          </p:cNvPr>
          <p:cNvSpPr/>
          <p:nvPr/>
        </p:nvSpPr>
        <p:spPr>
          <a:xfrm>
            <a:off x="509286" y="3340723"/>
            <a:ext cx="5029200" cy="61222"/>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2" name="object 19">
            <a:extLst>
              <a:ext uri="{FF2B5EF4-FFF2-40B4-BE49-F238E27FC236}">
                <a16:creationId xmlns:a16="http://schemas.microsoft.com/office/drawing/2014/main" id="{75267F75-CCE4-2FFC-CC53-1BE073B2346F}"/>
              </a:ext>
            </a:extLst>
          </p:cNvPr>
          <p:cNvSpPr/>
          <p:nvPr/>
        </p:nvSpPr>
        <p:spPr>
          <a:xfrm>
            <a:off x="509286" y="4342458"/>
            <a:ext cx="5029200" cy="61223"/>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3" name="テキスト ボックス 5">
            <a:extLst>
              <a:ext uri="{FF2B5EF4-FFF2-40B4-BE49-F238E27FC236}">
                <a16:creationId xmlns:a16="http://schemas.microsoft.com/office/drawing/2014/main" id="{E8993B75-38B5-A3E9-D0EC-559013483ABF}"/>
              </a:ext>
            </a:extLst>
          </p:cNvPr>
          <p:cNvSpPr txBox="1"/>
          <p:nvPr/>
        </p:nvSpPr>
        <p:spPr>
          <a:xfrm>
            <a:off x="515736" y="5241785"/>
            <a:ext cx="5022749" cy="1059288"/>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記事からの遷移先として、</a:t>
            </a:r>
            <a:r>
              <a:rPr lang="en" altLang="ja-JP" sz="1200" b="1" dirty="0">
                <a:solidFill>
                  <a:srgbClr val="002060"/>
                </a:solidFill>
                <a:latin typeface="Meiryo" panose="020B0604030504040204" pitchFamily="34" charset="-128"/>
                <a:ea typeface="Meiryo" panose="020B0604030504040204" pitchFamily="34" charset="-128"/>
                <a:cs typeface="Arial" charset="0"/>
              </a:rPr>
              <a:t>App Store</a:t>
            </a:r>
            <a:r>
              <a:rPr lang="ja-JP" altLang="en-US" sz="1200" b="1">
                <a:solidFill>
                  <a:srgbClr val="002060"/>
                </a:solidFill>
                <a:latin typeface="Meiryo" panose="020B0604030504040204" pitchFamily="34" charset="-128"/>
                <a:ea typeface="Meiryo" panose="020B0604030504040204" pitchFamily="34" charset="-128"/>
                <a:cs typeface="Arial" charset="0"/>
              </a:rPr>
              <a:t>や</a:t>
            </a:r>
            <a:r>
              <a:rPr lang="en" altLang="ja-JP" sz="1200" b="1" dirty="0">
                <a:solidFill>
                  <a:srgbClr val="002060"/>
                </a:solidFill>
                <a:latin typeface="Meiryo" panose="020B0604030504040204" pitchFamily="34" charset="-128"/>
                <a:ea typeface="Meiryo" panose="020B0604030504040204" pitchFamily="34" charset="-128"/>
                <a:cs typeface="Arial" charset="0"/>
              </a:rPr>
              <a:t>Google Play</a:t>
            </a:r>
            <a:r>
              <a:rPr lang="ja-JP" altLang="en-US" sz="1200" b="1">
                <a:solidFill>
                  <a:srgbClr val="002060"/>
                </a:solidFill>
                <a:latin typeface="Meiryo" panose="020B0604030504040204" pitchFamily="34" charset="-128"/>
                <a:ea typeface="Meiryo" panose="020B0604030504040204" pitchFamily="34" charset="-128"/>
                <a:cs typeface="Arial" charset="0"/>
              </a:rPr>
              <a:t>などのアプリダウンロードページの</a:t>
            </a:r>
            <a:r>
              <a:rPr lang="en" altLang="ja-JP" sz="1200" b="1" dirty="0">
                <a:solidFill>
                  <a:srgbClr val="002060"/>
                </a:solidFill>
                <a:latin typeface="Meiryo" panose="020B0604030504040204" pitchFamily="34" charset="-128"/>
                <a:ea typeface="Meiryo" panose="020B0604030504040204" pitchFamily="34" charset="-128"/>
                <a:cs typeface="Arial" charset="0"/>
              </a:rPr>
              <a:t>URL</a:t>
            </a:r>
            <a:r>
              <a:rPr lang="ja-JP" altLang="en-US" sz="1200" b="1">
                <a:solidFill>
                  <a:srgbClr val="002060"/>
                </a:solidFill>
                <a:latin typeface="Meiryo" panose="020B0604030504040204" pitchFamily="34" charset="-128"/>
                <a:ea typeface="Meiryo" panose="020B0604030504040204" pitchFamily="34" charset="-128"/>
                <a:cs typeface="Arial" charset="0"/>
              </a:rPr>
              <a:t>を指定しても良いですか？</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ディープリンクの場合は原則として不可です。あいだに</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LP</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を挟んでください。</a:t>
            </a:r>
          </a:p>
        </p:txBody>
      </p:sp>
      <p:sp>
        <p:nvSpPr>
          <p:cNvPr id="24" name="object 19">
            <a:extLst>
              <a:ext uri="{FF2B5EF4-FFF2-40B4-BE49-F238E27FC236}">
                <a16:creationId xmlns:a16="http://schemas.microsoft.com/office/drawing/2014/main" id="{62BFF903-61D1-1545-C1F4-A895CDFFE2B1}"/>
              </a:ext>
            </a:extLst>
          </p:cNvPr>
          <p:cNvSpPr/>
          <p:nvPr/>
        </p:nvSpPr>
        <p:spPr>
          <a:xfrm>
            <a:off x="509286" y="5120934"/>
            <a:ext cx="5029200" cy="61224"/>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7" name="object 19">
            <a:extLst>
              <a:ext uri="{FF2B5EF4-FFF2-40B4-BE49-F238E27FC236}">
                <a16:creationId xmlns:a16="http://schemas.microsoft.com/office/drawing/2014/main" id="{376039D2-6E55-0113-508F-BB0A3E83DE11}"/>
              </a:ext>
            </a:extLst>
          </p:cNvPr>
          <p:cNvSpPr/>
          <p:nvPr/>
        </p:nvSpPr>
        <p:spPr>
          <a:xfrm>
            <a:off x="6143966" y="2080334"/>
            <a:ext cx="5381639" cy="45719"/>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049621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C08E4-9B3C-6591-2D64-72F445D3C35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46EF380-D969-B87F-63CA-E9303A9E2D11}"/>
              </a:ext>
            </a:extLst>
          </p:cNvPr>
          <p:cNvSpPr>
            <a:spLocks noGrp="1"/>
          </p:cNvSpPr>
          <p:nvPr>
            <p:ph type="body" sz="quarter" idx="12"/>
          </p:nvPr>
        </p:nvSpPr>
        <p:spPr/>
        <p:txBody>
          <a:bodyPr/>
          <a:lstStyle/>
          <a:p>
            <a:pPr marL="0" indent="0">
              <a:buNone/>
            </a:pPr>
            <a:r>
              <a:rPr kumimoji="1" lang="ja-JP" altLang="en-US" spc="0"/>
              <a:t>その他</a:t>
            </a:r>
            <a:br>
              <a:rPr kumimoji="1" lang="en-US" altLang="ja-JP" spc="0" dirty="0"/>
            </a:br>
            <a:r>
              <a:rPr lang="ja-JP" altLang="en-US" spc="0"/>
              <a:t>注意事項</a:t>
            </a:r>
            <a:endParaRPr kumimoji="1" lang="ja-JP" altLang="en-US" spc="0"/>
          </a:p>
        </p:txBody>
      </p:sp>
      <p:pic>
        <p:nvPicPr>
          <p:cNvPr id="6" name="図プレースホルダー 8" descr="アイコン&#10;&#10;自動的に生成された説明">
            <a:extLst>
              <a:ext uri="{FF2B5EF4-FFF2-40B4-BE49-F238E27FC236}">
                <a16:creationId xmlns:a16="http://schemas.microsoft.com/office/drawing/2014/main" id="{A6A89460-DEA5-810D-9ED0-FCD62CA54A2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91654216-3305-1348-793E-8D639AC516C1}"/>
              </a:ext>
            </a:extLst>
          </p:cNvPr>
          <p:cNvSpPr txBox="1">
            <a:spLocks/>
          </p:cNvSpPr>
          <p:nvPr/>
        </p:nvSpPr>
        <p:spPr>
          <a:xfrm>
            <a:off x="2027548" y="257071"/>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mn-ea"/>
                <a:ea typeface="+mn-ea"/>
                <a:cs typeface="+mn-cs"/>
              </a:rPr>
              <a:t>各種規定</a:t>
            </a:r>
          </a:p>
        </p:txBody>
      </p:sp>
      <p:sp>
        <p:nvSpPr>
          <p:cNvPr id="14" name="テキスト ボックス 5">
            <a:extLst>
              <a:ext uri="{FF2B5EF4-FFF2-40B4-BE49-F238E27FC236}">
                <a16:creationId xmlns:a16="http://schemas.microsoft.com/office/drawing/2014/main" id="{9A9957ED-9AB6-82D2-A961-DC4A8FDEDFD1}"/>
              </a:ext>
            </a:extLst>
          </p:cNvPr>
          <p:cNvSpPr txBox="1"/>
          <p:nvPr/>
        </p:nvSpPr>
        <p:spPr>
          <a:xfrm>
            <a:off x="521132" y="1144307"/>
            <a:ext cx="5017354" cy="4687820"/>
          </a:xfrm>
          <a:prstGeom prst="rect">
            <a:avLst/>
          </a:prstGeom>
          <a:noFill/>
        </p:spPr>
        <p:txBody>
          <a:bodyPr wrap="square" lIns="0" tIns="43776" rIns="0" bIns="0" rtlCol="0" anchor="t">
            <a:noAutofit/>
          </a:bodyPr>
          <a:lstStyle/>
          <a:p>
            <a:pPr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お申し込み方法</a:t>
            </a:r>
          </a:p>
          <a:p>
            <a:pPr latinLnBrk="1">
              <a:lnSpc>
                <a:spcPct val="150000"/>
              </a:lnSpc>
              <a:buClr>
                <a:srgbClr val="0AC200"/>
              </a:buCl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事前に以下の内容をご確認の上、お申し込みください。</a:t>
            </a:r>
          </a:p>
          <a:p>
            <a:pPr marL="208474" indent="-208474" latinLnBrk="1">
              <a:lnSpc>
                <a:spcPct val="150000"/>
              </a:lnSpc>
              <a:buClr>
                <a:srgbClr val="002060"/>
              </a:buClr>
              <a:buFont typeface="Arial" panose="020B0604020202020204" pitchFamily="34" charset="0"/>
              <a:buChar char="•"/>
            </a:pP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LINE </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法人向けサービス基本約款</a:t>
            </a:r>
            <a:b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hlinkClick r:id="rId3"/>
              </a:rPr>
              <a:t>https://www.lycbiz.com/jp/terms-and-policies/</a:t>
            </a:r>
            <a:endPar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208474" indent="-208474" latinLnBrk="1">
              <a:lnSpc>
                <a:spcPct val="150000"/>
              </a:lnSpc>
              <a:buClr>
                <a:srgbClr val="002060"/>
              </a:buClr>
              <a:buFont typeface="Arial" panose="020B0604020202020204" pitchFamily="34" charset="0"/>
              <a:buChar cha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企業・商材に関する掲載可否確認フォーム</a:t>
            </a:r>
            <a:b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1100" dirty="0">
                <a:solidFill>
                  <a:srgbClr val="DCA10D"/>
                </a:solidFill>
                <a:effectLst/>
                <a:latin typeface="Meiryo" panose="020B0604030504040204" pitchFamily="34" charset="-128"/>
                <a:ea typeface="Meiryo" panose="020B0604030504040204" pitchFamily="34" charset="-128"/>
                <a:hlinkClick r:id="rId4"/>
              </a:rPr>
              <a:t>https://form-business.yahoo.co.jp/claris/enqueteForm?inquiry_type=review_lnds</a:t>
            </a:r>
            <a:br>
              <a:rPr lang="en" altLang="ja-JP" sz="1100" dirty="0">
                <a:solidFill>
                  <a:srgbClr val="DCA10D"/>
                </a:solidFill>
                <a:effectLst/>
                <a:latin typeface="Meiryo" panose="020B0604030504040204" pitchFamily="34" charset="-128"/>
                <a:ea typeface="Meiryo" panose="020B0604030504040204" pitchFamily="34" charset="-128"/>
              </a:rPr>
            </a:br>
            <a:endPar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208474" indent="-208474" latinLnBrk="1">
              <a:lnSpc>
                <a:spcPct val="150000"/>
              </a:lnSpc>
              <a:buClr>
                <a:srgbClr val="002060"/>
              </a:buClr>
              <a:buFont typeface="Arial" panose="020B0604020202020204" pitchFamily="34" charset="0"/>
              <a:buChar cha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お問い合わせ用メールアドレス</a:t>
            </a:r>
            <a:b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1100" u="sng" dirty="0">
                <a:latin typeface="Meiryo" panose="020B0604030504040204" pitchFamily="34" charset="-128"/>
                <a:ea typeface="Meiryo" panose="020B0604030504040204" pitchFamily="34" charset="-128"/>
                <a:hlinkClick r:id="rId5"/>
              </a:rPr>
              <a:t>ml-sales-media-req@lycorp.co.jp</a:t>
            </a:r>
            <a:br>
              <a:rPr lang="en" altLang="ja-JP" sz="1100" u="sng" dirty="0">
                <a:latin typeface="Meiryo" panose="020B0604030504040204" pitchFamily="34" charset="-128"/>
                <a:ea typeface="Meiryo" panose="020B0604030504040204" pitchFamily="34" charset="-128"/>
              </a:rPr>
            </a:br>
            <a:endPar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208474" indent="-208474" latinLnBrk="1">
              <a:lnSpc>
                <a:spcPct val="150000"/>
              </a:lnSpc>
              <a:buClr>
                <a:srgbClr val="002060"/>
              </a:buClr>
              <a:buFont typeface="Arial" panose="020B0604020202020204" pitchFamily="34" charset="0"/>
              <a:buChar cha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ブランドリフトサーベイお申し込み用メールアドレス</a:t>
            </a:r>
            <a:b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US" altLang="ja-JP" sz="1100" dirty="0">
                <a:latin typeface="Meiryo" panose="020B0604030504040204" pitchFamily="34" charset="-128"/>
                <a:ea typeface="Meiryo" panose="020B0604030504040204" pitchFamily="34" charset="-128"/>
                <a:cs typeface="メイリオ" panose="020B0604030504040204" pitchFamily="50" charset="-128"/>
                <a:hlinkClick r:id="rId6"/>
              </a:rPr>
              <a:t>ml-sales-media-order@lycorp.co.jp</a:t>
            </a:r>
            <a:endPar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en" altLang="ja-JP" sz="1459"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5" name="テキスト ボックス 5">
            <a:extLst>
              <a:ext uri="{FF2B5EF4-FFF2-40B4-BE49-F238E27FC236}">
                <a16:creationId xmlns:a16="http://schemas.microsoft.com/office/drawing/2014/main" id="{5D882208-EA20-64FA-4B1F-83F100005397}"/>
              </a:ext>
            </a:extLst>
          </p:cNvPr>
          <p:cNvSpPr txBox="1"/>
          <p:nvPr/>
        </p:nvSpPr>
        <p:spPr>
          <a:xfrm>
            <a:off x="6156254" y="1144308"/>
            <a:ext cx="5466041" cy="1569328"/>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入稿方法</a:t>
            </a:r>
          </a:p>
          <a:p>
            <a:pPr latinLnBrk="1">
              <a:lnSpc>
                <a:spcPct val="150000"/>
              </a:lnSpc>
              <a:buClr>
                <a:srgbClr val="0AC200"/>
              </a:buClr>
            </a:pPr>
            <a:r>
              <a:rPr lang="ja-JP" altLang="en-US" sz="1100">
                <a:solidFill>
                  <a:schemeClr val="tx1">
                    <a:lumMod val="75000"/>
                    <a:lumOff val="25000"/>
                  </a:schemeClr>
                </a:solidFill>
                <a:latin typeface="Meiryo"/>
                <a:ea typeface="Meiryo"/>
                <a:cs typeface="Arial"/>
              </a:rPr>
              <a:t>広告原稿</a:t>
            </a:r>
            <a:r>
              <a:rPr lang="en-US" altLang="ja-JP" sz="1100" dirty="0">
                <a:solidFill>
                  <a:schemeClr val="tx1">
                    <a:lumMod val="75000"/>
                    <a:lumOff val="25000"/>
                  </a:schemeClr>
                </a:solidFill>
                <a:latin typeface="Meiryo"/>
                <a:ea typeface="Meiryo"/>
                <a:cs typeface="Arial"/>
              </a:rPr>
              <a:t>(</a:t>
            </a:r>
            <a:r>
              <a:rPr lang="ja-JP" altLang="en-US" sz="1100">
                <a:solidFill>
                  <a:schemeClr val="tx1">
                    <a:lumMod val="75000"/>
                    <a:lumOff val="25000"/>
                  </a:schemeClr>
                </a:solidFill>
                <a:latin typeface="Meiryo"/>
                <a:ea typeface="Meiryo"/>
                <a:cs typeface="Arial"/>
              </a:rPr>
              <a:t>各種素材、リンク先</a:t>
            </a:r>
            <a:r>
              <a:rPr lang="en" altLang="ja-JP" sz="1100" dirty="0">
                <a:solidFill>
                  <a:schemeClr val="tx1">
                    <a:lumMod val="75000"/>
                    <a:lumOff val="25000"/>
                  </a:schemeClr>
                </a:solidFill>
                <a:latin typeface="Meiryo"/>
                <a:ea typeface="Meiryo"/>
                <a:cs typeface="Arial"/>
              </a:rPr>
              <a:t>URL</a:t>
            </a:r>
            <a:r>
              <a:rPr lang="en-US" altLang="ja-JP" sz="1100" dirty="0">
                <a:solidFill>
                  <a:schemeClr val="tx1">
                    <a:lumMod val="75000"/>
                    <a:lumOff val="25000"/>
                  </a:schemeClr>
                </a:solidFill>
                <a:latin typeface="Meiryo"/>
                <a:ea typeface="Meiryo"/>
                <a:cs typeface="Arial"/>
              </a:rPr>
              <a:t>)</a:t>
            </a:r>
            <a:r>
              <a:rPr lang="ja-JP" altLang="en-US" sz="1100">
                <a:solidFill>
                  <a:schemeClr val="tx1">
                    <a:lumMod val="75000"/>
                    <a:lumOff val="25000"/>
                  </a:schemeClr>
                </a:solidFill>
                <a:latin typeface="Meiryo"/>
                <a:ea typeface="Meiryo"/>
                <a:cs typeface="Arial"/>
              </a:rPr>
              <a:t>は、電子メールにデータを添付し、</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下記のメールアドレスまでご入稿願います。</a:t>
            </a:r>
          </a:p>
          <a:p>
            <a:pPr marL="188595" indent="-188595" latinLnBrk="1">
              <a:lnSpc>
                <a:spcPct val="150000"/>
              </a:lnSpc>
              <a:buClr>
                <a:srgbClr val="002060"/>
              </a:buClr>
              <a:buFont typeface="Arial" panose="020B0604020202020204" pitchFamily="34" charset="0"/>
              <a:buChar cha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入稿用メールアドレス</a:t>
            </a:r>
            <a:b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1100" u="sng" dirty="0">
                <a:latin typeface="Meiryo" panose="020B0604030504040204" pitchFamily="34" charset="-128"/>
                <a:ea typeface="Meiryo" panose="020B0604030504040204" pitchFamily="34" charset="-128"/>
                <a:hlinkClick r:id="rId5"/>
              </a:rPr>
              <a:t>ml-sales-media-req@lycorp.co.jp</a:t>
            </a:r>
            <a:endPar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02060"/>
              </a:buClr>
            </a:pPr>
            <a:endParaRPr lang="ja-JP" altLang="en-US" sz="900" dirty="0">
              <a:solidFill>
                <a:schemeClr val="bg1">
                  <a:lumMod val="65000"/>
                </a:schemeClr>
              </a:solidFill>
              <a:latin typeface="Meiryo"/>
              <a:ea typeface="Meiryo"/>
              <a:cs typeface="Arial"/>
            </a:endParaRPr>
          </a:p>
          <a:p>
            <a:pPr latinLnBrk="1">
              <a:lnSpc>
                <a:spcPct val="150000"/>
              </a:lnSpc>
              <a:buClr>
                <a:srgbClr val="0AC200"/>
              </a:buClr>
            </a:pPr>
            <a:endParaRPr lang="en" altLang="ja-JP" sz="1323"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6" name="テキスト ボックス 5">
            <a:extLst>
              <a:ext uri="{FF2B5EF4-FFF2-40B4-BE49-F238E27FC236}">
                <a16:creationId xmlns:a16="http://schemas.microsoft.com/office/drawing/2014/main" id="{641F2A1D-8F6B-83F0-E735-3FE911354F1D}"/>
              </a:ext>
            </a:extLst>
          </p:cNvPr>
          <p:cNvSpPr txBox="1"/>
          <p:nvPr/>
        </p:nvSpPr>
        <p:spPr>
          <a:xfrm>
            <a:off x="6156255" y="2586220"/>
            <a:ext cx="5466042" cy="1569328"/>
          </a:xfrm>
          <a:prstGeom prst="rect">
            <a:avLst/>
          </a:prstGeom>
          <a:noFill/>
        </p:spPr>
        <p:txBody>
          <a:bodyPr wrap="square" lIns="0" tIns="43776"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レポートについて</a:t>
            </a:r>
          </a:p>
          <a:p>
            <a:pPr algn="just" latinLnBrk="1">
              <a:lnSpc>
                <a:spcPct val="150000"/>
              </a:lnSpc>
              <a:buClr>
                <a:srgbClr val="0AC200"/>
              </a:buClr>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DIGEST</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Spot</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広告掲載レポートは掲載開始日から</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10</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営業日以内に送付、ブランドリフトサーベイレポートは、</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 DIGEST</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Spot</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掲載開始日の翌営業日から数えて</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25</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営業日目に納品させていただきます。</a:t>
            </a:r>
          </a:p>
        </p:txBody>
      </p:sp>
      <p:sp>
        <p:nvSpPr>
          <p:cNvPr id="2" name="テキスト ボックス 5">
            <a:extLst>
              <a:ext uri="{FF2B5EF4-FFF2-40B4-BE49-F238E27FC236}">
                <a16:creationId xmlns:a16="http://schemas.microsoft.com/office/drawing/2014/main" id="{95AD804F-D601-88B7-9502-B009F75FB8FD}"/>
              </a:ext>
            </a:extLst>
          </p:cNvPr>
          <p:cNvSpPr txBox="1"/>
          <p:nvPr/>
        </p:nvSpPr>
        <p:spPr>
          <a:xfrm>
            <a:off x="6156254" y="3871842"/>
            <a:ext cx="5466043" cy="2000238"/>
          </a:xfrm>
          <a:prstGeom prst="rect">
            <a:avLst/>
          </a:prstGeom>
          <a:noFill/>
        </p:spPr>
        <p:txBody>
          <a:bodyPr wrap="square" lIns="0" tIns="39698" rIns="0" bIns="0" rtlCol="0" anchor="t">
            <a:noAutofit/>
          </a:bodyPr>
          <a:lstStyle/>
          <a:p>
            <a:pPr algn="just"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その他</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marL="189058" indent="-189058" algn="just">
              <a:lnSpc>
                <a:spcPct val="150000"/>
              </a:lnSpc>
              <a:buClr>
                <a:srgbClr val="002060"/>
              </a:buClr>
              <a:buFont typeface="Arial" panose="020B0604020202020204" pitchFamily="34" charset="0"/>
              <a:buChar cha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ページデザインおよびメニュー概要を予告なく変更する場合が</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ございますので詳しく</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は担当営業にお問い合わせください。</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189058" indent="-189058" algn="just">
              <a:lnSpc>
                <a:spcPct val="150000"/>
              </a:lnSpc>
              <a:buClr>
                <a:srgbClr val="002060"/>
              </a:buClr>
              <a:buFont typeface="Arial" panose="020B0604020202020204" pitchFamily="34" charset="0"/>
              <a:buChar char="•"/>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LINE </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法人向けサービス基本約款と本媒体資料の内容に齟齬がある場合は、本媒体資料の内容が優先して適用されるものとします。</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189058" indent="-189058" algn="just">
              <a:lnSpc>
                <a:spcPct val="150000"/>
              </a:lnSpc>
              <a:buClr>
                <a:srgbClr val="002060"/>
              </a:buClr>
              <a:buFont typeface="Arial" panose="020B0604020202020204" pitchFamily="34" charset="0"/>
              <a:buChar char="•"/>
            </a:pPr>
            <a:r>
              <a:rPr kumimoji="0" lang="ja-JP" altLang="en-US" sz="1100" kern="0" dirty="0">
                <a:solidFill>
                  <a:srgbClr val="0D0D0D"/>
                </a:solidFill>
                <a:latin typeface="メイリオ" panose="020B0604030504040204" pitchFamily="50" charset="-128"/>
                <a:ea typeface="メイリオ" panose="020B0604030504040204" pitchFamily="50" charset="-128"/>
              </a:rPr>
              <a:t>資料やツール</a:t>
            </a:r>
            <a:r>
              <a:rPr kumimoji="0" lang="ja-JP" altLang="en-US" sz="1100" kern="0">
                <a:solidFill>
                  <a:srgbClr val="0D0D0D"/>
                </a:solidFill>
                <a:latin typeface="メイリオ" panose="020B0604030504040204" pitchFamily="50" charset="-128"/>
                <a:ea typeface="メイリオ" panose="020B0604030504040204" pitchFamily="50" charset="-128"/>
              </a:rPr>
              <a:t>に明示している</a:t>
            </a:r>
            <a:r>
              <a:rPr kumimoji="0" lang="ja-JP" altLang="en-US" sz="1100" kern="0" dirty="0">
                <a:solidFill>
                  <a:srgbClr val="0D0D0D"/>
                </a:solidFill>
                <a:latin typeface="メイリオ" panose="020B0604030504040204" pitchFamily="50" charset="-128"/>
                <a:ea typeface="メイリオ" panose="020B0604030504040204" pitchFamily="50" charset="-128"/>
              </a:rPr>
              <a:t>場合を除き、表示金額は消費税を含んで</a:t>
            </a:r>
            <a:r>
              <a:rPr kumimoji="0" lang="ja-JP" altLang="en-US" sz="1100" kern="0">
                <a:solidFill>
                  <a:srgbClr val="0D0D0D"/>
                </a:solidFill>
                <a:latin typeface="メイリオ" panose="020B0604030504040204" pitchFamily="50" charset="-128"/>
                <a:ea typeface="メイリオ" panose="020B0604030504040204" pitchFamily="50" charset="-128"/>
              </a:rPr>
              <a:t>おりません。</a:t>
            </a:r>
            <a:endParaRPr kumimoji="0" lang="en-US" altLang="ja-JP" sz="1100" kern="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317488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3F9C5-7B0E-81B7-84F4-C6D2FE524ED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858D60E-5105-E270-A04A-D9151B58AE4E}"/>
              </a:ext>
            </a:extLst>
          </p:cNvPr>
          <p:cNvSpPr>
            <a:spLocks noGrp="1"/>
          </p:cNvSpPr>
          <p:nvPr>
            <p:ph type="body" sz="quarter" idx="12"/>
          </p:nvPr>
        </p:nvSpPr>
        <p:spPr/>
        <p:txBody>
          <a:bodyPr/>
          <a:lstStyle/>
          <a:p>
            <a:pPr marL="0" indent="0">
              <a:buNone/>
            </a:pPr>
            <a:r>
              <a:rPr kumimoji="1" lang="ja-JP" altLang="en-US" spc="0"/>
              <a:t>その他</a:t>
            </a:r>
            <a:br>
              <a:rPr kumimoji="1" lang="en-US" altLang="ja-JP" spc="0" dirty="0"/>
            </a:br>
            <a:r>
              <a:rPr lang="ja-JP" altLang="en-US" spc="0"/>
              <a:t>注意事項</a:t>
            </a:r>
            <a:endParaRPr kumimoji="1" lang="ja-JP" altLang="en-US" spc="0"/>
          </a:p>
        </p:txBody>
      </p:sp>
      <p:pic>
        <p:nvPicPr>
          <p:cNvPr id="6" name="図プレースホルダー 8" descr="アイコン&#10;&#10;自動的に生成された説明">
            <a:extLst>
              <a:ext uri="{FF2B5EF4-FFF2-40B4-BE49-F238E27FC236}">
                <a16:creationId xmlns:a16="http://schemas.microsoft.com/office/drawing/2014/main" id="{B463605F-39A3-1DAD-0A9E-ABB3662CB6C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D8C69716-3487-E713-2897-01EA8F6087F0}"/>
              </a:ext>
            </a:extLst>
          </p:cNvPr>
          <p:cNvSpPr txBox="1">
            <a:spLocks/>
          </p:cNvSpPr>
          <p:nvPr/>
        </p:nvSpPr>
        <p:spPr>
          <a:xfrm>
            <a:off x="2027548" y="24762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mn-ea"/>
                <a:ea typeface="+mn-ea"/>
                <a:cs typeface="+mn-cs"/>
              </a:rPr>
              <a:t>免責事項</a:t>
            </a:r>
          </a:p>
        </p:txBody>
      </p:sp>
      <p:sp>
        <p:nvSpPr>
          <p:cNvPr id="2" name="テキスト ボックス 5">
            <a:extLst>
              <a:ext uri="{FF2B5EF4-FFF2-40B4-BE49-F238E27FC236}">
                <a16:creationId xmlns:a16="http://schemas.microsoft.com/office/drawing/2014/main" id="{E3C22940-F20A-D650-4BFA-85F7F20A36E1}"/>
              </a:ext>
            </a:extLst>
          </p:cNvPr>
          <p:cNvSpPr txBox="1"/>
          <p:nvPr/>
        </p:nvSpPr>
        <p:spPr>
          <a:xfrm>
            <a:off x="509286" y="1139038"/>
            <a:ext cx="5029200" cy="798182"/>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著作権について</a:t>
            </a:r>
          </a:p>
          <a:p>
            <a:pPr latinLnBrk="1">
              <a:lnSpc>
                <a:spcPct val="150000"/>
              </a:lnSpc>
              <a:buClr>
                <a:srgbClr val="0AC200"/>
              </a:buClr>
            </a:pP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に掲載された記事の著作権は</a:t>
            </a: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ヤフー株式会社に帰属するものとします。広告主様は、法律で認められた範囲を超えた転載、引用等してはならないものとします。</a:t>
            </a:r>
          </a:p>
        </p:txBody>
      </p:sp>
      <p:sp>
        <p:nvSpPr>
          <p:cNvPr id="4" name="テキスト ボックス 5">
            <a:extLst>
              <a:ext uri="{FF2B5EF4-FFF2-40B4-BE49-F238E27FC236}">
                <a16:creationId xmlns:a16="http://schemas.microsoft.com/office/drawing/2014/main" id="{F19FE7C6-00C5-5F3C-2B27-5397408BE647}"/>
              </a:ext>
            </a:extLst>
          </p:cNvPr>
          <p:cNvSpPr txBox="1"/>
          <p:nvPr/>
        </p:nvSpPr>
        <p:spPr>
          <a:xfrm>
            <a:off x="509286" y="2330748"/>
            <a:ext cx="5029200" cy="1524000"/>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掲載画像および動画の権利処理について</a:t>
            </a: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に掲載する画像および動画に関する権利処理は、広告主様にて対応していただきます。広告主様は当社に対して、</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において当該画像および動画を利用するために必要な権利を無期限かつ無償にて付与するものとします。</a:t>
            </a:r>
          </a:p>
        </p:txBody>
      </p:sp>
      <p:sp>
        <p:nvSpPr>
          <p:cNvPr id="5" name="テキスト ボックス 5">
            <a:extLst>
              <a:ext uri="{FF2B5EF4-FFF2-40B4-BE49-F238E27FC236}">
                <a16:creationId xmlns:a16="http://schemas.microsoft.com/office/drawing/2014/main" id="{C3B30BC5-3965-A583-69D8-E0D338D499BD}"/>
              </a:ext>
            </a:extLst>
          </p:cNvPr>
          <p:cNvSpPr txBox="1"/>
          <p:nvPr/>
        </p:nvSpPr>
        <p:spPr>
          <a:xfrm>
            <a:off x="519822" y="3778546"/>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掲載時期について</a:t>
            </a:r>
          </a:p>
          <a:p>
            <a:pPr latinLnBrk="1">
              <a:lnSpc>
                <a:spcPct val="150000"/>
              </a:lnSpc>
              <a:buClr>
                <a:srgbClr val="0AC200"/>
              </a:buClr>
            </a:pP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掲載の画像および記事については、掲載保証期間</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掲載開始日を含めた</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7</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日間</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経過後も継続して</a:t>
            </a: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に掲載することができるものとします。掲載期間の終了時期については当社の裁量にて決定いたします。</a:t>
            </a: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8" name="テキスト ボックス 7">
            <a:extLst>
              <a:ext uri="{FF2B5EF4-FFF2-40B4-BE49-F238E27FC236}">
                <a16:creationId xmlns:a16="http://schemas.microsoft.com/office/drawing/2014/main" id="{CFACF595-7BD4-6C55-EF6D-5808E9F830F9}"/>
              </a:ext>
            </a:extLst>
          </p:cNvPr>
          <p:cNvSpPr txBox="1"/>
          <p:nvPr/>
        </p:nvSpPr>
        <p:spPr>
          <a:xfrm>
            <a:off x="6156255" y="1139037"/>
            <a:ext cx="5466043" cy="2599565"/>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掲載画像および動画の審査について</a:t>
            </a:r>
          </a:p>
          <a:p>
            <a:pPr latinLnBrk="1">
              <a:lnSpc>
                <a:spcPct val="150000"/>
              </a:lnSpc>
              <a:buClr>
                <a:srgbClr val="0AC200"/>
              </a:buClr>
            </a:pP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および動画については当社所定の審査がありますが、適法性をなんら担保するものではありません。画像および動画に関して第三者よりクレーム、不掲載の請求等を当社が受けた場合、当社の裁量にて当該画像又は記事そのものの掲載を中止することができるものとします。また、</a:t>
            </a: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に掲載した画像および動画に関連して当社が損害を被った場合は、広告主様は当該損害</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逸失利益、特別損害、合理的な範囲での弁護士費用などを含みますがこれらに限られません</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を当社に対して速やかに賠償するものとします。</a:t>
            </a:r>
          </a:p>
        </p:txBody>
      </p:sp>
      <p:sp>
        <p:nvSpPr>
          <p:cNvPr id="9" name="テキスト ボックス 5">
            <a:extLst>
              <a:ext uri="{FF2B5EF4-FFF2-40B4-BE49-F238E27FC236}">
                <a16:creationId xmlns:a16="http://schemas.microsoft.com/office/drawing/2014/main" id="{F0D7AABE-E324-EE21-94EA-87CC0ED0158C}"/>
              </a:ext>
            </a:extLst>
          </p:cNvPr>
          <p:cNvSpPr txBox="1"/>
          <p:nvPr/>
        </p:nvSpPr>
        <p:spPr>
          <a:xfrm>
            <a:off x="6156256" y="3327495"/>
            <a:ext cx="5466041" cy="2602258"/>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当社の不具合時における掲載対応について</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当社のシステムの不具合等により、配信予定日に記事を配信もしくは動画を掲載できなかった場合については、可能となり次第、配信もしくは掲載させていただきます。この際、記事に掲載されている事実情報に変更が必要な場合は、当社の裁量にて文言の変更を行います。なお、配信日の遅滞、配信の不具合が生じたとしても、当該遅滞または不具合が当社の故意によるものではない限り、当社は一切損害賠償、その他広告主様に生じた不利益について責任を負わないものとします。一部の方のみ記事の配信ができなかった場合、その後の対応については広告主様と協議のうえ決定させていただきます。</a:t>
            </a:r>
          </a:p>
        </p:txBody>
      </p:sp>
      <p:sp>
        <p:nvSpPr>
          <p:cNvPr id="10" name="テキスト ボックス 5">
            <a:extLst>
              <a:ext uri="{FF2B5EF4-FFF2-40B4-BE49-F238E27FC236}">
                <a16:creationId xmlns:a16="http://schemas.microsoft.com/office/drawing/2014/main" id="{A0B9266C-D28D-D3F6-223F-D205F26DD044}"/>
              </a:ext>
            </a:extLst>
          </p:cNvPr>
          <p:cNvSpPr txBox="1"/>
          <p:nvPr/>
        </p:nvSpPr>
        <p:spPr>
          <a:xfrm>
            <a:off x="519822" y="5021625"/>
            <a:ext cx="5124462"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基本約款と本媒体資料の扱いについて</a:t>
            </a:r>
          </a:p>
          <a:p>
            <a:pPr latinLnBrk="1">
              <a:lnSpc>
                <a:spcPct val="150000"/>
              </a:lnSpc>
              <a:buClr>
                <a:srgbClr val="0AC200"/>
              </a:buClr>
            </a:pP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ヤフー</a:t>
            </a: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法人向けサービス基本約款と本媒体資料の内容に齟齬がある場合は、本媒体資料の内容が優先して適用されるものとします。</a:t>
            </a:r>
          </a:p>
        </p:txBody>
      </p:sp>
      <p:sp>
        <p:nvSpPr>
          <p:cNvPr id="11" name="テキスト ボックス 5">
            <a:extLst>
              <a:ext uri="{FF2B5EF4-FFF2-40B4-BE49-F238E27FC236}">
                <a16:creationId xmlns:a16="http://schemas.microsoft.com/office/drawing/2014/main" id="{02BCABBF-8FF5-06E7-3C0A-ACB829CAE86B}"/>
              </a:ext>
            </a:extLst>
          </p:cNvPr>
          <p:cNvSpPr txBox="1"/>
          <p:nvPr/>
        </p:nvSpPr>
        <p:spPr>
          <a:xfrm>
            <a:off x="6156255" y="5525448"/>
            <a:ext cx="5367016" cy="578416"/>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災害時や大規模な事件・事故発生時の掲載について</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effectLst/>
                <a:latin typeface="Meiryo" panose="020B0604030504040204" pitchFamily="34" charset="-128"/>
                <a:ea typeface="Meiryo" panose="020B0604030504040204" pitchFamily="34" charset="-128"/>
              </a:rPr>
              <a:t>災害時や大規模な事件・事故発生時など、国民・ユーザーに対して発信すべき情報があると当社が判断した場合、</a:t>
            </a:r>
            <a:r>
              <a:rPr lang="en" altLang="ja-JP" sz="1100" dirty="0">
                <a:solidFill>
                  <a:schemeClr val="tx1">
                    <a:lumMod val="75000"/>
                    <a:lumOff val="25000"/>
                  </a:schemeClr>
                </a:solidFill>
                <a:effectLst/>
                <a:latin typeface="Meiryo" panose="020B0604030504040204" pitchFamily="34" charset="-128"/>
                <a:ea typeface="Meiryo" panose="020B0604030504040204" pitchFamily="34" charset="-128"/>
              </a:rPr>
              <a:t>DIGEST Spot</a:t>
            </a:r>
            <a:r>
              <a:rPr lang="ja-JP" altLang="en-US" sz="1100">
                <a:solidFill>
                  <a:schemeClr val="tx1">
                    <a:lumMod val="75000"/>
                    <a:lumOff val="25000"/>
                  </a:schemeClr>
                </a:solidFill>
                <a:effectLst/>
                <a:latin typeface="Meiryo" panose="020B0604030504040204" pitchFamily="34" charset="-128"/>
                <a:ea typeface="Meiryo" panose="020B0604030504040204" pitchFamily="34" charset="-128"/>
              </a:rPr>
              <a:t>の配信を見送る可能性がございます。</a:t>
            </a:r>
          </a:p>
          <a:p>
            <a:pPr latinLnBrk="1">
              <a:lnSpc>
                <a:spcPct val="150000"/>
              </a:lnSpc>
              <a:buClr>
                <a:srgbClr val="0AC200"/>
              </a:buClr>
            </a:pPr>
            <a:endParaRPr lang="ja-JP" altLang="en-US" sz="1200" b="1">
              <a:solidFill>
                <a:srgbClr val="03C755"/>
              </a:solidFill>
              <a:latin typeface="Meiryo" panose="020B0604030504040204" pitchFamily="34" charset="-128"/>
              <a:ea typeface="Meiryo" panose="020B0604030504040204" pitchFamily="34" charset="-128"/>
              <a:cs typeface="Arial" charset="0"/>
            </a:endParaRPr>
          </a:p>
        </p:txBody>
      </p:sp>
    </p:spTree>
    <p:extLst>
      <p:ext uri="{BB962C8B-B14F-4D97-AF65-F5344CB8AC3E}">
        <p14:creationId xmlns:p14="http://schemas.microsoft.com/office/powerpoint/2010/main" val="31864500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2814518" y="4798379"/>
            <a:ext cx="6582420" cy="543702"/>
          </a:xfrm>
        </p:spPr>
        <p:txBody>
          <a:bodyPr/>
          <a:lstStyle/>
          <a:p>
            <a:r>
              <a:rPr lang="ja-JP" altLang="en-US">
                <a:solidFill>
                  <a:srgbClr val="000048"/>
                </a:solidFill>
              </a:rPr>
              <a:t>継続キャンペーンのご案内</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dirty="0">
                <a:solidFill>
                  <a:srgbClr val="000048"/>
                </a:solidFill>
              </a:rPr>
              <a:t>02 </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4198983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4">
          <a:extLst>
            <a:ext uri="{FF2B5EF4-FFF2-40B4-BE49-F238E27FC236}">
              <a16:creationId xmlns:a16="http://schemas.microsoft.com/office/drawing/2014/main" id="{B83BAF37-3A5A-5D98-31F2-169D54DEDA50}"/>
            </a:ext>
          </a:extLst>
        </p:cNvPr>
        <p:cNvGrpSpPr/>
        <p:nvPr/>
      </p:nvGrpSpPr>
      <p:grpSpPr>
        <a:xfrm>
          <a:off x="0" y="0"/>
          <a:ext cx="0" cy="0"/>
          <a:chOff x="0" y="0"/>
          <a:chExt cx="0" cy="0"/>
        </a:xfrm>
      </p:grpSpPr>
      <p:pic>
        <p:nvPicPr>
          <p:cNvPr id="75" name="Google Shape;75;g3dd45998c6a_3_11" descr="アイコン&#10;&#10;自動的に生成された説明">
            <a:extLst>
              <a:ext uri="{FF2B5EF4-FFF2-40B4-BE49-F238E27FC236}">
                <a16:creationId xmlns:a16="http://schemas.microsoft.com/office/drawing/2014/main" id="{C4C48226-2EDC-0AC3-7415-1C5B2C6FCE31}"/>
              </a:ext>
            </a:extLst>
          </p:cNvPr>
          <p:cNvPicPr preferRelativeResize="0">
            <a:picLocks noGrp="1"/>
          </p:cNvPicPr>
          <p:nvPr>
            <p:ph type="pic" idx="2"/>
          </p:nvPr>
        </p:nvPicPr>
        <p:blipFill rotWithShape="1">
          <a:blip r:embed="rId3">
            <a:alphaModFix/>
          </a:blip>
          <a:srcRect/>
          <a:stretch/>
        </p:blipFill>
        <p:spPr>
          <a:xfrm>
            <a:off x="56609" y="31805"/>
            <a:ext cx="498782" cy="497680"/>
          </a:xfrm>
          <a:prstGeom prst="rect">
            <a:avLst/>
          </a:prstGeom>
          <a:noFill/>
          <a:ln>
            <a:noFill/>
          </a:ln>
        </p:spPr>
      </p:pic>
      <p:sp>
        <p:nvSpPr>
          <p:cNvPr id="77" name="Google Shape;77;g3dd45998c6a_3_11">
            <a:extLst>
              <a:ext uri="{FF2B5EF4-FFF2-40B4-BE49-F238E27FC236}">
                <a16:creationId xmlns:a16="http://schemas.microsoft.com/office/drawing/2014/main" id="{98A6425D-BC1E-E6FE-3329-55AD9E9D7499}"/>
              </a:ext>
            </a:extLst>
          </p:cNvPr>
          <p:cNvSpPr txBox="1"/>
          <p:nvPr/>
        </p:nvSpPr>
        <p:spPr>
          <a:xfrm>
            <a:off x="628359" y="1030242"/>
            <a:ext cx="10317600" cy="43320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00003E"/>
              </a:buClr>
              <a:buSzPts val="2000"/>
              <a:buFont typeface="Arial"/>
              <a:buNone/>
            </a:pPr>
            <a:r>
              <a:rPr lang="ja-JP" b="1" i="0" u="none" strike="noStrike" cap="none" dirty="0">
                <a:solidFill>
                  <a:srgbClr val="00003E"/>
                </a:solidFill>
                <a:latin typeface="メイリオ" panose="020B0604030504040204" pitchFamily="50" charset="-128"/>
                <a:ea typeface="メイリオ" panose="020B0604030504040204" pitchFamily="50" charset="-128"/>
                <a:cs typeface="Meiryo"/>
                <a:sym typeface="Meiryo"/>
              </a:rPr>
              <a:t>下記の</a:t>
            </a:r>
            <a:r>
              <a:rPr lang="ja-JP" b="1" i="0" u="none" strike="noStrike" cap="none">
                <a:solidFill>
                  <a:srgbClr val="00003E"/>
                </a:solidFill>
                <a:latin typeface="メイリオ" panose="020B0604030504040204" pitchFamily="50" charset="-128"/>
                <a:ea typeface="メイリオ" panose="020B0604030504040204" pitchFamily="50" charset="-128"/>
                <a:cs typeface="Meiryo"/>
                <a:sym typeface="Meiryo"/>
              </a:rPr>
              <a:t>期間、</a:t>
            </a:r>
            <a:r>
              <a:rPr lang="ja-JP" altLang="en-US" b="1" i="0" u="none" strike="noStrike" cap="none">
                <a:solidFill>
                  <a:srgbClr val="00003E"/>
                </a:solidFill>
                <a:latin typeface="メイリオ" panose="020B0604030504040204" pitchFamily="50" charset="-128"/>
                <a:ea typeface="メイリオ" panose="020B0604030504040204" pitchFamily="50" charset="-128"/>
                <a:cs typeface="Meiryo"/>
                <a:sym typeface="Meiryo"/>
              </a:rPr>
              <a:t>対象商材</a:t>
            </a:r>
            <a:r>
              <a:rPr lang="ja-JP" altLang="en-US" b="1">
                <a:solidFill>
                  <a:srgbClr val="00003E"/>
                </a:solidFill>
                <a:latin typeface="メイリオ" panose="020B0604030504040204" pitchFamily="50" charset="-128"/>
                <a:ea typeface="メイリオ" panose="020B0604030504040204" pitchFamily="50" charset="-128"/>
                <a:cs typeface="Meiryo"/>
                <a:sym typeface="Meiryo"/>
              </a:rPr>
              <a:t>を</a:t>
            </a:r>
            <a:r>
              <a:rPr lang="ja-JP" b="1" i="0" u="none" strike="noStrike" cap="none">
                <a:solidFill>
                  <a:srgbClr val="00003E"/>
                </a:solidFill>
                <a:latin typeface="メイリオ" panose="020B0604030504040204" pitchFamily="50" charset="-128"/>
                <a:ea typeface="メイリオ" panose="020B0604030504040204" pitchFamily="50" charset="-128"/>
                <a:cs typeface="Meiryo"/>
                <a:sym typeface="Meiryo"/>
              </a:rPr>
              <a:t>訴求</a:t>
            </a:r>
            <a:r>
              <a:rPr lang="ja-JP" altLang="en-US" b="1">
                <a:solidFill>
                  <a:srgbClr val="00003E"/>
                </a:solidFill>
                <a:latin typeface="メイリオ" panose="020B0604030504040204" pitchFamily="50" charset="-128"/>
                <a:ea typeface="メイリオ" panose="020B0604030504040204" pitchFamily="50" charset="-128"/>
                <a:cs typeface="Meiryo"/>
                <a:sym typeface="Meiryo"/>
              </a:rPr>
              <a:t>いただく場合に</a:t>
            </a:r>
            <a:r>
              <a:rPr lang="ja-JP" b="1" i="0" u="none" strike="noStrike" cap="none">
                <a:solidFill>
                  <a:srgbClr val="00003E"/>
                </a:solidFill>
                <a:latin typeface="メイリオ" panose="020B0604030504040204" pitchFamily="50" charset="-128"/>
                <a:ea typeface="メイリオ" panose="020B0604030504040204" pitchFamily="50" charset="-128"/>
                <a:cs typeface="Meiryo"/>
                <a:sym typeface="Meiryo"/>
              </a:rPr>
              <a:t>『</a:t>
            </a:r>
            <a:r>
              <a:rPr lang="ja-JP" b="1" i="0" u="none" strike="noStrike" cap="none" dirty="0">
                <a:solidFill>
                  <a:srgbClr val="00003E"/>
                </a:solidFill>
                <a:latin typeface="メイリオ" panose="020B0604030504040204" pitchFamily="50" charset="-128"/>
                <a:ea typeface="メイリオ" panose="020B0604030504040204" pitchFamily="50" charset="-128"/>
                <a:cs typeface="Meiryo"/>
                <a:sym typeface="Meiryo"/>
              </a:rPr>
              <a:t>特別価格』</a:t>
            </a:r>
            <a:r>
              <a:rPr lang="ja-JP" b="1" i="0" u="none" strike="noStrike" cap="none">
                <a:solidFill>
                  <a:srgbClr val="00003E"/>
                </a:solidFill>
                <a:latin typeface="メイリオ" panose="020B0604030504040204" pitchFamily="50" charset="-128"/>
                <a:ea typeface="メイリオ" panose="020B0604030504040204" pitchFamily="50" charset="-128"/>
                <a:cs typeface="Meiryo"/>
                <a:sym typeface="Meiryo"/>
              </a:rPr>
              <a:t>でご提供いたします。</a:t>
            </a:r>
            <a:endParaRPr dirty="0">
              <a:latin typeface="メイリオ" panose="020B0604030504040204" pitchFamily="50" charset="-128"/>
              <a:ea typeface="メイリオ" panose="020B0604030504040204" pitchFamily="50" charset="-128"/>
            </a:endParaRPr>
          </a:p>
        </p:txBody>
      </p:sp>
      <p:graphicFrame>
        <p:nvGraphicFramePr>
          <p:cNvPr id="78" name="Google Shape;78;g3dd45998c6a_3_11">
            <a:extLst>
              <a:ext uri="{FF2B5EF4-FFF2-40B4-BE49-F238E27FC236}">
                <a16:creationId xmlns:a16="http://schemas.microsoft.com/office/drawing/2014/main" id="{D9B9E008-E2FD-F08B-465F-51832E45A64B}"/>
              </a:ext>
            </a:extLst>
          </p:cNvPr>
          <p:cNvGraphicFramePr/>
          <p:nvPr>
            <p:extLst>
              <p:ext uri="{D42A27DB-BD31-4B8C-83A1-F6EECF244321}">
                <p14:modId xmlns:p14="http://schemas.microsoft.com/office/powerpoint/2010/main" val="1202213626"/>
              </p:ext>
            </p:extLst>
          </p:nvPr>
        </p:nvGraphicFramePr>
        <p:xfrm>
          <a:off x="628359" y="1615362"/>
          <a:ext cx="10878371" cy="3679000"/>
        </p:xfrm>
        <a:graphic>
          <a:graphicData uri="http://schemas.openxmlformats.org/drawingml/2006/table">
            <a:tbl>
              <a:tblPr firstRow="1" bandRow="1">
                <a:noFill/>
              </a:tblPr>
              <a:tblGrid>
                <a:gridCol w="2141962">
                  <a:extLst>
                    <a:ext uri="{9D8B030D-6E8A-4147-A177-3AD203B41FA5}">
                      <a16:colId xmlns:a16="http://schemas.microsoft.com/office/drawing/2014/main" val="20000"/>
                    </a:ext>
                  </a:extLst>
                </a:gridCol>
                <a:gridCol w="8736409">
                  <a:extLst>
                    <a:ext uri="{9D8B030D-6E8A-4147-A177-3AD203B41FA5}">
                      <a16:colId xmlns:a16="http://schemas.microsoft.com/office/drawing/2014/main" val="20001"/>
                    </a:ext>
                  </a:extLst>
                </a:gridCol>
              </a:tblGrid>
              <a:tr h="919750">
                <a:tc>
                  <a:txBody>
                    <a:bodyPr/>
                    <a:lstStyle/>
                    <a:p>
                      <a:pPr marL="0" marR="0" lvl="0" indent="0" algn="ctr" rtl="0">
                        <a:spcBef>
                          <a:spcPts val="0"/>
                        </a:spcBef>
                        <a:spcAft>
                          <a:spcPts val="0"/>
                        </a:spcAft>
                        <a:buNone/>
                      </a:pPr>
                      <a:r>
                        <a:rPr lang="ja-JP" sz="1800" b="1" u="none" strike="noStrike" cap="none">
                          <a:solidFill>
                            <a:schemeClr val="bg1"/>
                          </a:solidFill>
                          <a:latin typeface="Meiryo"/>
                          <a:ea typeface="Meiryo"/>
                          <a:cs typeface="Meiryo"/>
                          <a:sym typeface="Meiryo"/>
                        </a:rPr>
                        <a:t>対象</a:t>
                      </a:r>
                      <a:r>
                        <a:rPr lang="ja-JP" altLang="en-US" sz="1800" b="1" u="none" strike="noStrike" cap="none">
                          <a:solidFill>
                            <a:schemeClr val="bg1"/>
                          </a:solidFill>
                          <a:latin typeface="Meiryo"/>
                          <a:ea typeface="Meiryo"/>
                          <a:cs typeface="Meiryo"/>
                          <a:sym typeface="Meiryo"/>
                        </a:rPr>
                        <a:t>商材　</a:t>
                      </a:r>
                      <a:endParaRPr b="1" dirty="0">
                        <a:solidFill>
                          <a:schemeClr val="bg1"/>
                        </a:solidFill>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002060"/>
                    </a:solidFill>
                  </a:tcPr>
                </a:tc>
                <a:tc>
                  <a:txBody>
                    <a:bodyPr/>
                    <a:lstStyle/>
                    <a:p>
                      <a:pPr marL="0" marR="0" lvl="0" indent="0" algn="l" rtl="0">
                        <a:spcBef>
                          <a:spcPts val="0"/>
                        </a:spcBef>
                        <a:spcAft>
                          <a:spcPts val="0"/>
                        </a:spcAft>
                        <a:buFont typeface="Arial" panose="020B0604020202020204" pitchFamily="34" charset="0"/>
                        <a:buNone/>
                      </a:pPr>
                      <a:r>
                        <a:rPr lang="ja-JP" altLang="en-US" sz="1800" b="0" u="none" strike="noStrike" cap="none">
                          <a:solidFill>
                            <a:schemeClr val="dk1"/>
                          </a:solidFill>
                          <a:latin typeface="Meiryo"/>
                          <a:ea typeface="Meiryo"/>
                          <a:cs typeface="Meiryo"/>
                          <a:sym typeface="Meiryo"/>
                        </a:rPr>
                        <a:t>・飲食</a:t>
                      </a:r>
                      <a:r>
                        <a:rPr lang="ja-JP" altLang="en-US" sz="1800" b="0" u="none" strike="noStrike" cap="none" dirty="0">
                          <a:solidFill>
                            <a:schemeClr val="dk1"/>
                          </a:solidFill>
                          <a:latin typeface="Meiryo"/>
                          <a:ea typeface="Meiryo"/>
                          <a:cs typeface="Meiryo"/>
                          <a:sym typeface="Meiryo"/>
                        </a:rPr>
                        <a:t>、外食</a:t>
                      </a:r>
                      <a:endParaRPr lang="en-US" altLang="ja-JP" sz="1800" b="0" u="none" strike="noStrike" cap="none" dirty="0">
                        <a:solidFill>
                          <a:schemeClr val="dk1"/>
                        </a:solidFill>
                        <a:latin typeface="Meiryo"/>
                        <a:ea typeface="Meiryo"/>
                        <a:cs typeface="Meiryo"/>
                        <a:sym typeface="Meiryo"/>
                      </a:endParaRPr>
                    </a:p>
                    <a:p>
                      <a:pPr marL="0" marR="0" lvl="0" indent="0" algn="l" rtl="0">
                        <a:spcBef>
                          <a:spcPts val="0"/>
                        </a:spcBef>
                        <a:spcAft>
                          <a:spcPts val="0"/>
                        </a:spcAft>
                        <a:buFont typeface="Arial" panose="020B0604020202020204" pitchFamily="34" charset="0"/>
                        <a:buNone/>
                      </a:pPr>
                      <a:r>
                        <a:rPr lang="ja-JP" altLang="en-US" sz="1800" b="0" u="none" strike="noStrike" cap="none">
                          <a:solidFill>
                            <a:schemeClr val="dk1"/>
                          </a:solidFill>
                          <a:latin typeface="Meiryo"/>
                          <a:ea typeface="Meiryo"/>
                          <a:cs typeface="Meiryo"/>
                          <a:sym typeface="Meiryo"/>
                        </a:rPr>
                        <a:t>・映像作品</a:t>
                      </a:r>
                      <a:r>
                        <a:rPr lang="en-US" altLang="ja-JP" sz="1800" b="0" u="none" strike="noStrike" cap="none" dirty="0">
                          <a:solidFill>
                            <a:schemeClr val="dk1"/>
                          </a:solidFill>
                          <a:latin typeface="Meiryo"/>
                          <a:ea typeface="Meiryo"/>
                          <a:cs typeface="Meiryo"/>
                          <a:sym typeface="Meiryo"/>
                        </a:rPr>
                        <a:t>(</a:t>
                      </a:r>
                      <a:r>
                        <a:rPr lang="ja-JP" altLang="en-US" sz="1800" b="0" u="none" strike="noStrike" cap="none">
                          <a:solidFill>
                            <a:schemeClr val="dk1"/>
                          </a:solidFill>
                          <a:latin typeface="Meiryo"/>
                          <a:ea typeface="Meiryo"/>
                          <a:cs typeface="Meiryo"/>
                          <a:sym typeface="Meiryo"/>
                        </a:rPr>
                        <a:t>サブスク配信を含む</a:t>
                      </a:r>
                      <a:r>
                        <a:rPr lang="en-US" altLang="ja-JP" sz="1800" b="0" u="none" strike="noStrike" cap="none" dirty="0">
                          <a:solidFill>
                            <a:schemeClr val="dk1"/>
                          </a:solidFill>
                          <a:latin typeface="Meiryo"/>
                          <a:ea typeface="Meiryo"/>
                          <a:cs typeface="Meiryo"/>
                          <a:sym typeface="Meiryo"/>
                        </a:rPr>
                        <a:t>)</a:t>
                      </a:r>
                      <a:endParaRPr sz="1800" b="0" u="none" strike="noStrike" cap="none" dirty="0">
                        <a:solidFill>
                          <a:schemeClr val="dk1"/>
                        </a:solidFill>
                        <a:latin typeface="Meiryo"/>
                        <a:ea typeface="Meiryo"/>
                        <a:cs typeface="Meiryo"/>
                        <a:sym typeface="Meiryo"/>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EDEDED"/>
                    </a:solidFill>
                  </a:tcPr>
                </a:tc>
                <a:extLst>
                  <a:ext uri="{0D108BD9-81ED-4DB2-BD59-A6C34878D82A}">
                    <a16:rowId xmlns:a16="http://schemas.microsoft.com/office/drawing/2014/main" val="10000"/>
                  </a:ext>
                </a:extLst>
              </a:tr>
              <a:tr h="919750">
                <a:tc>
                  <a:txBody>
                    <a:bodyPr/>
                    <a:lstStyle/>
                    <a:p>
                      <a:pPr marL="0" marR="0" lvl="0" indent="0" algn="ctr" rtl="0">
                        <a:spcBef>
                          <a:spcPts val="0"/>
                        </a:spcBef>
                        <a:spcAft>
                          <a:spcPts val="0"/>
                        </a:spcAft>
                        <a:buNone/>
                      </a:pPr>
                      <a:r>
                        <a:rPr lang="ja-JP" altLang="en-US" b="1">
                          <a:solidFill>
                            <a:schemeClr val="bg1"/>
                          </a:solidFill>
                        </a:rPr>
                        <a:t>内容</a:t>
                      </a:r>
                      <a:endParaRPr b="1" dirty="0">
                        <a:solidFill>
                          <a:schemeClr val="bg1"/>
                        </a:solidFill>
                      </a:endParaRPr>
                    </a:p>
                  </a:txBody>
                  <a:tcPr marL="91425" marR="91425" marT="45725" marB="45725" anchor="ctr">
                    <a:lnL w="57150" cap="flat" cmpd="sng">
                      <a:solidFill>
                        <a:schemeClr val="lt1"/>
                      </a:solidFill>
                      <a:prstDash val="solid"/>
                      <a:round/>
                      <a:headEnd type="none" w="sm" len="sm"/>
                      <a:tailEnd type="none" w="sm" len="sm"/>
                    </a:lnL>
                    <a:lnR w="57150" cap="flat" cmpd="sng" algn="ctr">
                      <a:solidFill>
                        <a:schemeClr val="lt1"/>
                      </a:solidFill>
                      <a:prstDash val="solid"/>
                      <a:round/>
                      <a:headEnd type="none" w="sm" len="sm"/>
                      <a:tailEnd type="none" w="sm" len="sm"/>
                    </a:lnR>
                    <a:lnT w="57150" cap="flat" cmpd="sng" algn="ctr">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002060"/>
                    </a:solidFill>
                  </a:tcPr>
                </a:tc>
                <a:tc>
                  <a:txBody>
                    <a:bodyPr/>
                    <a:lstStyle/>
                    <a:p>
                      <a:r>
                        <a:rPr lang="ja-JP" altLang="en-US" sz="1800" b="0" u="none" strike="noStrike" cap="none">
                          <a:solidFill>
                            <a:schemeClr val="dk1"/>
                          </a:solidFill>
                          <a:latin typeface="Meiryo"/>
                          <a:ea typeface="Meiryo"/>
                          <a:cs typeface="Meiryo"/>
                          <a:sym typeface="Meiryo"/>
                        </a:rPr>
                        <a:t>・平日：通常価格</a:t>
                      </a:r>
                      <a:r>
                        <a:rPr lang="en-US" altLang="ja-JP" sz="1800" b="0" u="none" strike="noStrike" cap="none" dirty="0">
                          <a:solidFill>
                            <a:schemeClr val="dk1"/>
                          </a:solidFill>
                          <a:latin typeface="Meiryo"/>
                          <a:ea typeface="Meiryo"/>
                          <a:cs typeface="Meiryo"/>
                          <a:sym typeface="Meiryo"/>
                        </a:rPr>
                        <a:t> ¥5,000,000 </a:t>
                      </a:r>
                      <a:r>
                        <a:rPr lang="ja-JP" altLang="en-US" sz="1800" b="0" u="none" strike="noStrike" cap="none">
                          <a:solidFill>
                            <a:schemeClr val="dk1"/>
                          </a:solidFill>
                          <a:latin typeface="Meiryo"/>
                          <a:ea typeface="Meiryo"/>
                          <a:cs typeface="Meiryo"/>
                          <a:sym typeface="Meiryo"/>
                        </a:rPr>
                        <a:t>→</a:t>
                      </a:r>
                      <a:r>
                        <a:rPr lang="en-US" altLang="ja-JP" sz="1800" b="0" u="none" strike="noStrike" cap="none" dirty="0">
                          <a:solidFill>
                            <a:schemeClr val="dk1"/>
                          </a:solidFill>
                          <a:latin typeface="Meiryo"/>
                          <a:ea typeface="Meiryo"/>
                          <a:cs typeface="Meiryo"/>
                          <a:sym typeface="Meiryo"/>
                        </a:rPr>
                        <a:t> </a:t>
                      </a:r>
                      <a:r>
                        <a:rPr lang="ja-JP" altLang="en-US" sz="1800" b="0" u="none" strike="noStrike" cap="none">
                          <a:solidFill>
                            <a:srgbClr val="FF0000"/>
                          </a:solidFill>
                          <a:latin typeface="Meiryo"/>
                          <a:ea typeface="Meiryo"/>
                          <a:cs typeface="Meiryo"/>
                          <a:sym typeface="Meiryo"/>
                        </a:rPr>
                        <a:t>特別価格</a:t>
                      </a:r>
                      <a:r>
                        <a:rPr lang="en-US" altLang="ja-JP" sz="1800" b="0" u="none" strike="noStrike" cap="none" dirty="0">
                          <a:solidFill>
                            <a:srgbClr val="FF0000"/>
                          </a:solidFill>
                          <a:latin typeface="Meiryo"/>
                          <a:ea typeface="Meiryo"/>
                          <a:cs typeface="Meiryo"/>
                          <a:sym typeface="Meiryo"/>
                        </a:rPr>
                        <a:t> ¥4,000,000</a:t>
                      </a:r>
                      <a:endParaRPr kumimoji="1" lang="en-US" altLang="ja-JP" sz="1800" kern="1200" dirty="0">
                        <a:solidFill>
                          <a:srgbClr val="FF0000"/>
                        </a:solidFill>
                        <a:effectLst/>
                        <a:latin typeface="+mn-lt"/>
                        <a:ea typeface="+mn-ea"/>
                        <a:cs typeface="+mn-cs"/>
                      </a:endParaRPr>
                    </a:p>
                    <a:p>
                      <a:r>
                        <a:rPr kumimoji="1" lang="ja-JP" altLang="en-US" sz="1800" kern="1200">
                          <a:solidFill>
                            <a:schemeClr val="tx1"/>
                          </a:solidFill>
                          <a:effectLst/>
                          <a:latin typeface="+mn-lt"/>
                          <a:ea typeface="+mn-ea"/>
                          <a:cs typeface="+mn-cs"/>
                        </a:rPr>
                        <a:t>・</a:t>
                      </a:r>
                      <a:r>
                        <a:rPr kumimoji="1" lang="ja-JP" altLang="ja-JP" sz="1800" kern="1200">
                          <a:solidFill>
                            <a:schemeClr val="tx1"/>
                          </a:solidFill>
                          <a:effectLst/>
                          <a:latin typeface="+mn-lt"/>
                          <a:ea typeface="+mn-ea"/>
                          <a:cs typeface="+mn-cs"/>
                        </a:rPr>
                        <a:t>土日祝日</a:t>
                      </a:r>
                      <a:r>
                        <a:rPr kumimoji="1" lang="ja-JP" altLang="en-US" sz="1800" kern="1200">
                          <a:solidFill>
                            <a:schemeClr val="tx1"/>
                          </a:solidFill>
                          <a:effectLst/>
                          <a:latin typeface="+mn-lt"/>
                          <a:ea typeface="+mn-ea"/>
                          <a:cs typeface="+mn-cs"/>
                        </a:rPr>
                        <a:t>：通常価</a:t>
                      </a:r>
                      <a:r>
                        <a:rPr kumimoji="1" lang="ja-JP" altLang="en-US" sz="1800" kern="1200">
                          <a:solidFill>
                            <a:schemeClr val="tx1"/>
                          </a:solidFill>
                          <a:effectLst/>
                          <a:latin typeface="+mn-ea"/>
                          <a:ea typeface="+mn-ea"/>
                          <a:cs typeface="+mn-cs"/>
                        </a:rPr>
                        <a:t>格</a:t>
                      </a:r>
                      <a:r>
                        <a:rPr kumimoji="1" lang="en-US" altLang="ja-JP" sz="1800" kern="1200" dirty="0">
                          <a:solidFill>
                            <a:schemeClr val="tx1"/>
                          </a:solidFill>
                          <a:effectLst/>
                          <a:latin typeface="+mn-ea"/>
                          <a:ea typeface="+mn-ea"/>
                          <a:cs typeface="+mn-cs"/>
                        </a:rPr>
                        <a:t> ¥6,000,000 </a:t>
                      </a:r>
                      <a:r>
                        <a:rPr lang="ja-JP" altLang="en-US" sz="1800" b="0" u="none" strike="noStrike" cap="none">
                          <a:solidFill>
                            <a:schemeClr val="dk1"/>
                          </a:solidFill>
                          <a:latin typeface="Meiryo"/>
                          <a:ea typeface="Meiryo"/>
                          <a:cs typeface="Meiryo"/>
                          <a:sym typeface="Meiryo"/>
                        </a:rPr>
                        <a:t>→</a:t>
                      </a:r>
                      <a:r>
                        <a:rPr lang="en-US" altLang="ja-JP" sz="1800" b="0" u="none" strike="noStrike" cap="none" dirty="0">
                          <a:solidFill>
                            <a:schemeClr val="dk1"/>
                          </a:solidFill>
                          <a:latin typeface="Meiryo"/>
                          <a:ea typeface="Meiryo"/>
                          <a:cs typeface="Meiryo"/>
                          <a:sym typeface="Meiryo"/>
                        </a:rPr>
                        <a:t> </a:t>
                      </a:r>
                      <a:r>
                        <a:rPr lang="ja-JP" altLang="en-US" sz="1800" b="0" u="none" strike="noStrike" cap="none">
                          <a:solidFill>
                            <a:srgbClr val="FF0000"/>
                          </a:solidFill>
                          <a:latin typeface="Meiryo"/>
                          <a:ea typeface="Meiryo"/>
                          <a:cs typeface="Meiryo"/>
                          <a:sym typeface="Meiryo"/>
                        </a:rPr>
                        <a:t>特別価格</a:t>
                      </a:r>
                      <a:r>
                        <a:rPr lang="en-US" altLang="ja-JP" sz="1800" b="0" u="none" strike="noStrike" cap="none" dirty="0">
                          <a:solidFill>
                            <a:srgbClr val="FF0000"/>
                          </a:solidFill>
                          <a:latin typeface="Meiryo"/>
                          <a:ea typeface="Meiryo"/>
                          <a:cs typeface="Meiryo"/>
                          <a:sym typeface="Meiryo"/>
                        </a:rPr>
                        <a:t> ¥4,800,000</a:t>
                      </a:r>
                      <a:endParaRPr kumimoji="1" lang="ja-JP" altLang="ja-JP" sz="1800" kern="1200">
                        <a:solidFill>
                          <a:schemeClr val="tx1"/>
                        </a:solidFill>
                        <a:effectLst/>
                        <a:latin typeface="+mn-ea"/>
                        <a:ea typeface="+mn-ea"/>
                        <a:cs typeface="+mn-cs"/>
                      </a:endParaRPr>
                    </a:p>
                  </a:txBody>
                  <a:tcPr marL="91425" marR="91425" marT="45725" marB="45725" anchor="ctr">
                    <a:lnL w="57150" cap="flat" cmpd="sng" algn="ctr">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lgn="ctr">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EDEDED"/>
                    </a:solidFill>
                  </a:tcPr>
                </a:tc>
                <a:extLst>
                  <a:ext uri="{0D108BD9-81ED-4DB2-BD59-A6C34878D82A}">
                    <a16:rowId xmlns:a16="http://schemas.microsoft.com/office/drawing/2014/main" val="2256005988"/>
                  </a:ext>
                </a:extLst>
              </a:tr>
              <a:tr h="919750">
                <a:tc>
                  <a:txBody>
                    <a:bodyPr/>
                    <a:lstStyle/>
                    <a:p>
                      <a:pPr marL="0" marR="0" lvl="0" indent="0" algn="ctr" rtl="0">
                        <a:spcBef>
                          <a:spcPts val="0"/>
                        </a:spcBef>
                        <a:spcAft>
                          <a:spcPts val="0"/>
                        </a:spcAft>
                        <a:buNone/>
                      </a:pPr>
                      <a:r>
                        <a:rPr lang="ja-JP" altLang="en-US" sz="1800" b="1" u="none" strike="noStrike" cap="none" dirty="0">
                          <a:solidFill>
                            <a:schemeClr val="lt1"/>
                          </a:solidFill>
                          <a:latin typeface="Meiryo"/>
                          <a:ea typeface="Meiryo"/>
                          <a:cs typeface="Meiryo"/>
                          <a:sym typeface="Meiryo"/>
                        </a:rPr>
                        <a:t>対象</a:t>
                      </a:r>
                      <a:r>
                        <a:rPr lang="ja-JP" sz="1800" b="1" u="none" strike="noStrike" cap="none" dirty="0">
                          <a:solidFill>
                            <a:schemeClr val="lt1"/>
                          </a:solidFill>
                          <a:latin typeface="Meiryo"/>
                          <a:ea typeface="Meiryo"/>
                          <a:cs typeface="Meiryo"/>
                          <a:sym typeface="Meiryo"/>
                        </a:rPr>
                        <a:t>期間</a:t>
                      </a:r>
                      <a:endParaRPr dirty="0"/>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002060"/>
                    </a:solidFill>
                  </a:tcPr>
                </a:tc>
                <a:tc>
                  <a:txBody>
                    <a:bodyPr/>
                    <a:lstStyle/>
                    <a:p>
                      <a:pPr marL="0" marR="0" lvl="0" indent="0" algn="l" rtl="0">
                        <a:spcBef>
                          <a:spcPts val="0"/>
                        </a:spcBef>
                        <a:spcAft>
                          <a:spcPts val="0"/>
                        </a:spcAft>
                        <a:buNone/>
                      </a:pPr>
                      <a:r>
                        <a:rPr lang="ja-JP" altLang="en-US" sz="1800" b="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2027</a:t>
                      </a:r>
                      <a:r>
                        <a:rPr lang="ja-JP" altLang="en-US" sz="1800" b="0">
                          <a:solidFill>
                            <a:schemeClr val="tx1">
                              <a:lumMod val="75000"/>
                              <a:lumOff val="25000"/>
                            </a:schemeClr>
                          </a:solidFill>
                          <a:latin typeface="Meiryo" panose="020B0604030504040204" pitchFamily="34" charset="-128"/>
                          <a:ea typeface="Meiryo" panose="020B0604030504040204" pitchFamily="34" charset="-128"/>
                          <a:cs typeface="Arial" charset="0"/>
                        </a:rPr>
                        <a:t>年</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3</a:t>
                      </a:r>
                      <a:r>
                        <a:rPr lang="ja-JP" altLang="en-US" sz="1800" b="0">
                          <a:solidFill>
                            <a:schemeClr val="tx1">
                              <a:lumMod val="75000"/>
                              <a:lumOff val="25000"/>
                            </a:schemeClr>
                          </a:solidFill>
                          <a:latin typeface="Meiryo" panose="020B0604030504040204" pitchFamily="34" charset="-128"/>
                          <a:ea typeface="Meiryo" panose="020B0604030504040204" pitchFamily="34" charset="-128"/>
                          <a:cs typeface="Arial" charset="0"/>
                        </a:rPr>
                        <a:t>月</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31</a:t>
                      </a:r>
                      <a:r>
                        <a:rPr lang="ja-JP" altLang="en-US" sz="1800" b="0">
                          <a:solidFill>
                            <a:schemeClr val="tx1">
                              <a:lumMod val="75000"/>
                              <a:lumOff val="25000"/>
                            </a:schemeClr>
                          </a:solidFill>
                          <a:latin typeface="Meiryo" panose="020B0604030504040204" pitchFamily="34" charset="-128"/>
                          <a:ea typeface="Meiryo" panose="020B0604030504040204" pitchFamily="34" charset="-128"/>
                          <a:cs typeface="Arial" charset="0"/>
                        </a:rPr>
                        <a:t>日</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水</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掲載分までを予定</a:t>
                      </a:r>
                      <a:endParaRPr sz="1800" b="0" u="none" strike="noStrike" cap="none" dirty="0">
                        <a:solidFill>
                          <a:schemeClr val="dk1"/>
                        </a:solidFill>
                        <a:latin typeface="Meiryo"/>
                        <a:ea typeface="Meiryo"/>
                        <a:cs typeface="Meiryo"/>
                        <a:sym typeface="Meiryo"/>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EDEDED"/>
                    </a:solidFill>
                  </a:tcPr>
                </a:tc>
                <a:extLst>
                  <a:ext uri="{0D108BD9-81ED-4DB2-BD59-A6C34878D82A}">
                    <a16:rowId xmlns:a16="http://schemas.microsoft.com/office/drawing/2014/main" val="10001"/>
                  </a:ext>
                </a:extLst>
              </a:tr>
              <a:tr h="919750">
                <a:tc>
                  <a:txBody>
                    <a:bodyPr/>
                    <a:lstStyle/>
                    <a:p>
                      <a:pPr marL="0" marR="0" lvl="0" indent="0" algn="ctr" rtl="0">
                        <a:spcBef>
                          <a:spcPts val="0"/>
                        </a:spcBef>
                        <a:spcAft>
                          <a:spcPts val="0"/>
                        </a:spcAft>
                        <a:buNone/>
                      </a:pPr>
                      <a:r>
                        <a:rPr lang="ja-JP" sz="1800" b="1" u="none" strike="noStrike" cap="none">
                          <a:solidFill>
                            <a:schemeClr val="lt1"/>
                          </a:solidFill>
                          <a:latin typeface="Meiryo"/>
                          <a:ea typeface="Meiryo"/>
                          <a:cs typeface="Meiryo"/>
                          <a:sym typeface="Meiryo"/>
                        </a:rPr>
                        <a:t>お申し込み数</a:t>
                      </a:r>
                      <a:endParaRPr dirty="0"/>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002060"/>
                    </a:solidFill>
                  </a:tcPr>
                </a:tc>
                <a:tc>
                  <a:txBody>
                    <a:bodyPr/>
                    <a:lstStyle/>
                    <a:p>
                      <a:pPr marL="0" marR="0" lvl="0" indent="0" algn="l" rtl="0">
                        <a:spcBef>
                          <a:spcPts val="0"/>
                        </a:spcBef>
                        <a:spcAft>
                          <a:spcPts val="0"/>
                        </a:spcAft>
                        <a:buNone/>
                      </a:pPr>
                      <a:r>
                        <a:rPr lang="ja-JP" altLang="en-US" sz="1800" b="0" i="0" u="none" strike="noStrike" cap="none">
                          <a:solidFill>
                            <a:schemeClr val="dk1"/>
                          </a:solidFill>
                          <a:latin typeface="Meiryo"/>
                          <a:ea typeface="Meiryo"/>
                          <a:cs typeface="Meiryo"/>
                          <a:sym typeface="Meiryo"/>
                        </a:rPr>
                        <a:t>・</a:t>
                      </a:r>
                      <a:r>
                        <a:rPr lang="en-US" altLang="ja-JP" sz="1800" b="0" i="0" u="none" strike="noStrike" cap="none" dirty="0">
                          <a:solidFill>
                            <a:schemeClr val="dk1"/>
                          </a:solidFill>
                          <a:latin typeface="Meiryo"/>
                          <a:ea typeface="Meiryo"/>
                          <a:cs typeface="Meiryo"/>
                          <a:sym typeface="Meiryo"/>
                        </a:rPr>
                        <a:t>1</a:t>
                      </a:r>
                      <a:r>
                        <a:rPr lang="ja-JP" altLang="en-US" sz="1800" b="0" i="0" u="none" strike="noStrike" cap="none" dirty="0">
                          <a:solidFill>
                            <a:schemeClr val="dk1"/>
                          </a:solidFill>
                          <a:latin typeface="Meiryo"/>
                          <a:ea typeface="Meiryo"/>
                          <a:cs typeface="Meiryo"/>
                          <a:sym typeface="Meiryo"/>
                        </a:rPr>
                        <a:t>社</a:t>
                      </a:r>
                      <a:r>
                        <a:rPr lang="en-US" altLang="ja-JP" sz="1800" b="0" i="0" u="none" strike="noStrike" cap="none" dirty="0">
                          <a:solidFill>
                            <a:schemeClr val="dk1"/>
                          </a:solidFill>
                          <a:latin typeface="Meiryo"/>
                          <a:ea typeface="Meiryo"/>
                          <a:cs typeface="Meiryo"/>
                          <a:sym typeface="Meiryo"/>
                        </a:rPr>
                        <a:t>1</a:t>
                      </a:r>
                      <a:r>
                        <a:rPr lang="ja-JP" altLang="en-US" sz="1800" b="0" i="0" u="none" strike="noStrike" cap="none" dirty="0">
                          <a:solidFill>
                            <a:schemeClr val="dk1"/>
                          </a:solidFill>
                          <a:latin typeface="Meiryo"/>
                          <a:ea typeface="Meiryo"/>
                          <a:cs typeface="Meiryo"/>
                          <a:sym typeface="Meiryo"/>
                        </a:rPr>
                        <a:t>回限定</a:t>
                      </a:r>
                      <a:endParaRPr sz="1800" b="0" i="0" u="none" strike="noStrike" cap="none" dirty="0">
                        <a:solidFill>
                          <a:schemeClr val="dk1"/>
                        </a:solidFill>
                        <a:latin typeface="Meiryo"/>
                        <a:ea typeface="Meiryo"/>
                        <a:cs typeface="Meiryo"/>
                        <a:sym typeface="Meiryo"/>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EDEDED"/>
                    </a:solidFill>
                  </a:tcPr>
                </a:tc>
                <a:extLst>
                  <a:ext uri="{0D108BD9-81ED-4DB2-BD59-A6C34878D82A}">
                    <a16:rowId xmlns:a16="http://schemas.microsoft.com/office/drawing/2014/main" val="10002"/>
                  </a:ext>
                </a:extLst>
              </a:tr>
            </a:tbl>
          </a:graphicData>
        </a:graphic>
      </p:graphicFrame>
      <p:sp>
        <p:nvSpPr>
          <p:cNvPr id="79" name="Google Shape;79;g3dd45998c6a_3_11">
            <a:extLst>
              <a:ext uri="{FF2B5EF4-FFF2-40B4-BE49-F238E27FC236}">
                <a16:creationId xmlns:a16="http://schemas.microsoft.com/office/drawing/2014/main" id="{15279660-B872-3648-5606-674C02496D56}"/>
              </a:ext>
            </a:extLst>
          </p:cNvPr>
          <p:cNvSpPr txBox="1"/>
          <p:nvPr/>
        </p:nvSpPr>
        <p:spPr>
          <a:xfrm>
            <a:off x="561796" y="5428375"/>
            <a:ext cx="96600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95959"/>
              </a:buClr>
              <a:buSzPts val="1050"/>
              <a:buFont typeface="Meiryo"/>
              <a:buNone/>
            </a:pPr>
            <a:r>
              <a:rPr lang="ja-JP" sz="90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rPr>
              <a:t>※別途、企業／商材可否審査・制作可否審査が必須となりま</a:t>
            </a:r>
            <a:r>
              <a:rPr lang="ja-JP" altLang="en-US" sz="90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rPr>
              <a:t>す</a:t>
            </a:r>
            <a:endParaRPr lang="en-US" altLang="ja-JP" sz="90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endParaRPr>
          </a:p>
          <a:p>
            <a:pPr lvl="0">
              <a:spcBef>
                <a:spcPts val="0"/>
              </a:spcBef>
              <a:spcAft>
                <a:spcPts val="0"/>
              </a:spcAft>
              <a:buClr>
                <a:srgbClr val="595959"/>
              </a:buClr>
              <a:buSzPts val="1050"/>
            </a:pPr>
            <a:r>
              <a:rPr lang="en-US" altLang="ja-JP" sz="900" dirty="0">
                <a:solidFill>
                  <a:srgbClr val="000000"/>
                </a:solidFill>
                <a:latin typeface="メイリオ" panose="020B0604030504040204" pitchFamily="50" charset="-128"/>
                <a:ea typeface="メイリオ" panose="020B0604030504040204" pitchFamily="50" charset="-128"/>
                <a:sym typeface="Meiryo"/>
              </a:rPr>
              <a:t>※LBPM</a:t>
            </a:r>
            <a:r>
              <a:rPr lang="ja-JP" altLang="en-US" sz="900" dirty="0">
                <a:solidFill>
                  <a:srgbClr val="000000"/>
                </a:solidFill>
                <a:latin typeface="メイリオ" panose="020B0604030504040204" pitchFamily="50" charset="-128"/>
                <a:ea typeface="メイリオ" panose="020B0604030504040204" pitchFamily="50" charset="-128"/>
                <a:sym typeface="Meiryo"/>
              </a:rPr>
              <a:t>の発注金額は</a:t>
            </a:r>
            <a:r>
              <a:rPr lang="ja-JP" altLang="en-US" sz="900" b="1" dirty="0">
                <a:solidFill>
                  <a:srgbClr val="FF0000"/>
                </a:solidFill>
                <a:latin typeface="メイリオ" panose="020B0604030504040204" pitchFamily="50" charset="-128"/>
                <a:ea typeface="メイリオ" panose="020B0604030504040204" pitchFamily="50" charset="-128"/>
                <a:sym typeface="Meiryo"/>
              </a:rPr>
              <a:t>特別価格適用の金額</a:t>
            </a:r>
            <a:r>
              <a:rPr lang="ja-JP" altLang="en-US" sz="900" dirty="0">
                <a:solidFill>
                  <a:srgbClr val="000000"/>
                </a:solidFill>
                <a:latin typeface="メイリオ" panose="020B0604030504040204" pitchFamily="50" charset="-128"/>
                <a:ea typeface="メイリオ" panose="020B0604030504040204" pitchFamily="50" charset="-128"/>
                <a:sym typeface="Meiryo"/>
              </a:rPr>
              <a:t>を入力してください。</a:t>
            </a:r>
            <a:endParaRPr sz="90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endParaRPr>
          </a:p>
        </p:txBody>
      </p:sp>
      <p:sp>
        <p:nvSpPr>
          <p:cNvPr id="80" name="Google Shape;80;g3dd45998c6a_3_11">
            <a:extLst>
              <a:ext uri="{FF2B5EF4-FFF2-40B4-BE49-F238E27FC236}">
                <a16:creationId xmlns:a16="http://schemas.microsoft.com/office/drawing/2014/main" id="{66B943D2-D762-FFAF-5307-5DC8D1F6CDF7}"/>
              </a:ext>
            </a:extLst>
          </p:cNvPr>
          <p:cNvSpPr txBox="1">
            <a:spLocks noGrp="1"/>
          </p:cNvSpPr>
          <p:nvPr>
            <p:ph type="body" idx="1"/>
          </p:nvPr>
        </p:nvSpPr>
        <p:spPr>
          <a:xfrm>
            <a:off x="587922" y="67514"/>
            <a:ext cx="968400" cy="410700"/>
          </a:xfrm>
          <a:prstGeom prst="rect">
            <a:avLst/>
          </a:prstGeom>
          <a:noFill/>
          <a:ln>
            <a:noFill/>
          </a:ln>
        </p:spPr>
        <p:txBody>
          <a:bodyPr spcFirstLastPara="1" wrap="square" lIns="0" tIns="36000" rIns="0" bIns="0" anchor="ctr" anchorCtr="0">
            <a:noAutofit/>
          </a:bodyPr>
          <a:lstStyle/>
          <a:p>
            <a:pPr marL="0" lvl="0" indent="0" algn="l" rtl="0">
              <a:lnSpc>
                <a:spcPct val="100000"/>
              </a:lnSpc>
              <a:spcBef>
                <a:spcPts val="0"/>
              </a:spcBef>
              <a:spcAft>
                <a:spcPts val="0"/>
              </a:spcAft>
              <a:buClr>
                <a:schemeClr val="lt1"/>
              </a:buClr>
              <a:buSzPts val="900"/>
              <a:buNone/>
            </a:pPr>
            <a:r>
              <a:rPr lang="ja-JP" altLang="en-US">
                <a:latin typeface="メイリオ" panose="020B0604030504040204" pitchFamily="50" charset="-128"/>
                <a:ea typeface="メイリオ" panose="020B0604030504040204" pitchFamily="50" charset="-128"/>
                <a:sym typeface="Calibri"/>
              </a:rPr>
              <a:t>継続</a:t>
            </a:r>
            <a:r>
              <a:rPr lang="ja-JP">
                <a:latin typeface="メイリオ" panose="020B0604030504040204" pitchFamily="50" charset="-128"/>
                <a:ea typeface="メイリオ" panose="020B0604030504040204" pitchFamily="50" charset="-128"/>
                <a:sym typeface="Calibri"/>
              </a:rPr>
              <a:t>キャンペーンのご案内</a:t>
            </a:r>
            <a:endParaRPr dirty="0">
              <a:latin typeface="メイリオ" panose="020B0604030504040204" pitchFamily="50" charset="-128"/>
              <a:ea typeface="メイリオ" panose="020B0604030504040204" pitchFamily="50" charset="-128"/>
            </a:endParaRPr>
          </a:p>
        </p:txBody>
      </p:sp>
      <p:sp>
        <p:nvSpPr>
          <p:cNvPr id="2" name="タイトル 2">
            <a:extLst>
              <a:ext uri="{FF2B5EF4-FFF2-40B4-BE49-F238E27FC236}">
                <a16:creationId xmlns:a16="http://schemas.microsoft.com/office/drawing/2014/main" id="{0A54DA91-4C89-DDDF-472E-69C0DEE2E63D}"/>
              </a:ext>
            </a:extLst>
          </p:cNvPr>
          <p:cNvSpPr txBox="1">
            <a:spLocks noChangeArrowheads="1"/>
          </p:cNvSpPr>
          <p:nvPr/>
        </p:nvSpPr>
        <p:spPr bwMode="auto">
          <a:xfrm>
            <a:off x="1887808" y="28941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lvl="0">
              <a:lnSpc>
                <a:spcPct val="90000"/>
              </a:lnSpc>
              <a:spcBef>
                <a:spcPts val="0"/>
              </a:spcBef>
              <a:spcAft>
                <a:spcPts val="0"/>
              </a:spcAft>
              <a:buClr>
                <a:srgbClr val="000048"/>
              </a:buClr>
              <a:buSzPts val="2000"/>
            </a:pPr>
            <a:r>
              <a:rPr lang="ja-JP" altLang="en-US" sz="2000" dirty="0">
                <a:solidFill>
                  <a:srgbClr val="000048"/>
                </a:solidFill>
                <a:cs typeface="Calibri"/>
                <a:sym typeface="Calibri"/>
              </a:rPr>
              <a:t>特定商材訴求</a:t>
            </a:r>
            <a:r>
              <a:rPr lang="en-US" altLang="ja-JP" sz="2000" dirty="0">
                <a:solidFill>
                  <a:srgbClr val="000048"/>
                </a:solidFill>
                <a:cs typeface="Calibri"/>
                <a:sym typeface="Calibri"/>
              </a:rPr>
              <a:t> </a:t>
            </a:r>
            <a:r>
              <a:rPr lang="ja-JP" altLang="en-US" sz="2000" dirty="0">
                <a:solidFill>
                  <a:srgbClr val="000048"/>
                </a:solidFill>
                <a:cs typeface="Calibri"/>
                <a:sym typeface="Calibri"/>
              </a:rPr>
              <a:t>特別価格キャンペーン</a:t>
            </a:r>
          </a:p>
        </p:txBody>
      </p:sp>
      <p:sp>
        <p:nvSpPr>
          <p:cNvPr id="12" name="Google Shape;127;p3">
            <a:extLst>
              <a:ext uri="{FF2B5EF4-FFF2-40B4-BE49-F238E27FC236}">
                <a16:creationId xmlns:a16="http://schemas.microsoft.com/office/drawing/2014/main" id="{8FBAAAC6-C2DD-49C6-0427-453CFC7549B4}"/>
              </a:ext>
            </a:extLst>
          </p:cNvPr>
          <p:cNvSpPr txBox="1"/>
          <p:nvPr/>
        </p:nvSpPr>
        <p:spPr>
          <a:xfrm>
            <a:off x="654486" y="5794489"/>
            <a:ext cx="5744607" cy="566258"/>
          </a:xfrm>
          <a:prstGeom prst="rect">
            <a:avLst/>
          </a:prstGeom>
          <a:noFill/>
          <a:ln>
            <a:noFill/>
          </a:ln>
        </p:spPr>
        <p:txBody>
          <a:bodyPr spcFirstLastPara="1" wrap="square" lIns="0" tIns="32625" rIns="0" bIns="0" anchor="t" anchorCtr="0">
            <a:noAutofit/>
          </a:bodyPr>
          <a:lstStyle/>
          <a:p>
            <a:pPr lvl="0">
              <a:lnSpc>
                <a:spcPct val="150000"/>
              </a:lnSpc>
              <a:spcBef>
                <a:spcPts val="0"/>
              </a:spcBef>
              <a:spcAft>
                <a:spcPts val="0"/>
              </a:spcAft>
            </a:pPr>
            <a:r>
              <a:rPr lang="ja-JP" altLang="en-US" sz="1000" b="1">
                <a:solidFill>
                  <a:schemeClr val="dk1"/>
                </a:solidFill>
                <a:latin typeface="メイリオ" panose="020B0604030504040204" pitchFamily="50" charset="-128"/>
                <a:ea typeface="メイリオ" panose="020B0604030504040204" pitchFamily="50" charset="-128"/>
                <a:cs typeface="Meiryo"/>
                <a:sym typeface="Meiryo"/>
              </a:rPr>
              <a:t>お申し込み方法は</a:t>
            </a:r>
            <a:r>
              <a:rPr lang="en" altLang="ja-JP" sz="1000" b="1" dirty="0">
                <a:solidFill>
                  <a:schemeClr val="dk1"/>
                </a:solidFill>
                <a:latin typeface="メイリオ" panose="020B0604030504040204" pitchFamily="50" charset="-128"/>
                <a:ea typeface="メイリオ" panose="020B0604030504040204" pitchFamily="50" charset="-128"/>
                <a:cs typeface="Meiryo"/>
                <a:sym typeface="Meiryo"/>
              </a:rPr>
              <a:t>P.</a:t>
            </a:r>
            <a:r>
              <a:rPr lang="en" altLang="ja-JP" sz="1000" b="1" dirty="0">
                <a:latin typeface="メイリオ" panose="020B0604030504040204" pitchFamily="50" charset="-128"/>
                <a:ea typeface="メイリオ" panose="020B0604030504040204" pitchFamily="50" charset="-128"/>
                <a:cs typeface="Meiryo"/>
                <a:sym typeface="Meiryo"/>
              </a:rPr>
              <a:t>7,8</a:t>
            </a:r>
            <a:r>
              <a:rPr lang="ja-JP" altLang="en-US" sz="1000" b="1">
                <a:solidFill>
                  <a:schemeClr val="dk1"/>
                </a:solidFill>
                <a:latin typeface="メイリオ" panose="020B0604030504040204" pitchFamily="50" charset="-128"/>
                <a:ea typeface="メイリオ" panose="020B0604030504040204" pitchFamily="50" charset="-128"/>
                <a:cs typeface="Meiryo"/>
                <a:sym typeface="Meiryo"/>
              </a:rPr>
              <a:t>をご確認ください。</a:t>
            </a:r>
            <a:endParaRPr lang="ja-JP" altLang="en-US" sz="1000" b="1"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3" name="Google Shape;137;p3">
            <a:extLst>
              <a:ext uri="{FF2B5EF4-FFF2-40B4-BE49-F238E27FC236}">
                <a16:creationId xmlns:a16="http://schemas.microsoft.com/office/drawing/2014/main" id="{52F9618D-2F06-91D5-DCA7-BAC46DF1E0F7}"/>
              </a:ext>
            </a:extLst>
          </p:cNvPr>
          <p:cNvSpPr txBox="1"/>
          <p:nvPr/>
        </p:nvSpPr>
        <p:spPr>
          <a:xfrm>
            <a:off x="644529" y="6077618"/>
            <a:ext cx="5920721" cy="150127"/>
          </a:xfrm>
          <a:prstGeom prst="rect">
            <a:avLst/>
          </a:prstGeom>
          <a:noFill/>
          <a:ln>
            <a:noFill/>
          </a:ln>
        </p:spPr>
        <p:txBody>
          <a:bodyPr spcFirstLastPara="1" wrap="square" lIns="0" tIns="11500" rIns="0" bIns="0" anchor="t" anchorCtr="0">
            <a:spAutoFit/>
          </a:bodyPr>
          <a:lstStyle/>
          <a:p>
            <a:pPr marL="11430" marR="0" lvl="0" indent="0" algn="l" rtl="0">
              <a:spcBef>
                <a:spcPts val="0"/>
              </a:spcBef>
              <a:spcAft>
                <a:spcPts val="0"/>
              </a:spcAft>
              <a:buNone/>
            </a:pPr>
            <a:r>
              <a:rPr lang="ja-JP" sz="900" dirty="0">
                <a:solidFill>
                  <a:srgbClr val="3F3F3F"/>
                </a:solidFill>
                <a:latin typeface="メイリオ" panose="020B0604030504040204" pitchFamily="50" charset="-128"/>
                <a:ea typeface="メイリオ" panose="020B0604030504040204" pitchFamily="50" charset="-128"/>
                <a:cs typeface="Meiryo"/>
                <a:sym typeface="Meiryo"/>
              </a:rPr>
              <a:t>お問い合わせ用 メールアドレス </a:t>
            </a:r>
            <a:r>
              <a:rPr lang="ja-JP" sz="900" u="sng" dirty="0">
                <a:solidFill>
                  <a:srgbClr val="3F3F3F"/>
                </a:solidFill>
                <a:latin typeface="メイリオ" panose="020B0604030504040204" pitchFamily="50" charset="-128"/>
                <a:ea typeface="メイリオ" panose="020B0604030504040204" pitchFamily="50" charset="-128"/>
                <a:cs typeface="Meiryo"/>
                <a:sym typeface="Meiryo"/>
                <a:hlinkClick r:id="rId4">
                  <a:extLst>
                    <a:ext uri="{A12FA001-AC4F-418D-AE19-62706E023703}">
                      <ahyp:hlinkClr xmlns:ahyp="http://schemas.microsoft.com/office/drawing/2018/hyperlinkcolor" val="tx"/>
                    </a:ext>
                  </a:extLst>
                </a:hlinkClick>
              </a:rPr>
              <a:t>ml-sales-media-req@lycorp.co.jp</a:t>
            </a:r>
            <a:r>
              <a:rPr lang="ja-JP" sz="900" dirty="0">
                <a:solidFill>
                  <a:srgbClr val="3F3F3F"/>
                </a:solidFill>
                <a:latin typeface="メイリオ" panose="020B0604030504040204" pitchFamily="50" charset="-128"/>
                <a:ea typeface="メイリオ" panose="020B0604030504040204" pitchFamily="50" charset="-128"/>
                <a:cs typeface="Meiryo"/>
                <a:sym typeface="Meiryo"/>
              </a:rPr>
              <a:t> へお気軽にご相談ください。</a:t>
            </a:r>
            <a:endParaRPr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2804520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0E114-D296-3A40-37EB-727A01968DB3}"/>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13C7E485-9F43-C473-3ADF-1267F2734560}"/>
              </a:ext>
            </a:extLst>
          </p:cNvPr>
          <p:cNvSpPr>
            <a:spLocks noGrp="1"/>
          </p:cNvSpPr>
          <p:nvPr>
            <p:ph type="body" sz="quarter" idx="10"/>
          </p:nvPr>
        </p:nvSpPr>
        <p:spPr/>
        <p:txBody>
          <a:bodyPr/>
          <a:lstStyle/>
          <a:p>
            <a:r>
              <a:rPr lang="ja-JP" altLang="en-US" dirty="0"/>
              <a:t>お申し込み方法</a:t>
            </a:r>
            <a:r>
              <a:rPr lang="en-US" altLang="ja-JP" dirty="0"/>
              <a:t>(LINE</a:t>
            </a:r>
            <a:r>
              <a:rPr lang="ja-JP" altLang="en-US" dirty="0"/>
              <a:t>スタンプ訴求プラン</a:t>
            </a:r>
            <a:r>
              <a:rPr lang="en-US" altLang="ja-JP" dirty="0"/>
              <a:t>,</a:t>
            </a:r>
            <a:r>
              <a:rPr lang="ja-JP" altLang="en-US" dirty="0"/>
              <a:t>キャンペーンの場合</a:t>
            </a:r>
            <a:r>
              <a:rPr lang="en-US" altLang="ja-JP" dirty="0"/>
              <a:t>)</a:t>
            </a:r>
            <a:endParaRPr lang="ja-JP" altLang="en-US" dirty="0"/>
          </a:p>
        </p:txBody>
      </p:sp>
      <p:sp>
        <p:nvSpPr>
          <p:cNvPr id="45" name="テキスト プレースホルダー 1">
            <a:extLst>
              <a:ext uri="{FF2B5EF4-FFF2-40B4-BE49-F238E27FC236}">
                <a16:creationId xmlns:a16="http://schemas.microsoft.com/office/drawing/2014/main" id="{999610A1-830E-80D8-4E12-953D9133882D}"/>
              </a:ext>
            </a:extLst>
          </p:cNvPr>
          <p:cNvSpPr>
            <a:spLocks noGrp="1"/>
          </p:cNvSpPr>
          <p:nvPr>
            <p:ph type="body" sz="quarter" idx="12"/>
          </p:nvPr>
        </p:nvSpPr>
        <p:spPr>
          <a:xfrm>
            <a:off x="595671" y="81412"/>
            <a:ext cx="866756" cy="410840"/>
          </a:xfrm>
        </p:spPr>
        <p:txBody>
          <a:bodyPr/>
          <a:lstStyle/>
          <a:p>
            <a:pPr marL="0" indent="0" algn="l">
              <a:buNone/>
            </a:pPr>
            <a:r>
              <a:rPr lang="ja-JP" altLang="en-US" spc="0" dirty="0"/>
              <a:t>実施フロー</a:t>
            </a:r>
          </a:p>
        </p:txBody>
      </p:sp>
      <p:sp>
        <p:nvSpPr>
          <p:cNvPr id="2" name="タイトル 2">
            <a:extLst>
              <a:ext uri="{FF2B5EF4-FFF2-40B4-BE49-F238E27FC236}">
                <a16:creationId xmlns:a16="http://schemas.microsoft.com/office/drawing/2014/main" id="{A738BDDC-362F-8E10-5C89-07989E318103}"/>
              </a:ext>
            </a:extLst>
          </p:cNvPr>
          <p:cNvSpPr txBox="1">
            <a:spLocks/>
          </p:cNvSpPr>
          <p:nvPr/>
        </p:nvSpPr>
        <p:spPr>
          <a:xfrm>
            <a:off x="612270" y="1044507"/>
            <a:ext cx="10607226" cy="708879"/>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お申し込みは、</a:t>
            </a:r>
            <a:r>
              <a:rPr lang="en-US" altLang="ja-JP" sz="1400" dirty="0">
                <a:solidFill>
                  <a:srgbClr val="0D0D0D"/>
                </a:solidFill>
                <a:latin typeface="メイリオ" panose="020B0604030504040204" pitchFamily="50" charset="-128"/>
                <a:ea typeface="メイリオ" panose="020B0604030504040204" pitchFamily="50" charset="-128"/>
              </a:rPr>
              <a:t>LINE Biz Process Manager</a:t>
            </a:r>
            <a:r>
              <a:rPr lang="ja-JP" altLang="en-US" sz="1400" dirty="0">
                <a:solidFill>
                  <a:srgbClr val="0D0D0D"/>
                </a:solidFill>
                <a:latin typeface="メイリオ" panose="020B0604030504040204" pitchFamily="50" charset="-128"/>
                <a:ea typeface="メイリオ" panose="020B0604030504040204" pitchFamily="50" charset="-128"/>
              </a:rPr>
              <a:t>（</a:t>
            </a: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）より行ってください。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でのお申し込みは以下の手順で進行し、「発注受領」ステータス到達時点で契約成立となります。</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646EE083-FA72-BA2E-E7B4-5A8CEDBBF08A}"/>
              </a:ext>
            </a:extLst>
          </p:cNvPr>
          <p:cNvSpPr/>
          <p:nvPr/>
        </p:nvSpPr>
        <p:spPr>
          <a:xfrm>
            <a:off x="666233" y="1753386"/>
            <a:ext cx="1152000" cy="1357458"/>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案件作成</a:t>
            </a:r>
          </a:p>
        </p:txBody>
      </p:sp>
      <p:sp>
        <p:nvSpPr>
          <p:cNvPr id="75" name="正方形/長方形 74">
            <a:extLst>
              <a:ext uri="{FF2B5EF4-FFF2-40B4-BE49-F238E27FC236}">
                <a16:creationId xmlns:a16="http://schemas.microsoft.com/office/drawing/2014/main" id="{7BBD4FFE-621D-62B5-4DEF-24050D671C21}"/>
              </a:ext>
            </a:extLst>
          </p:cNvPr>
          <p:cNvSpPr/>
          <p:nvPr/>
        </p:nvSpPr>
        <p:spPr>
          <a:xfrm>
            <a:off x="666233" y="3423505"/>
            <a:ext cx="1152000" cy="576588"/>
          </a:xfrm>
          <a:prstGeom prst="rect">
            <a:avLst/>
          </a:prstGeom>
          <a:solidFill>
            <a:schemeClr val="bg1"/>
          </a:solidFill>
          <a:ln w="28575" cap="flat" cmpd="sng" algn="ctr">
            <a:solidFill>
              <a:srgbClr val="000048"/>
            </a:solidFill>
            <a:prstDash val="solid"/>
            <a:miter lim="800000"/>
          </a:ln>
          <a:effectLst/>
        </p:spPr>
        <p:txBody>
          <a:bodyPr tIns="72000" bIns="540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企業</a:t>
            </a:r>
            <a:r>
              <a:rPr kumimoji="0" lang="ja-JP" altLang="en-US" sz="1050" b="1" i="0" u="none" strike="noStrike" kern="0" cap="none" spc="0" normalizeH="0" baseline="0" noProof="0">
                <a:ln>
                  <a:noFill/>
                </a:ln>
                <a:solidFill>
                  <a:srgbClr val="000048"/>
                </a:solidFill>
                <a:effectLst/>
                <a:uLnTx/>
                <a:uFillTx/>
                <a:latin typeface="Calibri" panose="020F0502020204030204"/>
                <a:ea typeface="メイリオ" panose="020B0604030504040204" pitchFamily="50" charset="-128"/>
                <a:cs typeface="+mn-cs"/>
              </a:rPr>
              <a:t>・商材審査</a:t>
            </a:r>
            <a:endParaRPr kumimoji="0" lang="ja-JP" altLang="en-US" sz="105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endParaRPr>
          </a:p>
        </p:txBody>
      </p:sp>
      <p:sp>
        <p:nvSpPr>
          <p:cNvPr id="76" name="正方形/長方形 75">
            <a:extLst>
              <a:ext uri="{FF2B5EF4-FFF2-40B4-BE49-F238E27FC236}">
                <a16:creationId xmlns:a16="http://schemas.microsoft.com/office/drawing/2014/main" id="{A3E7DDC8-038E-C0AB-CE6E-7F7F5175904E}"/>
              </a:ext>
            </a:extLst>
          </p:cNvPr>
          <p:cNvSpPr/>
          <p:nvPr/>
        </p:nvSpPr>
        <p:spPr>
          <a:xfrm>
            <a:off x="666233" y="4579617"/>
            <a:ext cx="1152000" cy="1379959"/>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77" name="正方形/長方形 76">
            <a:extLst>
              <a:ext uri="{FF2B5EF4-FFF2-40B4-BE49-F238E27FC236}">
                <a16:creationId xmlns:a16="http://schemas.microsoft.com/office/drawing/2014/main" id="{00EDAED2-F290-D8A9-3DF9-93781CC53076}"/>
              </a:ext>
            </a:extLst>
          </p:cNvPr>
          <p:cNvSpPr/>
          <p:nvPr/>
        </p:nvSpPr>
        <p:spPr>
          <a:xfrm>
            <a:off x="1826531" y="1753385"/>
            <a:ext cx="5059610" cy="1357459"/>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「申込商品」から以下を選択してください。</a:t>
            </a:r>
            <a: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kern="0" dirty="0">
                <a:solidFill>
                  <a:srgbClr val="002AFF"/>
                </a:solidFill>
                <a:latin typeface="メイリオ" panose="020B0604030504040204" pitchFamily="50" charset="-128"/>
                <a:ea typeface="メイリオ" panose="020B0604030504040204" pitchFamily="50" charset="-128"/>
              </a:rPr>
              <a:t>　</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広告</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ヤフー広告</a:t>
            </a:r>
            <a:br>
              <a:rPr kumimoji="0" lang="en-US" altLang="ja-JP"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　　　</a:t>
            </a:r>
            <a:r>
              <a:rPr kumimoji="0" lang="ja-JP" altLang="en-US" sz="110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特集・タイアップ広告・クリエイティブ企画</a:t>
            </a:r>
            <a:r>
              <a:rPr kumimoji="0" lang="ja-JP" altLang="en-US" sz="1100" b="1" i="0" u="none" strike="noStrike" kern="0" cap="none" spc="0" normalizeH="0" baseline="0" noProof="0" dirty="0">
                <a:ln>
                  <a:noFill/>
                </a:ln>
                <a:solidFill>
                  <a:schemeClr val="tx2">
                    <a:lumMod val="50000"/>
                    <a:lumOff val="50000"/>
                  </a:schemeClr>
                </a:solidFill>
                <a:effectLst/>
                <a:uLnTx/>
                <a:uFillTx/>
                <a:latin typeface="メイリオ" panose="020B0604030504040204" pitchFamily="50" charset="-128"/>
                <a:ea typeface="メイリオ" panose="020B0604030504040204" pitchFamily="50" charset="-128"/>
                <a:cs typeface="+mn-cs"/>
              </a:rPr>
              <a:t>（レギュラー商品）</a:t>
            </a:r>
            <a:endParaRPr kumimoji="0" lang="en-US" altLang="ja-JP" sz="1100" i="0" u="none" strike="noStrike" kern="0" cap="none" spc="0" normalizeH="0" baseline="0" noProof="0" dirty="0">
              <a:ln>
                <a:noFill/>
              </a:ln>
              <a:solidFill>
                <a:schemeClr val="tx2">
                  <a:lumMod val="50000"/>
                  <a:lumOff val="50000"/>
                </a:schemeClr>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必要事項を入力し、関連約款を確認、同意いただき「作成」ボタンを</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押して案件作成完了です。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契約サービス詳細（本資料の商品名）の選択は「発注」画面で行います。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8" name="正方形/長方形 77">
            <a:extLst>
              <a:ext uri="{FF2B5EF4-FFF2-40B4-BE49-F238E27FC236}">
                <a16:creationId xmlns:a16="http://schemas.microsoft.com/office/drawing/2014/main" id="{42BAF4CB-5BCA-BB16-7269-57E146F8B42D}"/>
              </a:ext>
            </a:extLst>
          </p:cNvPr>
          <p:cNvSpPr/>
          <p:nvPr/>
        </p:nvSpPr>
        <p:spPr>
          <a:xfrm>
            <a:off x="1826531" y="3423505"/>
            <a:ext cx="5059610" cy="576588"/>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hlinkClick r:id="rId3"/>
              </a:rPr>
              <a:t>アカウント審査基準</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に基づき、広告主様</a:t>
            </a:r>
            <a:r>
              <a:rPr kumimoji="0" lang="ja-JP" altLang="en-US" sz="1100" kern="0" dirty="0">
                <a:solidFill>
                  <a:srgbClr val="000000"/>
                </a:solidFill>
                <a:latin typeface="メイリオ" panose="020B0604030504040204" pitchFamily="50" charset="-128"/>
                <a:ea typeface="メイリオ" panose="020B0604030504040204" pitchFamily="50" charset="-128"/>
              </a:rPr>
              <a:t>・</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訴求内容の審査を行います。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9" name="正方形/長方形 78">
            <a:extLst>
              <a:ext uri="{FF2B5EF4-FFF2-40B4-BE49-F238E27FC236}">
                <a16:creationId xmlns:a16="http://schemas.microsoft.com/office/drawing/2014/main" id="{9AAE0C57-3554-7879-702C-AED37493B511}"/>
              </a:ext>
            </a:extLst>
          </p:cNvPr>
          <p:cNvSpPr/>
          <p:nvPr/>
        </p:nvSpPr>
        <p:spPr>
          <a:xfrm>
            <a:off x="1826531" y="4579617"/>
            <a:ext cx="5059610" cy="1379959"/>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a:t>
            </a:r>
            <a:r>
              <a:rPr kumimoji="0" lang="en-US" altLang="ja-JP" sz="1100" b="1" kern="0" dirty="0">
                <a:solidFill>
                  <a:srgbClr val="000000"/>
                </a:solidFill>
                <a:latin typeface="メイリオ" panose="020B0604030504040204" pitchFamily="50" charset="-128"/>
                <a:ea typeface="メイリオ" panose="020B0604030504040204" pitchFamily="50" charset="-128"/>
              </a:rPr>
              <a:t>1</a:t>
            </a: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6</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の「スペック詳細」ページを参照し、必要事項を入力してください。</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lvl="0">
              <a:lnSpc>
                <a:spcPct val="120000"/>
              </a:lnSpc>
              <a:defRPr/>
            </a:pPr>
            <a:r>
              <a:rPr kumimoji="0" lang="ja-JP" altLang="en-US" sz="1100" b="1" kern="0" dirty="0">
                <a:solidFill>
                  <a:srgbClr val="000000"/>
                </a:solidFill>
                <a:latin typeface="メイリオ" panose="020B0604030504040204" pitchFamily="50" charset="-128"/>
                <a:ea typeface="メイリオ" panose="020B0604030504040204" pitchFamily="50" charset="-128"/>
              </a:rPr>
              <a:t>　</a:t>
            </a:r>
            <a:r>
              <a:rPr kumimoji="0" lang="en-US" altLang="ja-JP" sz="1100" b="1" kern="0" dirty="0">
                <a:solidFill>
                  <a:srgbClr val="000000"/>
                </a:solidFill>
                <a:latin typeface="メイリオ" panose="020B0604030504040204" pitchFamily="50" charset="-128"/>
                <a:ea typeface="メイリオ" panose="020B0604030504040204" pitchFamily="50" charset="-128"/>
              </a:rPr>
              <a:t>※</a:t>
            </a:r>
            <a:r>
              <a:rPr kumimoji="0" lang="ja-JP" altLang="en-US" sz="1100" b="1" kern="0" dirty="0">
                <a:solidFill>
                  <a:srgbClr val="000000"/>
                </a:solidFill>
                <a:latin typeface="メイリオ" panose="020B0604030504040204" pitchFamily="50" charset="-128"/>
                <a:ea typeface="メイリオ" panose="020B0604030504040204" pitchFamily="50" charset="-128"/>
              </a:rPr>
              <a:t>発注備考欄に</a:t>
            </a:r>
            <a:r>
              <a:rPr kumimoji="0" lang="ja-JP" altLang="en-US" sz="1100" b="1" kern="0" dirty="0">
                <a:solidFill>
                  <a:srgbClr val="000000"/>
                </a:solidFill>
                <a:latin typeface="+mj-ea"/>
                <a:ea typeface="+mj-ea"/>
              </a:rPr>
              <a:t>「</a:t>
            </a:r>
            <a:r>
              <a:rPr lang="en-US" altLang="ja-JP" sz="1100" dirty="0">
                <a:latin typeface="+mj-ea"/>
                <a:ea typeface="+mj-ea"/>
              </a:rPr>
              <a:t> LINE</a:t>
            </a:r>
            <a:r>
              <a:rPr lang="ja-JP" altLang="en-US" sz="1100" dirty="0"/>
              <a:t>スタンプ訴求プラン」又は</a:t>
            </a:r>
            <a:endParaRPr lang="en-US" altLang="ja-JP" sz="1100" dirty="0"/>
          </a:p>
          <a:p>
            <a:pPr lvl="0">
              <a:lnSpc>
                <a:spcPct val="120000"/>
              </a:lnSpc>
              <a:defRPr/>
            </a:pPr>
            <a:r>
              <a:rPr lang="ja-JP" altLang="en-US" sz="1100" dirty="0"/>
              <a:t>　　「</a:t>
            </a:r>
            <a:r>
              <a:rPr lang="ja-JP" altLang="en-US" sz="1100" dirty="0">
                <a:solidFill>
                  <a:srgbClr val="000048"/>
                </a:solidFill>
                <a:cs typeface="Calibri"/>
                <a:sym typeface="Calibri"/>
              </a:rPr>
              <a:t>特定商材訴求</a:t>
            </a:r>
            <a:r>
              <a:rPr lang="en-US" altLang="ja-JP" sz="1100" dirty="0">
                <a:solidFill>
                  <a:srgbClr val="000048"/>
                </a:solidFill>
                <a:cs typeface="Calibri"/>
                <a:sym typeface="Calibri"/>
              </a:rPr>
              <a:t> </a:t>
            </a:r>
            <a:r>
              <a:rPr lang="ja-JP" altLang="en-US" sz="1100" dirty="0">
                <a:solidFill>
                  <a:srgbClr val="000048"/>
                </a:solidFill>
                <a:cs typeface="Calibri"/>
                <a:sym typeface="Calibri"/>
              </a:rPr>
              <a:t>特別価格</a:t>
            </a:r>
            <a:r>
              <a:rPr lang="ja-JP" altLang="en-US" sz="1100" dirty="0"/>
              <a:t>キャンペーン」適用の旨を記載してください。</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20000"/>
              </a:lnSpc>
              <a:spcBef>
                <a:spcPct val="0"/>
              </a:spcBef>
              <a:spcAft>
                <a:spcPct val="0"/>
              </a:spcAft>
              <a:buClrTx/>
              <a:buSzTx/>
              <a:tabLst/>
              <a:defRPr/>
            </a:pPr>
            <a:r>
              <a:rPr kumimoji="0" lang="en-US" altLang="ja-JP" sz="1100" kern="0" dirty="0">
                <a:solidFill>
                  <a:srgbClr val="000000"/>
                </a:solidFill>
                <a:latin typeface="メイリオ" panose="020B0604030504040204" pitchFamily="50" charset="-128"/>
                <a:ea typeface="メイリオ" panose="020B0604030504040204" pitchFamily="50" charset="-128"/>
              </a:rPr>
              <a:t>2.</a:t>
            </a:r>
            <a:r>
              <a:rPr kumimoji="0" lang="ja-JP" altLang="en-US" sz="1100" kern="0" dirty="0">
                <a:solidFill>
                  <a:srgbClr val="000000"/>
                </a:solidFill>
                <a:latin typeface="メイリオ" panose="020B0604030504040204" pitchFamily="50" charset="-128"/>
                <a:ea typeface="メイリオ" panose="020B0604030504040204" pitchFamily="50" charset="-128"/>
              </a:rPr>
              <a:t>「金額計算へ進む」ボタンを押し、金額を確認いただき、「確認画面へ」</a:t>
            </a:r>
            <a:br>
              <a:rPr kumimoji="0" lang="en-US" altLang="ja-JP" sz="1100" kern="0" dirty="0">
                <a:solidFill>
                  <a:srgbClr val="000000"/>
                </a:solidFill>
                <a:latin typeface="メイリオ" panose="020B0604030504040204" pitchFamily="50" charset="-128"/>
                <a:ea typeface="メイリオ" panose="020B0604030504040204" pitchFamily="50" charset="-128"/>
              </a:rPr>
            </a:br>
            <a:r>
              <a:rPr kumimoji="0" lang="ja-JP" altLang="en-US" sz="1100" kern="0" dirty="0">
                <a:solidFill>
                  <a:srgbClr val="000000"/>
                </a:solidFill>
                <a:latin typeface="メイリオ" panose="020B0604030504040204" pitchFamily="50" charset="-128"/>
                <a:ea typeface="メイリオ" panose="020B0604030504040204" pitchFamily="50" charset="-128"/>
              </a:rPr>
              <a:t>ボタンを押してください。</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R="0" lvl="0" defTabSz="914400" eaLnBrk="0" fontAlgn="base" latinLnBrk="0" hangingPunct="0">
              <a:lnSpc>
                <a:spcPct val="120000"/>
              </a:lnSpc>
              <a:spcBef>
                <a:spcPct val="0"/>
              </a:spcBef>
              <a:spcAft>
                <a:spcPct val="0"/>
              </a:spcAft>
              <a:buClrTx/>
              <a:buSzTx/>
              <a:tabLst/>
              <a:defRPr/>
            </a:pPr>
            <a: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関連規約を確認、同意いただき「発注」ボタンを押して発注申請完了です。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0" name="二等辺三角形 79">
            <a:extLst>
              <a:ext uri="{FF2B5EF4-FFF2-40B4-BE49-F238E27FC236}">
                <a16:creationId xmlns:a16="http://schemas.microsoft.com/office/drawing/2014/main" id="{CB4B1042-0578-0D66-841B-285F9BC31E8F}"/>
              </a:ext>
            </a:extLst>
          </p:cNvPr>
          <p:cNvSpPr/>
          <p:nvPr/>
        </p:nvSpPr>
        <p:spPr>
          <a:xfrm flipV="1">
            <a:off x="3568797" y="3218368"/>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1" name="二等辺三角形 80">
            <a:extLst>
              <a:ext uri="{FF2B5EF4-FFF2-40B4-BE49-F238E27FC236}">
                <a16:creationId xmlns:a16="http://schemas.microsoft.com/office/drawing/2014/main" id="{F6807B44-399B-459D-91CD-FBC026B3A936}"/>
              </a:ext>
            </a:extLst>
          </p:cNvPr>
          <p:cNvSpPr/>
          <p:nvPr/>
        </p:nvSpPr>
        <p:spPr>
          <a:xfrm flipV="1">
            <a:off x="3574254" y="604256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4" name="四角形: 角を丸くする 83">
            <a:extLst>
              <a:ext uri="{FF2B5EF4-FFF2-40B4-BE49-F238E27FC236}">
                <a16:creationId xmlns:a16="http://schemas.microsoft.com/office/drawing/2014/main" id="{8B59CCFD-C206-3AE4-04A0-280229ED3AB9}"/>
              </a:ext>
            </a:extLst>
          </p:cNvPr>
          <p:cNvSpPr/>
          <p:nvPr/>
        </p:nvSpPr>
        <p:spPr>
          <a:xfrm>
            <a:off x="780319" y="1805712"/>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rgbClr val="000048"/>
                </a:solidFill>
              </a:rPr>
              <a:t>代理店様対応</a:t>
            </a:r>
          </a:p>
        </p:txBody>
      </p:sp>
      <p:sp>
        <p:nvSpPr>
          <p:cNvPr id="85" name="四角形: 角を丸くする 84">
            <a:extLst>
              <a:ext uri="{FF2B5EF4-FFF2-40B4-BE49-F238E27FC236}">
                <a16:creationId xmlns:a16="http://schemas.microsoft.com/office/drawing/2014/main" id="{97706FA6-42F5-C350-5F56-DC1FE0C8957C}"/>
              </a:ext>
            </a:extLst>
          </p:cNvPr>
          <p:cNvSpPr/>
          <p:nvPr/>
        </p:nvSpPr>
        <p:spPr>
          <a:xfrm>
            <a:off x="780319" y="4636658"/>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rgbClr val="000048"/>
                </a:solidFill>
              </a:rPr>
              <a:t>代理店様対応</a:t>
            </a:r>
          </a:p>
        </p:txBody>
      </p:sp>
      <p:sp>
        <p:nvSpPr>
          <p:cNvPr id="86" name="四角形: 角を丸くする 85">
            <a:extLst>
              <a:ext uri="{FF2B5EF4-FFF2-40B4-BE49-F238E27FC236}">
                <a16:creationId xmlns:a16="http://schemas.microsoft.com/office/drawing/2014/main" id="{275A5E73-79BC-0C61-6432-8329134DEF59}"/>
              </a:ext>
            </a:extLst>
          </p:cNvPr>
          <p:cNvSpPr/>
          <p:nvPr/>
        </p:nvSpPr>
        <p:spPr>
          <a:xfrm>
            <a:off x="780319" y="3496775"/>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chemeClr val="bg1"/>
                </a:solidFill>
              </a:rPr>
              <a:t>弊社対応</a:t>
            </a:r>
          </a:p>
        </p:txBody>
      </p:sp>
      <p:sp>
        <p:nvSpPr>
          <p:cNvPr id="87" name="テキスト ボックス 86">
            <a:extLst>
              <a:ext uri="{FF2B5EF4-FFF2-40B4-BE49-F238E27FC236}">
                <a16:creationId xmlns:a16="http://schemas.microsoft.com/office/drawing/2014/main" id="{AFB48651-30A6-5249-BCF3-D835B311C9D8}"/>
              </a:ext>
            </a:extLst>
          </p:cNvPr>
          <p:cNvSpPr txBox="1"/>
          <p:nvPr/>
        </p:nvSpPr>
        <p:spPr>
          <a:xfrm>
            <a:off x="595671" y="4285512"/>
            <a:ext cx="6231849" cy="230832"/>
          </a:xfrm>
          <a:prstGeom prst="rect">
            <a:avLst/>
          </a:prstGeom>
          <a:noFill/>
        </p:spPr>
        <p:txBody>
          <a:bodyPr wrap="square" rtlCol="0">
            <a:spAutoFit/>
          </a:bodyPr>
          <a:lstStyle/>
          <a:p>
            <a:pPr algn="just"/>
            <a:r>
              <a:rPr kumimoji="1" lang="ja-JP" altLang="en-US" sz="900" b="1" dirty="0">
                <a:latin typeface="+mn-ea"/>
              </a:rPr>
              <a:t>企業・商材審査承認後に発注入力</a:t>
            </a:r>
            <a:r>
              <a:rPr kumimoji="1" lang="ja-JP" altLang="en-US" sz="900" b="1">
                <a:latin typeface="+mn-ea"/>
              </a:rPr>
              <a:t>ができます</a:t>
            </a:r>
            <a:r>
              <a:rPr lang="ja-JP" altLang="en-US" sz="900" b="1">
                <a:latin typeface="+mn-ea"/>
              </a:rPr>
              <a:t>。下記発注前に</a:t>
            </a:r>
            <a:r>
              <a:rPr lang="en-US" altLang="ja-JP" sz="900" b="1" dirty="0">
                <a:latin typeface="+mn-ea"/>
              </a:rPr>
              <a:t>P.28</a:t>
            </a:r>
            <a:r>
              <a:rPr lang="ja-JP" altLang="en-US" sz="900" b="1">
                <a:latin typeface="+mn-ea"/>
              </a:rPr>
              <a:t>または</a:t>
            </a:r>
            <a:r>
              <a:rPr lang="en-US" altLang="ja-JP" sz="900" b="1" dirty="0">
                <a:latin typeface="+mn-ea"/>
              </a:rPr>
              <a:t>P.29</a:t>
            </a:r>
            <a:r>
              <a:rPr lang="ja-JP" altLang="en-US" sz="900" b="1">
                <a:latin typeface="+mn-ea"/>
              </a:rPr>
              <a:t>の</a:t>
            </a:r>
            <a:r>
              <a:rPr lang="en-US" altLang="ja-JP" sz="900" b="1" dirty="0">
                <a:latin typeface="+mn-ea"/>
              </a:rPr>
              <a:t>STEP</a:t>
            </a:r>
            <a:r>
              <a:rPr lang="ja-JP" altLang="en-US" sz="900" b="1">
                <a:latin typeface="+mn-ea"/>
              </a:rPr>
              <a:t>３</a:t>
            </a:r>
            <a:r>
              <a:rPr lang="en-US" altLang="ja-JP" sz="900" b="1" dirty="0">
                <a:latin typeface="+mn-ea"/>
              </a:rPr>
              <a:t>,</a:t>
            </a:r>
            <a:r>
              <a:rPr lang="ja-JP" altLang="en-US" sz="900" b="1">
                <a:latin typeface="+mn-ea"/>
              </a:rPr>
              <a:t>４を</a:t>
            </a:r>
            <a:r>
              <a:rPr lang="ja-JP" altLang="en-US" sz="900" b="1" dirty="0">
                <a:latin typeface="+mn-ea"/>
              </a:rPr>
              <a:t>完了させてください。</a:t>
            </a:r>
          </a:p>
        </p:txBody>
      </p:sp>
      <p:sp>
        <p:nvSpPr>
          <p:cNvPr id="88" name="二等辺三角形 87">
            <a:extLst>
              <a:ext uri="{FF2B5EF4-FFF2-40B4-BE49-F238E27FC236}">
                <a16:creationId xmlns:a16="http://schemas.microsoft.com/office/drawing/2014/main" id="{FF4FF74F-4538-D64C-AD29-710CADD9F0A2}"/>
              </a:ext>
            </a:extLst>
          </p:cNvPr>
          <p:cNvSpPr/>
          <p:nvPr/>
        </p:nvSpPr>
        <p:spPr>
          <a:xfrm flipV="1">
            <a:off x="3568797" y="410695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9" name="テキスト ボックス 88">
            <a:extLst>
              <a:ext uri="{FF2B5EF4-FFF2-40B4-BE49-F238E27FC236}">
                <a16:creationId xmlns:a16="http://schemas.microsoft.com/office/drawing/2014/main" id="{7A7C8B90-6895-E009-051A-5BA331891BE4}"/>
              </a:ext>
            </a:extLst>
          </p:cNvPr>
          <p:cNvSpPr txBox="1"/>
          <p:nvPr/>
        </p:nvSpPr>
        <p:spPr>
          <a:xfrm>
            <a:off x="595671" y="6229249"/>
            <a:ext cx="6160452" cy="369332"/>
          </a:xfrm>
          <a:prstGeom prst="rect">
            <a:avLst/>
          </a:prstGeom>
          <a:noFill/>
        </p:spPr>
        <p:txBody>
          <a:bodyPr wrap="square" rtlCol="0">
            <a:spAutoFit/>
          </a:bodyPr>
          <a:lstStyle/>
          <a:p>
            <a:r>
              <a:rPr kumimoji="1" lang="ja-JP" altLang="en-US" sz="900" b="1" dirty="0"/>
              <a:t>弊社にて発注内容を確認のうえ、「発注受領」となり契約成立となります。</a:t>
            </a:r>
            <a:endParaRPr kumimoji="1" lang="en-US" altLang="ja-JP" sz="900" b="1" dirty="0"/>
          </a:p>
          <a:p>
            <a:r>
              <a:rPr lang="ja-JP" altLang="en-US" sz="900" b="1" dirty="0"/>
              <a:t>契約成立後は制作・掲載準備を進めますので、キャンセルは承れません。ご注意ください。</a:t>
            </a:r>
            <a:endParaRPr kumimoji="1" lang="ja-JP" altLang="en-US" sz="900" b="1" dirty="0"/>
          </a:p>
        </p:txBody>
      </p:sp>
      <p:pic>
        <p:nvPicPr>
          <p:cNvPr id="91" name="図 90" descr="グラフィカル ユーザー インターフェイス, アプリケーション&#10;&#10;AI 生成コンテンツは誤りを含む可能性があります。">
            <a:extLst>
              <a:ext uri="{FF2B5EF4-FFF2-40B4-BE49-F238E27FC236}">
                <a16:creationId xmlns:a16="http://schemas.microsoft.com/office/drawing/2014/main" id="{AEAEBB1E-8216-2EB5-B1E3-66364D65D56F}"/>
              </a:ext>
            </a:extLst>
          </p:cNvPr>
          <p:cNvPicPr>
            <a:picLocks noChangeAspect="1"/>
          </p:cNvPicPr>
          <p:nvPr/>
        </p:nvPicPr>
        <p:blipFill>
          <a:blip r:embed="rId4"/>
          <a:stretch>
            <a:fillRect/>
          </a:stretch>
        </p:blipFill>
        <p:spPr>
          <a:xfrm>
            <a:off x="7200321" y="2096497"/>
            <a:ext cx="4306409" cy="1291923"/>
          </a:xfrm>
          <a:prstGeom prst="rect">
            <a:avLst/>
          </a:prstGeom>
          <a:ln>
            <a:solidFill>
              <a:schemeClr val="accent5"/>
            </a:solidFill>
          </a:ln>
        </p:spPr>
      </p:pic>
      <p:pic>
        <p:nvPicPr>
          <p:cNvPr id="95" name="図 94" descr="グラフィカル ユーザー インターフェイス, アプリケーション, Word&#10;&#10;AI 生成コンテンツは誤りを含む可能性があります。">
            <a:extLst>
              <a:ext uri="{FF2B5EF4-FFF2-40B4-BE49-F238E27FC236}">
                <a16:creationId xmlns:a16="http://schemas.microsoft.com/office/drawing/2014/main" id="{7EBAC34B-9B82-D541-7534-2132DFE72D54}"/>
              </a:ext>
            </a:extLst>
          </p:cNvPr>
          <p:cNvPicPr>
            <a:picLocks noChangeAspect="1"/>
          </p:cNvPicPr>
          <p:nvPr/>
        </p:nvPicPr>
        <p:blipFill>
          <a:blip r:embed="rId5"/>
          <a:stretch>
            <a:fillRect/>
          </a:stretch>
        </p:blipFill>
        <p:spPr>
          <a:xfrm>
            <a:off x="7200320" y="3875902"/>
            <a:ext cx="2426959" cy="1402738"/>
          </a:xfrm>
          <a:prstGeom prst="rect">
            <a:avLst/>
          </a:prstGeom>
          <a:ln>
            <a:solidFill>
              <a:schemeClr val="accent5"/>
            </a:solidFill>
          </a:ln>
        </p:spPr>
      </p:pic>
      <p:sp>
        <p:nvSpPr>
          <p:cNvPr id="98" name="四角形: 角を丸くする 97">
            <a:extLst>
              <a:ext uri="{FF2B5EF4-FFF2-40B4-BE49-F238E27FC236}">
                <a16:creationId xmlns:a16="http://schemas.microsoft.com/office/drawing/2014/main" id="{4AFF4D83-42BF-D03E-23C0-AF02F96E5F16}"/>
              </a:ext>
            </a:extLst>
          </p:cNvPr>
          <p:cNvSpPr/>
          <p:nvPr/>
        </p:nvSpPr>
        <p:spPr>
          <a:xfrm>
            <a:off x="7200320" y="3597494"/>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bIns="46800" rtlCol="0" anchor="ctr"/>
          <a:lstStyle/>
          <a:p>
            <a:pPr algn="ctr"/>
            <a:r>
              <a:rPr kumimoji="1" lang="ja-JP" altLang="en-US" sz="900" b="1" dirty="0">
                <a:solidFill>
                  <a:schemeClr val="bg1"/>
                </a:solidFill>
              </a:rPr>
              <a:t>発注画面</a:t>
            </a:r>
          </a:p>
        </p:txBody>
      </p:sp>
      <p:sp>
        <p:nvSpPr>
          <p:cNvPr id="99" name="四角形: 角を丸くする 98">
            <a:extLst>
              <a:ext uri="{FF2B5EF4-FFF2-40B4-BE49-F238E27FC236}">
                <a16:creationId xmlns:a16="http://schemas.microsoft.com/office/drawing/2014/main" id="{761D42FD-C482-0A9B-B2D8-23E7CEEBF41C}"/>
              </a:ext>
            </a:extLst>
          </p:cNvPr>
          <p:cNvSpPr/>
          <p:nvPr/>
        </p:nvSpPr>
        <p:spPr>
          <a:xfrm>
            <a:off x="7200320" y="1805712"/>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bIns="46800" rtlCol="0" anchor="ctr"/>
          <a:lstStyle/>
          <a:p>
            <a:pPr algn="ctr"/>
            <a:r>
              <a:rPr kumimoji="1" lang="ja-JP" altLang="en-US" sz="900" b="1" dirty="0">
                <a:solidFill>
                  <a:schemeClr val="bg1"/>
                </a:solidFill>
              </a:rPr>
              <a:t>案件作成画面</a:t>
            </a:r>
            <a:endParaRPr kumimoji="1" lang="en-US" altLang="ja-JP" sz="900" b="1" dirty="0">
              <a:solidFill>
                <a:schemeClr val="bg1"/>
              </a:solidFill>
            </a:endParaRPr>
          </a:p>
        </p:txBody>
      </p:sp>
      <p:sp>
        <p:nvSpPr>
          <p:cNvPr id="104" name="正方形/長方形 103">
            <a:extLst>
              <a:ext uri="{FF2B5EF4-FFF2-40B4-BE49-F238E27FC236}">
                <a16:creationId xmlns:a16="http://schemas.microsoft.com/office/drawing/2014/main" id="{C4AE6D06-F3ED-DDBF-3234-D03DC8FDA727}"/>
              </a:ext>
            </a:extLst>
          </p:cNvPr>
          <p:cNvSpPr/>
          <p:nvPr/>
        </p:nvSpPr>
        <p:spPr>
          <a:xfrm>
            <a:off x="8220795" y="4453975"/>
            <a:ext cx="3285935" cy="974218"/>
          </a:xfrm>
          <a:prstGeom prst="rect">
            <a:avLst/>
          </a:prstGeom>
          <a:solidFill>
            <a:srgbClr val="002AFF">
              <a:lumMod val="20000"/>
              <a:lumOff val="80000"/>
            </a:srgbClr>
          </a:solidFill>
          <a:ln w="19050" cap="flat" cmpd="sng" algn="ctr">
            <a:noFill/>
            <a:prstDash val="solid"/>
            <a:miter lim="800000"/>
          </a:ln>
          <a:effectLst/>
        </p:spPr>
        <p:txBody>
          <a:bodyPr rtlCol="0" anchor="ctr"/>
          <a:lstStyle/>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制作進行のため、</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掲載日が決まっていない段階で</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お申し込みいただく場合は、</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「契約日有無」で「無」を選択し、</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「掲載期間未定」にチェックを</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入れてください</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50000"/>
              </a:lnSpc>
              <a:spcBef>
                <a:spcPct val="0"/>
              </a:spcBef>
              <a:spcAft>
                <a:spcPct val="0"/>
              </a:spcAft>
              <a:buClrTx/>
              <a:buSzTx/>
              <a:buFontTx/>
              <a:buNone/>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発注後の対応方法は次ページ参照</a:t>
            </a:r>
            <a:endPar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4" name="Google Shape;75;g3dd45998c6a_3_11" descr="アイコン&#10;&#10;自動的に生成された説明">
            <a:extLst>
              <a:ext uri="{FF2B5EF4-FFF2-40B4-BE49-F238E27FC236}">
                <a16:creationId xmlns:a16="http://schemas.microsoft.com/office/drawing/2014/main" id="{31E07442-95FC-026B-7181-A119E6CC79FA}"/>
              </a:ext>
            </a:extLst>
          </p:cNvPr>
          <p:cNvPicPr preferRelativeResize="0">
            <a:picLocks/>
          </p:cNvPicPr>
          <p:nvPr/>
        </p:nvPicPr>
        <p:blipFill rotWithShape="1">
          <a:blip r:embed="rId6">
            <a:alphaModFix/>
          </a:blip>
          <a:srcRect/>
          <a:stretch/>
        </p:blipFill>
        <p:spPr>
          <a:xfrm>
            <a:off x="56609" y="31805"/>
            <a:ext cx="498782" cy="497680"/>
          </a:xfrm>
          <a:prstGeom prst="rect">
            <a:avLst/>
          </a:prstGeom>
          <a:noFill/>
          <a:ln>
            <a:noFill/>
          </a:ln>
        </p:spPr>
      </p:pic>
    </p:spTree>
    <p:extLst>
      <p:ext uri="{BB962C8B-B14F-4D97-AF65-F5344CB8AC3E}">
        <p14:creationId xmlns:p14="http://schemas.microsoft.com/office/powerpoint/2010/main" val="3117539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56F8E-FC81-BEC6-20DB-A57B8891BCA9}"/>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C94405EC-6B82-BFEF-139F-04E67FFEEC11}"/>
              </a:ext>
            </a:extLst>
          </p:cNvPr>
          <p:cNvSpPr>
            <a:spLocks noGrp="1"/>
          </p:cNvSpPr>
          <p:nvPr>
            <p:ph type="body" sz="quarter" idx="10"/>
          </p:nvPr>
        </p:nvSpPr>
        <p:spPr/>
        <p:txBody>
          <a:bodyPr/>
          <a:lstStyle/>
          <a:p>
            <a:r>
              <a:rPr lang="ja-JP" altLang="en-US"/>
              <a:t>お申し込み方法</a:t>
            </a:r>
            <a:r>
              <a:rPr lang="en-US" altLang="ja-JP" dirty="0"/>
              <a:t>(LINE</a:t>
            </a:r>
            <a:r>
              <a:rPr lang="ja-JP" altLang="en-US"/>
              <a:t>スタンプ訴求プラン</a:t>
            </a:r>
            <a:r>
              <a:rPr lang="en-US" altLang="ja-JP" dirty="0"/>
              <a:t>,</a:t>
            </a:r>
            <a:r>
              <a:rPr lang="ja-JP" altLang="en-US"/>
              <a:t>キャンペーンの場合</a:t>
            </a:r>
            <a:r>
              <a:rPr lang="en-US" altLang="ja-JP" dirty="0"/>
              <a:t>)</a:t>
            </a:r>
            <a:endParaRPr lang="ja-JP" altLang="en-US" dirty="0"/>
          </a:p>
        </p:txBody>
      </p:sp>
      <p:sp>
        <p:nvSpPr>
          <p:cNvPr id="45" name="テキスト プレースホルダー 1">
            <a:extLst>
              <a:ext uri="{FF2B5EF4-FFF2-40B4-BE49-F238E27FC236}">
                <a16:creationId xmlns:a16="http://schemas.microsoft.com/office/drawing/2014/main" id="{CF0DE2FB-48E4-2968-6F0A-7BBFC1764BCC}"/>
              </a:ext>
            </a:extLst>
          </p:cNvPr>
          <p:cNvSpPr>
            <a:spLocks noGrp="1"/>
          </p:cNvSpPr>
          <p:nvPr>
            <p:ph type="body" sz="quarter" idx="12"/>
          </p:nvPr>
        </p:nvSpPr>
        <p:spPr>
          <a:xfrm>
            <a:off x="595671" y="81412"/>
            <a:ext cx="866756" cy="410840"/>
          </a:xfrm>
        </p:spPr>
        <p:txBody>
          <a:bodyPr/>
          <a:lstStyle/>
          <a:p>
            <a:pPr marL="0" indent="0" algn="l">
              <a:buNone/>
            </a:pPr>
            <a:r>
              <a:rPr lang="ja-JP" altLang="en-US" spc="0" dirty="0"/>
              <a:t>実施フロー</a:t>
            </a:r>
          </a:p>
        </p:txBody>
      </p:sp>
      <p:sp>
        <p:nvSpPr>
          <p:cNvPr id="2" name="タイトル 2">
            <a:extLst>
              <a:ext uri="{FF2B5EF4-FFF2-40B4-BE49-F238E27FC236}">
                <a16:creationId xmlns:a16="http://schemas.microsoft.com/office/drawing/2014/main" id="{F3138E8E-9AF8-AD38-0160-ED5F8E8FAAE0}"/>
              </a:ext>
            </a:extLst>
          </p:cNvPr>
          <p:cNvSpPr txBox="1">
            <a:spLocks/>
          </p:cNvSpPr>
          <p:nvPr/>
        </p:nvSpPr>
        <p:spPr>
          <a:xfrm>
            <a:off x="612270" y="1000178"/>
            <a:ext cx="11263396" cy="955374"/>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800" b="1" u="sng" dirty="0">
                <a:solidFill>
                  <a:srgbClr val="0D0D0D"/>
                </a:solidFill>
                <a:latin typeface="メイリオ" panose="020B0604030504040204" pitchFamily="50" charset="-128"/>
                <a:ea typeface="メイリオ" panose="020B0604030504040204" pitchFamily="50" charset="-128"/>
              </a:rPr>
              <a:t>「掲載期間未定」で発注後の対応方法</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a:solidFill>
                  <a:srgbClr val="0D0D0D"/>
                </a:solidFill>
                <a:latin typeface="メイリオ" panose="020B0604030504040204" pitchFamily="50" charset="-128"/>
                <a:ea typeface="メイリオ" panose="020B0604030504040204" pitchFamily="50" charset="-128"/>
              </a:rPr>
              <a:t>掲載</a:t>
            </a:r>
            <a:r>
              <a:rPr lang="ja-JP" altLang="en-US" sz="1400" dirty="0">
                <a:solidFill>
                  <a:srgbClr val="0D0D0D"/>
                </a:solidFill>
                <a:latin typeface="メイリオ" panose="020B0604030504040204" pitchFamily="50" charset="-128"/>
                <a:ea typeface="メイリオ" panose="020B0604030504040204" pitchFamily="50" charset="-128"/>
              </a:rPr>
              <a:t>日が決まっていない段階でお申し込みいただく場合は「掲載期間未定」で発注いただけます。</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発注受領後に制作対応を進めますので、掲載期間確定後に発注画面で掲載期間を入力し、再発注してください。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0DDB8BFB-0FCE-A48B-DA6D-44887F6F266C}"/>
              </a:ext>
            </a:extLst>
          </p:cNvPr>
          <p:cNvSpPr/>
          <p:nvPr/>
        </p:nvSpPr>
        <p:spPr>
          <a:xfrm>
            <a:off x="666233" y="3081496"/>
            <a:ext cx="1152000" cy="908287"/>
          </a:xfrm>
          <a:prstGeom prst="rect">
            <a:avLst/>
          </a:prstGeom>
          <a:solidFill>
            <a:schemeClr val="bg1"/>
          </a:solidFill>
          <a:ln w="28575" cap="flat" cmpd="sng" algn="ctr">
            <a:solidFill>
              <a:srgbClr val="000048"/>
            </a:solidFill>
            <a:prstDash val="solid"/>
            <a:miter lim="800000"/>
          </a:ln>
          <a:effectLst/>
        </p:spPr>
        <p:txBody>
          <a:bodyPr bIns="251999"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a:ln>
                  <a:noFill/>
                </a:ln>
                <a:solidFill>
                  <a:srgbClr val="000048"/>
                </a:solidFill>
                <a:effectLst/>
                <a:uLnTx/>
                <a:uFillTx/>
                <a:latin typeface="Calibri" panose="020F0502020204030204"/>
                <a:ea typeface="メイリオ" panose="020B0604030504040204" pitchFamily="50" charset="-128"/>
                <a:cs typeface="+mn-cs"/>
              </a:rPr>
              <a:t>発注内容確認</a:t>
            </a:r>
            <a:endParaRPr kumimoji="0" lang="ja-JP" altLang="en-US" sz="105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endParaRPr>
          </a:p>
        </p:txBody>
      </p:sp>
      <p:sp>
        <p:nvSpPr>
          <p:cNvPr id="5" name="正方形/長方形 4">
            <a:extLst>
              <a:ext uri="{FF2B5EF4-FFF2-40B4-BE49-F238E27FC236}">
                <a16:creationId xmlns:a16="http://schemas.microsoft.com/office/drawing/2014/main" id="{4115C0A1-87D8-7FB1-A43A-C47409E68872}"/>
              </a:ext>
            </a:extLst>
          </p:cNvPr>
          <p:cNvSpPr/>
          <p:nvPr/>
        </p:nvSpPr>
        <p:spPr>
          <a:xfrm>
            <a:off x="1826531" y="3081496"/>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掲載期間以外の発注内容を確認のうえ「発注受領」します。</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発注ステータスを「掲載期間待ち」に変更します。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 name="四角形: 角を丸くする 5">
            <a:extLst>
              <a:ext uri="{FF2B5EF4-FFF2-40B4-BE49-F238E27FC236}">
                <a16:creationId xmlns:a16="http://schemas.microsoft.com/office/drawing/2014/main" id="{09067715-CD4D-24AD-A681-E0B463C002ED}"/>
              </a:ext>
            </a:extLst>
          </p:cNvPr>
          <p:cNvSpPr/>
          <p:nvPr/>
        </p:nvSpPr>
        <p:spPr>
          <a:xfrm>
            <a:off x="780319" y="3138537"/>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chemeClr val="bg1"/>
                </a:solidFill>
              </a:rPr>
              <a:t>弊社対応</a:t>
            </a:r>
          </a:p>
        </p:txBody>
      </p:sp>
      <p:sp>
        <p:nvSpPr>
          <p:cNvPr id="8" name="テキスト ボックス 7">
            <a:extLst>
              <a:ext uri="{FF2B5EF4-FFF2-40B4-BE49-F238E27FC236}">
                <a16:creationId xmlns:a16="http://schemas.microsoft.com/office/drawing/2014/main" id="{9BE03C9B-5EB6-B7A0-EAAB-C4C4ECFFF3C6}"/>
              </a:ext>
            </a:extLst>
          </p:cNvPr>
          <p:cNvSpPr txBox="1"/>
          <p:nvPr/>
        </p:nvSpPr>
        <p:spPr>
          <a:xfrm>
            <a:off x="595671" y="4059022"/>
            <a:ext cx="6149346" cy="369332"/>
          </a:xfrm>
          <a:prstGeom prst="rect">
            <a:avLst/>
          </a:prstGeom>
          <a:noFill/>
        </p:spPr>
        <p:txBody>
          <a:bodyPr wrap="square" rtlCol="0">
            <a:spAutoFit/>
          </a:bodyPr>
          <a:lstStyle/>
          <a:p>
            <a:r>
              <a:rPr kumimoji="1" lang="ja-JP" altLang="en-US" sz="900" b="1" dirty="0"/>
              <a:t>契約成立となり制作対応を進めます。</a:t>
            </a:r>
            <a:endParaRPr kumimoji="1" lang="en-US" altLang="ja-JP" sz="900" b="1" dirty="0"/>
          </a:p>
          <a:p>
            <a:r>
              <a:rPr kumimoji="1" lang="ja-JP" altLang="en-US" sz="900" b="1" dirty="0"/>
              <a:t>発注ステータスは「掲載期間待ち」となりますが、</a:t>
            </a:r>
            <a:r>
              <a:rPr lang="ja-JP" altLang="en-US" sz="900" b="1" dirty="0"/>
              <a:t>キャンセルは承れません。ご注意ください。</a:t>
            </a:r>
            <a:endParaRPr kumimoji="1" lang="ja-JP" altLang="en-US" sz="900" b="1" dirty="0"/>
          </a:p>
        </p:txBody>
      </p:sp>
      <p:sp>
        <p:nvSpPr>
          <p:cNvPr id="9" name="正方形/長方形 8">
            <a:extLst>
              <a:ext uri="{FF2B5EF4-FFF2-40B4-BE49-F238E27FC236}">
                <a16:creationId xmlns:a16="http://schemas.microsoft.com/office/drawing/2014/main" id="{22F03F4B-F89C-BBDF-6C02-26B9F911169D}"/>
              </a:ext>
            </a:extLst>
          </p:cNvPr>
          <p:cNvSpPr/>
          <p:nvPr/>
        </p:nvSpPr>
        <p:spPr>
          <a:xfrm>
            <a:off x="666233" y="4701967"/>
            <a:ext cx="1152000" cy="908287"/>
          </a:xfrm>
          <a:prstGeom prst="rect">
            <a:avLst/>
          </a:prstGeom>
          <a:solidFill>
            <a:srgbClr val="000048"/>
          </a:solidFill>
          <a:ln w="28575" cap="flat" cmpd="sng" algn="ctr">
            <a:solidFill>
              <a:srgbClr val="000048"/>
            </a:solidFill>
            <a:prstDash val="solid"/>
            <a:miter lim="800000"/>
          </a:ln>
          <a:effectLst/>
        </p:spPr>
        <p:txBody>
          <a:bodyPr bIns="251999"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再発注</a:t>
            </a:r>
          </a:p>
        </p:txBody>
      </p:sp>
      <p:sp>
        <p:nvSpPr>
          <p:cNvPr id="10" name="正方形/長方形 9">
            <a:extLst>
              <a:ext uri="{FF2B5EF4-FFF2-40B4-BE49-F238E27FC236}">
                <a16:creationId xmlns:a16="http://schemas.microsoft.com/office/drawing/2014/main" id="{B1AE2AA9-E5FB-4CBE-9760-8E547992D3D6}"/>
              </a:ext>
            </a:extLst>
          </p:cNvPr>
          <p:cNvSpPr/>
          <p:nvPr/>
        </p:nvSpPr>
        <p:spPr>
          <a:xfrm>
            <a:off x="1826531" y="4701967"/>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R="0" lvl="0" defTabSz="914400" eaLnBrk="0" fontAlgn="base" latinLnBrk="0" hangingPunct="0">
              <a:lnSpc>
                <a:spcPct val="120000"/>
              </a:lnSpc>
              <a:spcBef>
                <a:spcPct val="0"/>
              </a:spcBef>
              <a:spcAft>
                <a:spcPct val="0"/>
              </a:spcAft>
              <a:buClrTx/>
              <a:buSzTx/>
              <a:tabLst/>
              <a:defRPr/>
            </a:pP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再発注期限</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：掲載開始日の前営業日から数えて</a:t>
            </a:r>
            <a:r>
              <a:rPr kumimoji="0" lang="en-US" altLang="ja-JP"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5</a:t>
            </a:r>
            <a:r>
              <a:rPr kumimoji="0" lang="ja-JP" altLang="en-US"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営業日前</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まで</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「契約日有無」を「</a:t>
            </a:r>
            <a:r>
              <a:rPr kumimoji="0" lang="ja-JP" altLang="en-US" sz="1100" kern="0" dirty="0">
                <a:solidFill>
                  <a:srgbClr val="000000"/>
                </a:solidFill>
                <a:latin typeface="メイリオ" panose="020B0604030504040204" pitchFamily="50" charset="-128"/>
                <a:ea typeface="メイリオ" panose="020B0604030504040204" pitchFamily="50" charset="-128"/>
              </a:rPr>
              <a:t>有</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」に変更し「掲載期間未定」に確定した掲載期間を</a:t>
            </a:r>
            <a:br>
              <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入力して再発注してください</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1" name="四角形: 角を丸くする 10">
            <a:extLst>
              <a:ext uri="{FF2B5EF4-FFF2-40B4-BE49-F238E27FC236}">
                <a16:creationId xmlns:a16="http://schemas.microsoft.com/office/drawing/2014/main" id="{95F66E5E-771B-4AE0-A18A-953FF0975B6B}"/>
              </a:ext>
            </a:extLst>
          </p:cNvPr>
          <p:cNvSpPr/>
          <p:nvPr/>
        </p:nvSpPr>
        <p:spPr>
          <a:xfrm>
            <a:off x="780319" y="4759008"/>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rgbClr val="000048"/>
                </a:solidFill>
              </a:rPr>
              <a:t>代理店様対応</a:t>
            </a:r>
          </a:p>
        </p:txBody>
      </p:sp>
      <p:sp>
        <p:nvSpPr>
          <p:cNvPr id="12" name="二等辺三角形 11">
            <a:extLst>
              <a:ext uri="{FF2B5EF4-FFF2-40B4-BE49-F238E27FC236}">
                <a16:creationId xmlns:a16="http://schemas.microsoft.com/office/drawing/2014/main" id="{40A5CBF6-2C22-71D0-3DC2-196BCE17E888}"/>
              </a:ext>
            </a:extLst>
          </p:cNvPr>
          <p:cNvSpPr/>
          <p:nvPr/>
        </p:nvSpPr>
        <p:spPr>
          <a:xfrm flipV="1">
            <a:off x="3568797" y="4504214"/>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3" name="二等辺三角形 12">
            <a:extLst>
              <a:ext uri="{FF2B5EF4-FFF2-40B4-BE49-F238E27FC236}">
                <a16:creationId xmlns:a16="http://schemas.microsoft.com/office/drawing/2014/main" id="{FCE200E5-3A10-47A7-F5FF-053EDCC011F1}"/>
              </a:ext>
            </a:extLst>
          </p:cNvPr>
          <p:cNvSpPr/>
          <p:nvPr/>
        </p:nvSpPr>
        <p:spPr>
          <a:xfrm flipV="1">
            <a:off x="3568797" y="5722908"/>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4" name="テキスト ボックス 13">
            <a:extLst>
              <a:ext uri="{FF2B5EF4-FFF2-40B4-BE49-F238E27FC236}">
                <a16:creationId xmlns:a16="http://schemas.microsoft.com/office/drawing/2014/main" id="{F66EDEEE-9681-CC6E-BCFD-EDF13002D3B7}"/>
              </a:ext>
            </a:extLst>
          </p:cNvPr>
          <p:cNvSpPr txBox="1"/>
          <p:nvPr/>
        </p:nvSpPr>
        <p:spPr>
          <a:xfrm>
            <a:off x="595671" y="5912753"/>
            <a:ext cx="6149346" cy="230832"/>
          </a:xfrm>
          <a:prstGeom prst="rect">
            <a:avLst/>
          </a:prstGeom>
          <a:noFill/>
        </p:spPr>
        <p:txBody>
          <a:bodyPr wrap="square" rtlCol="0">
            <a:spAutoFit/>
          </a:bodyPr>
          <a:lstStyle/>
          <a:p>
            <a:r>
              <a:rPr kumimoji="1" lang="ja-JP" altLang="en-US" sz="900" b="1" dirty="0"/>
              <a:t>弊社にて再度発注内容を確認のうえ、発注ステータスを「発注受領」に変更します。</a:t>
            </a:r>
          </a:p>
        </p:txBody>
      </p:sp>
      <p:pic>
        <p:nvPicPr>
          <p:cNvPr id="16" name="図 15" descr="テキスト&#10;&#10;AI 生成コンテンツは誤りを含む可能性があります。">
            <a:extLst>
              <a:ext uri="{FF2B5EF4-FFF2-40B4-BE49-F238E27FC236}">
                <a16:creationId xmlns:a16="http://schemas.microsoft.com/office/drawing/2014/main" id="{4D90EB61-1F93-45EF-44B7-934FFC6DF0A6}"/>
              </a:ext>
            </a:extLst>
          </p:cNvPr>
          <p:cNvPicPr>
            <a:picLocks noChangeAspect="1"/>
          </p:cNvPicPr>
          <p:nvPr/>
        </p:nvPicPr>
        <p:blipFill>
          <a:blip r:embed="rId3"/>
          <a:stretch>
            <a:fillRect/>
          </a:stretch>
        </p:blipFill>
        <p:spPr>
          <a:xfrm>
            <a:off x="7200321" y="2449365"/>
            <a:ext cx="4306409" cy="1499919"/>
          </a:xfrm>
          <a:prstGeom prst="rect">
            <a:avLst/>
          </a:prstGeom>
          <a:ln>
            <a:solidFill>
              <a:schemeClr val="accent5"/>
            </a:solidFill>
          </a:ln>
        </p:spPr>
      </p:pic>
      <p:sp>
        <p:nvSpPr>
          <p:cNvPr id="18" name="四角形: 角を丸くする 17">
            <a:extLst>
              <a:ext uri="{FF2B5EF4-FFF2-40B4-BE49-F238E27FC236}">
                <a16:creationId xmlns:a16="http://schemas.microsoft.com/office/drawing/2014/main" id="{F4B876B0-8508-0FE2-442B-1834EDC19443}"/>
              </a:ext>
            </a:extLst>
          </p:cNvPr>
          <p:cNvSpPr/>
          <p:nvPr/>
        </p:nvSpPr>
        <p:spPr>
          <a:xfrm>
            <a:off x="7200322" y="2161983"/>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chemeClr val="bg1"/>
                </a:solidFill>
              </a:rPr>
              <a:t>案件管理画面</a:t>
            </a:r>
            <a:endParaRPr kumimoji="1" lang="en-US" altLang="ja-JP" sz="900" b="1" dirty="0">
              <a:solidFill>
                <a:schemeClr val="bg1"/>
              </a:solidFill>
            </a:endParaRPr>
          </a:p>
        </p:txBody>
      </p:sp>
      <p:sp>
        <p:nvSpPr>
          <p:cNvPr id="21" name="正方形/長方形 20">
            <a:extLst>
              <a:ext uri="{FF2B5EF4-FFF2-40B4-BE49-F238E27FC236}">
                <a16:creationId xmlns:a16="http://schemas.microsoft.com/office/drawing/2014/main" id="{D463ADC2-4B48-6A23-6AE8-4F8390B26098}"/>
              </a:ext>
            </a:extLst>
          </p:cNvPr>
          <p:cNvSpPr/>
          <p:nvPr/>
        </p:nvSpPr>
        <p:spPr>
          <a:xfrm>
            <a:off x="666233" y="2110886"/>
            <a:ext cx="1152000" cy="655238"/>
          </a:xfrm>
          <a:prstGeom prst="rect">
            <a:avLst/>
          </a:prstGeom>
          <a:solidFill>
            <a:srgbClr val="000048"/>
          </a:solidFill>
          <a:ln w="28575" cap="flat" cmpd="sng" algn="ctr">
            <a:solidFill>
              <a:srgbClr val="000048"/>
            </a:solidFill>
            <a:prstDash val="solid"/>
            <a:miter lim="800000"/>
          </a:ln>
          <a:effectLst/>
        </p:spPr>
        <p:txBody>
          <a:bodyPr bIns="1080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22" name="正方形/長方形 21">
            <a:extLst>
              <a:ext uri="{FF2B5EF4-FFF2-40B4-BE49-F238E27FC236}">
                <a16:creationId xmlns:a16="http://schemas.microsoft.com/office/drawing/2014/main" id="{C12CA477-EADD-C97D-6220-CA5BF6E8E15D}"/>
              </a:ext>
            </a:extLst>
          </p:cNvPr>
          <p:cNvSpPr/>
          <p:nvPr/>
        </p:nvSpPr>
        <p:spPr>
          <a:xfrm>
            <a:off x="1826531" y="2110887"/>
            <a:ext cx="5059610" cy="655238"/>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「掲載期間未定」で発注申請完了。</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四角形: 角を丸くする 22">
            <a:extLst>
              <a:ext uri="{FF2B5EF4-FFF2-40B4-BE49-F238E27FC236}">
                <a16:creationId xmlns:a16="http://schemas.microsoft.com/office/drawing/2014/main" id="{ACFCE96D-0BB7-F008-C83F-083EDFDC31E0}"/>
              </a:ext>
            </a:extLst>
          </p:cNvPr>
          <p:cNvSpPr/>
          <p:nvPr/>
        </p:nvSpPr>
        <p:spPr>
          <a:xfrm>
            <a:off x="780319" y="2167927"/>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900" b="1" dirty="0">
                <a:solidFill>
                  <a:srgbClr val="000048"/>
                </a:solidFill>
              </a:rPr>
              <a:t>代理店様対応</a:t>
            </a:r>
          </a:p>
        </p:txBody>
      </p:sp>
      <p:sp>
        <p:nvSpPr>
          <p:cNvPr id="15" name="正方形/長方形 14">
            <a:extLst>
              <a:ext uri="{FF2B5EF4-FFF2-40B4-BE49-F238E27FC236}">
                <a16:creationId xmlns:a16="http://schemas.microsoft.com/office/drawing/2014/main" id="{CD256EF0-8EBF-7385-EB21-1EB7787E4F3F}"/>
              </a:ext>
            </a:extLst>
          </p:cNvPr>
          <p:cNvSpPr/>
          <p:nvPr/>
        </p:nvSpPr>
        <p:spPr>
          <a:xfrm>
            <a:off x="7589686" y="3220925"/>
            <a:ext cx="582404" cy="229018"/>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E4930282-5714-DC51-28DF-69A2548C2183}"/>
              </a:ext>
            </a:extLst>
          </p:cNvPr>
          <p:cNvSpPr/>
          <p:nvPr/>
        </p:nvSpPr>
        <p:spPr>
          <a:xfrm>
            <a:off x="10629944" y="3177599"/>
            <a:ext cx="473194" cy="295348"/>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吹き出し: 四角形 18">
            <a:extLst>
              <a:ext uri="{FF2B5EF4-FFF2-40B4-BE49-F238E27FC236}">
                <a16:creationId xmlns:a16="http://schemas.microsoft.com/office/drawing/2014/main" id="{59905349-4508-E59D-110D-CE9922608BFB}"/>
              </a:ext>
            </a:extLst>
          </p:cNvPr>
          <p:cNvSpPr/>
          <p:nvPr/>
        </p:nvSpPr>
        <p:spPr>
          <a:xfrm>
            <a:off x="8405954" y="3397049"/>
            <a:ext cx="2187020" cy="642054"/>
          </a:xfrm>
          <a:prstGeom prst="wedgeRectCallout">
            <a:avLst>
              <a:gd name="adj1" fmla="val -60113"/>
              <a:gd name="adj2" fmla="val -40980"/>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「発注受領」後に</a:t>
            </a:r>
            <a:endParaRPr kumimoji="1" lang="en-US" altLang="ja-JP" sz="1100" dirty="0">
              <a:solidFill>
                <a:schemeClr val="tx1"/>
              </a:solidFill>
              <a:latin typeface="+mn-ea"/>
            </a:endParaRPr>
          </a:p>
          <a:p>
            <a:pPr algn="ctr"/>
            <a:r>
              <a:rPr lang="ja-JP" altLang="en-US" sz="1100" dirty="0">
                <a:solidFill>
                  <a:schemeClr val="tx1"/>
                </a:solidFill>
                <a:latin typeface="+mn-ea"/>
              </a:rPr>
              <a:t>「掲載期間待ち」となりますが</a:t>
            </a:r>
            <a:endParaRPr lang="en-US" altLang="ja-JP" sz="1100" dirty="0">
              <a:solidFill>
                <a:schemeClr val="tx1"/>
              </a:solidFill>
              <a:latin typeface="+mn-ea"/>
            </a:endParaRPr>
          </a:p>
          <a:p>
            <a:pPr algn="ctr"/>
            <a:r>
              <a:rPr kumimoji="1" lang="ja-JP" altLang="en-US" sz="1100" dirty="0">
                <a:solidFill>
                  <a:schemeClr val="tx1"/>
                </a:solidFill>
                <a:latin typeface="+mn-ea"/>
              </a:rPr>
              <a:t>契約成立となり制作進行します</a:t>
            </a:r>
          </a:p>
        </p:txBody>
      </p:sp>
      <p:sp>
        <p:nvSpPr>
          <p:cNvPr id="20" name="吹き出し: 四角形 19">
            <a:extLst>
              <a:ext uri="{FF2B5EF4-FFF2-40B4-BE49-F238E27FC236}">
                <a16:creationId xmlns:a16="http://schemas.microsoft.com/office/drawing/2014/main" id="{3BC20585-9F70-9715-DF32-00813456CD34}"/>
              </a:ext>
            </a:extLst>
          </p:cNvPr>
          <p:cNvSpPr/>
          <p:nvPr/>
        </p:nvSpPr>
        <p:spPr>
          <a:xfrm>
            <a:off x="9048242" y="2530649"/>
            <a:ext cx="1527479" cy="435120"/>
          </a:xfrm>
          <a:prstGeom prst="wedgeRectCallout">
            <a:avLst>
              <a:gd name="adj1" fmla="val 52815"/>
              <a:gd name="adj2" fmla="val 94092"/>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掲載期間確定後に</a:t>
            </a:r>
            <a:endParaRPr kumimoji="1" lang="en-US" altLang="ja-JP" sz="1100" dirty="0">
              <a:solidFill>
                <a:schemeClr val="tx1"/>
              </a:solidFill>
              <a:latin typeface="+mn-ea"/>
            </a:endParaRPr>
          </a:p>
          <a:p>
            <a:pPr algn="ctr"/>
            <a:r>
              <a:rPr kumimoji="1" lang="ja-JP" altLang="en-US" sz="1100" dirty="0">
                <a:solidFill>
                  <a:schemeClr val="tx1"/>
                </a:solidFill>
                <a:latin typeface="+mn-ea"/>
              </a:rPr>
              <a:t>再発注してください</a:t>
            </a:r>
          </a:p>
        </p:txBody>
      </p:sp>
      <p:sp>
        <p:nvSpPr>
          <p:cNvPr id="34" name="二等辺三角形 79">
            <a:extLst>
              <a:ext uri="{FF2B5EF4-FFF2-40B4-BE49-F238E27FC236}">
                <a16:creationId xmlns:a16="http://schemas.microsoft.com/office/drawing/2014/main" id="{B194D2C8-687C-EE6A-1A37-32F36FD675B6}"/>
              </a:ext>
            </a:extLst>
          </p:cNvPr>
          <p:cNvSpPr/>
          <p:nvPr/>
        </p:nvSpPr>
        <p:spPr>
          <a:xfrm flipV="1">
            <a:off x="8094337" y="2949746"/>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0" name="二等辺三角形 79">
            <a:extLst>
              <a:ext uri="{FF2B5EF4-FFF2-40B4-BE49-F238E27FC236}">
                <a16:creationId xmlns:a16="http://schemas.microsoft.com/office/drawing/2014/main" id="{D3C306DF-8C36-CD3A-7093-EF27828F24D3}"/>
              </a:ext>
            </a:extLst>
          </p:cNvPr>
          <p:cNvSpPr/>
          <p:nvPr/>
        </p:nvSpPr>
        <p:spPr>
          <a:xfrm flipV="1">
            <a:off x="3568796" y="2871963"/>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47" name="Google Shape;75;g3dd45998c6a_3_11" descr="アイコン&#10;&#10;自動的に生成された説明">
            <a:extLst>
              <a:ext uri="{FF2B5EF4-FFF2-40B4-BE49-F238E27FC236}">
                <a16:creationId xmlns:a16="http://schemas.microsoft.com/office/drawing/2014/main" id="{2422A1E4-EC40-F9EE-E927-EB231348B6B5}"/>
              </a:ext>
            </a:extLst>
          </p:cNvPr>
          <p:cNvPicPr preferRelativeResize="0">
            <a:picLocks/>
          </p:cNvPicPr>
          <p:nvPr/>
        </p:nvPicPr>
        <p:blipFill rotWithShape="1">
          <a:blip r:embed="rId4">
            <a:alphaModFix/>
          </a:blip>
          <a:srcRect/>
          <a:stretch/>
        </p:blipFill>
        <p:spPr>
          <a:xfrm>
            <a:off x="56609" y="31805"/>
            <a:ext cx="498782" cy="497680"/>
          </a:xfrm>
          <a:prstGeom prst="rect">
            <a:avLst/>
          </a:prstGeom>
          <a:noFill/>
          <a:ln>
            <a:noFill/>
          </a:ln>
        </p:spPr>
      </p:pic>
    </p:spTree>
    <p:extLst>
      <p:ext uri="{BB962C8B-B14F-4D97-AF65-F5344CB8AC3E}">
        <p14:creationId xmlns:p14="http://schemas.microsoft.com/office/powerpoint/2010/main" val="630421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133928" y="4798379"/>
            <a:ext cx="5943600" cy="543702"/>
          </a:xfrm>
        </p:spPr>
        <p:txBody>
          <a:bodyPr/>
          <a:lstStyle/>
          <a:p>
            <a:r>
              <a:rPr lang="en-US" altLang="ja-JP">
                <a:latin typeface="メイリオ" panose="020B0604030504040204" pitchFamily="34" charset="-128"/>
                <a:ea typeface="メイリオ" panose="020B0604030504040204" pitchFamily="34" charset="-128"/>
              </a:rPr>
              <a:t>LINE NEWS</a:t>
            </a:r>
            <a:r>
              <a:rPr lang="ja-JP" altLang="en-US">
                <a:solidFill>
                  <a:srgbClr val="000048"/>
                </a:solidFill>
              </a:rPr>
              <a:t>の特長</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03</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6335" y="3019035"/>
            <a:ext cx="1586282" cy="1464484"/>
          </a:xfrm>
          <a:solidFill>
            <a:srgbClr val="FFFFFF"/>
          </a:solidFill>
        </p:spPr>
      </p:pic>
    </p:spTree>
    <p:extLst>
      <p:ext uri="{BB962C8B-B14F-4D97-AF65-F5344CB8AC3E}">
        <p14:creationId xmlns:p14="http://schemas.microsoft.com/office/powerpoint/2010/main" val="33076533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ユーザー定義 2">
      <a:dk1>
        <a:srgbClr val="000000"/>
      </a:dk1>
      <a:lt1>
        <a:srgbClr val="FFFFFF"/>
      </a:lt1>
      <a:dk2>
        <a:srgbClr val="000048"/>
      </a:dk2>
      <a:lt2>
        <a:srgbClr val="FFFFFF"/>
      </a:lt2>
      <a:accent1>
        <a:srgbClr val="000048"/>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1_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26001</TotalTime>
  <Words>10052</Words>
  <Application>Microsoft Office PowerPoint</Application>
  <PresentationFormat>ワイド画面</PresentationFormat>
  <Paragraphs>1107</Paragraphs>
  <Slides>45</Slides>
  <Notes>23</Notes>
  <HiddenSlides>0</HiddenSlides>
  <MMClips>0</MMClips>
  <ScaleCrop>false</ScaleCrop>
  <HeadingPairs>
    <vt:vector size="8" baseType="variant">
      <vt:variant>
        <vt:lpstr>使用されているフォント</vt:lpstr>
      </vt:variant>
      <vt:variant>
        <vt:i4>8</vt:i4>
      </vt:variant>
      <vt:variant>
        <vt:lpstr>テーマ</vt:lpstr>
      </vt:variant>
      <vt:variant>
        <vt:i4>2</vt:i4>
      </vt:variant>
      <vt:variant>
        <vt:lpstr>埋め込まれた OLE サーバー</vt:lpstr>
      </vt:variant>
      <vt:variant>
        <vt:i4>1</vt:i4>
      </vt:variant>
      <vt:variant>
        <vt:lpstr>スライド タイトル</vt:lpstr>
      </vt:variant>
      <vt:variant>
        <vt:i4>45</vt:i4>
      </vt:variant>
    </vt:vector>
  </HeadingPairs>
  <TitlesOfParts>
    <vt:vector size="56" baseType="lpstr">
      <vt:lpstr>メイリオ</vt:lpstr>
      <vt:lpstr>メイリオ</vt:lpstr>
      <vt:lpstr>メイリオ 本文</vt:lpstr>
      <vt:lpstr>Yu Gothic</vt:lpstr>
      <vt:lpstr>Arial</vt:lpstr>
      <vt:lpstr>Calibri</vt:lpstr>
      <vt:lpstr>Segoe UI</vt:lpstr>
      <vt:lpstr>Wingdings</vt:lpstr>
      <vt:lpstr>MSCレイアウト</vt:lpstr>
      <vt:lpstr>1_MSCレイアウト</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購買意欲とトレンド感度が高いユーザー行動特徴</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山本 玲奈</cp:lastModifiedBy>
  <cp:revision>265</cp:revision>
  <dcterms:created xsi:type="dcterms:W3CDTF">2023-12-19T04:51:39Z</dcterms:created>
  <dcterms:modified xsi:type="dcterms:W3CDTF">2026-08-21T02:19:24Z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2024-11-28T02:27:25Z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d9f4d6f3-7cdd-4801-a297-45279954aae2</vt:lpwstr>
  </property>
  <property fmtid="{D5CDD505-2E9C-101B-9397-08002B2CF9AE}" pid="8" name="MSIP_Label_defa4170-0d19-0005-0004-bc88714345d2_ContentBits">
    <vt:lpwstr>0</vt:lpwstr>
  </property>
</Properties>
</file>